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5"/>
  </p:notesMasterIdLst>
  <p:sldIdLst>
    <p:sldId id="597" r:id="rId2"/>
    <p:sldId id="598" r:id="rId3"/>
    <p:sldId id="599" r:id="rId4"/>
    <p:sldId id="600" r:id="rId5"/>
    <p:sldId id="601" r:id="rId6"/>
    <p:sldId id="603" r:id="rId7"/>
    <p:sldId id="336" r:id="rId8"/>
    <p:sldId id="605" r:id="rId9"/>
    <p:sldId id="606" r:id="rId10"/>
    <p:sldId id="615" r:id="rId11"/>
    <p:sldId id="618" r:id="rId12"/>
    <p:sldId id="613" r:id="rId13"/>
    <p:sldId id="608" r:id="rId14"/>
    <p:sldId id="619" r:id="rId15"/>
    <p:sldId id="621" r:id="rId16"/>
    <p:sldId id="620" r:id="rId17"/>
    <p:sldId id="622" r:id="rId18"/>
    <p:sldId id="614" r:id="rId19"/>
    <p:sldId id="624" r:id="rId20"/>
    <p:sldId id="623" r:id="rId21"/>
    <p:sldId id="626" r:id="rId22"/>
    <p:sldId id="609" r:id="rId23"/>
    <p:sldId id="625" r:id="rId24"/>
    <p:sldId id="627" r:id="rId25"/>
    <p:sldId id="616" r:id="rId26"/>
    <p:sldId id="617" r:id="rId27"/>
    <p:sldId id="611" r:id="rId28"/>
    <p:sldId id="628" r:id="rId29"/>
    <p:sldId id="662" r:id="rId30"/>
    <p:sldId id="612" r:id="rId31"/>
    <p:sldId id="633" r:id="rId32"/>
    <p:sldId id="661" r:id="rId33"/>
    <p:sldId id="632" r:id="rId34"/>
    <p:sldId id="634" r:id="rId35"/>
    <p:sldId id="636" r:id="rId36"/>
    <p:sldId id="637" r:id="rId37"/>
    <p:sldId id="665" r:id="rId38"/>
    <p:sldId id="663" r:id="rId39"/>
    <p:sldId id="667" r:id="rId40"/>
    <p:sldId id="669" r:id="rId41"/>
    <p:sldId id="670" r:id="rId42"/>
    <p:sldId id="664" r:id="rId43"/>
    <p:sldId id="674" r:id="rId44"/>
    <p:sldId id="672" r:id="rId45"/>
    <p:sldId id="639" r:id="rId46"/>
    <p:sldId id="675" r:id="rId47"/>
    <p:sldId id="673" r:id="rId48"/>
    <p:sldId id="666" r:id="rId49"/>
    <p:sldId id="689" r:id="rId50"/>
    <p:sldId id="676" r:id="rId51"/>
    <p:sldId id="679" r:id="rId52"/>
    <p:sldId id="671" r:id="rId53"/>
    <p:sldId id="678" r:id="rId54"/>
    <p:sldId id="718" r:id="rId55"/>
    <p:sldId id="709" r:id="rId56"/>
    <p:sldId id="688" r:id="rId57"/>
    <p:sldId id="686" r:id="rId58"/>
    <p:sldId id="680" r:id="rId59"/>
    <p:sldId id="430" r:id="rId60"/>
    <p:sldId id="681" r:id="rId61"/>
    <p:sldId id="682" r:id="rId62"/>
    <p:sldId id="697" r:id="rId63"/>
    <p:sldId id="692" r:id="rId64"/>
    <p:sldId id="693" r:id="rId65"/>
    <p:sldId id="696" r:id="rId66"/>
    <p:sldId id="694" r:id="rId67"/>
    <p:sldId id="720" r:id="rId68"/>
    <p:sldId id="394" r:id="rId69"/>
    <p:sldId id="721" r:id="rId70"/>
    <p:sldId id="695" r:id="rId71"/>
    <p:sldId id="701" r:id="rId72"/>
    <p:sldId id="699" r:id="rId73"/>
    <p:sldId id="700" r:id="rId74"/>
    <p:sldId id="698" r:id="rId75"/>
    <p:sldId id="722" r:id="rId76"/>
    <p:sldId id="705" r:id="rId77"/>
    <p:sldId id="707" r:id="rId78"/>
    <p:sldId id="703" r:id="rId79"/>
    <p:sldId id="704" r:id="rId80"/>
    <p:sldId id="708" r:id="rId81"/>
    <p:sldId id="711" r:id="rId82"/>
    <p:sldId id="710" r:id="rId83"/>
    <p:sldId id="712" r:id="rId84"/>
    <p:sldId id="723" r:id="rId85"/>
    <p:sldId id="714" r:id="rId86"/>
    <p:sldId id="727" r:id="rId87"/>
    <p:sldId id="462" r:id="rId88"/>
    <p:sldId id="464" r:id="rId89"/>
    <p:sldId id="468" r:id="rId90"/>
    <p:sldId id="463" r:id="rId91"/>
    <p:sldId id="467" r:id="rId92"/>
    <p:sldId id="465" r:id="rId93"/>
    <p:sldId id="466" r:id="rId94"/>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pter 7 Joes Demise" id="{E169F2EB-C8D5-4A21-BA2B-8F2BDF1E9174}">
          <p14:sldIdLst>
            <p14:sldId id="597"/>
            <p14:sldId id="598"/>
            <p14:sldId id="599"/>
            <p14:sldId id="600"/>
            <p14:sldId id="601"/>
            <p14:sldId id="603"/>
            <p14:sldId id="336"/>
            <p14:sldId id="605"/>
          </p14:sldIdLst>
        </p14:section>
        <p14:section name="ch  7-13 recap" id="{401E87D2-9630-4E77-B752-E7B3BE861029}">
          <p14:sldIdLst>
            <p14:sldId id="606"/>
          </p14:sldIdLst>
        </p14:section>
        <p14:section name="death and rebirth" id="{2C00C9CE-518D-4C60-9814-4C67153CB75C}">
          <p14:sldIdLst>
            <p14:sldId id="615"/>
            <p14:sldId id="618"/>
            <p14:sldId id="613"/>
            <p14:sldId id="608"/>
            <p14:sldId id="619"/>
            <p14:sldId id="621"/>
            <p14:sldId id="620"/>
            <p14:sldId id="622"/>
            <p14:sldId id="614"/>
            <p14:sldId id="624"/>
            <p14:sldId id="623"/>
            <p14:sldId id="626"/>
            <p14:sldId id="609"/>
            <p14:sldId id="625"/>
            <p14:sldId id="627"/>
            <p14:sldId id="616"/>
            <p14:sldId id="617"/>
            <p14:sldId id="611"/>
            <p14:sldId id="628"/>
            <p14:sldId id="662"/>
            <p14:sldId id="612"/>
            <p14:sldId id="633"/>
            <p14:sldId id="661"/>
            <p14:sldId id="632"/>
            <p14:sldId id="634"/>
            <p14:sldId id="636"/>
            <p14:sldId id="637"/>
          </p14:sldIdLst>
        </p14:section>
        <p14:section name="Enter Tea Cake" id="{9F476A48-A2D2-4F81-AA48-1781E1044B9A}">
          <p14:sldIdLst>
            <p14:sldId id="665"/>
            <p14:sldId id="663"/>
            <p14:sldId id="667"/>
            <p14:sldId id="669"/>
            <p14:sldId id="670"/>
          </p14:sldIdLst>
        </p14:section>
        <p14:section name="rumours and doubt ch 12_13" id="{E65A82A1-B79E-4C3C-B2B4-91A20ECF1E15}">
          <p14:sldIdLst>
            <p14:sldId id="664"/>
            <p14:sldId id="674"/>
            <p14:sldId id="672"/>
            <p14:sldId id="639"/>
            <p14:sldId id="675"/>
            <p14:sldId id="673"/>
          </p14:sldIdLst>
        </p14:section>
        <p14:section name="Janie's new life" id="{2420F8D3-40B7-4D0B-8ABB-E61D0319BC11}">
          <p14:sldIdLst>
            <p14:sldId id="666"/>
            <p14:sldId id="689"/>
            <p14:sldId id="676"/>
            <p14:sldId id="679"/>
            <p14:sldId id="671"/>
            <p14:sldId id="678"/>
            <p14:sldId id="718"/>
            <p14:sldId id="709"/>
            <p14:sldId id="688"/>
            <p14:sldId id="686"/>
            <p14:sldId id="680"/>
            <p14:sldId id="430"/>
            <p14:sldId id="681"/>
            <p14:sldId id="682"/>
          </p14:sldIdLst>
        </p14:section>
        <p14:section name="ch15-17 life in the everglades" id="{8AB43719-4FD5-40F2-B2E2-4BFBC70DC027}">
          <p14:sldIdLst>
            <p14:sldId id="697"/>
            <p14:sldId id="692"/>
            <p14:sldId id="693"/>
            <p14:sldId id="696"/>
            <p14:sldId id="694"/>
            <p14:sldId id="720"/>
            <p14:sldId id="394"/>
            <p14:sldId id="721"/>
            <p14:sldId id="695"/>
          </p14:sldIdLst>
        </p14:section>
        <p14:section name="the storm" id="{1C4FF871-E1C6-4EE7-845D-D11A310EF7B3}">
          <p14:sldIdLst>
            <p14:sldId id="701"/>
            <p14:sldId id="699"/>
            <p14:sldId id="700"/>
            <p14:sldId id="698"/>
            <p14:sldId id="722"/>
            <p14:sldId id="705"/>
            <p14:sldId id="707"/>
            <p14:sldId id="703"/>
            <p14:sldId id="704"/>
            <p14:sldId id="708"/>
          </p14:sldIdLst>
        </p14:section>
        <p14:section name="ch19 Tea Cake's death" id="{675ABB0C-3507-47D8-986F-FF62B0DC589D}">
          <p14:sldIdLst>
            <p14:sldId id="711"/>
            <p14:sldId id="710"/>
            <p14:sldId id="712"/>
            <p14:sldId id="723"/>
            <p14:sldId id="714"/>
          </p14:sldIdLst>
        </p14:section>
        <p14:section name="ch20 ending" id="{CDBB9D95-41F7-46A5-A5BC-379951EED087}">
          <p14:sldIdLst>
            <p14:sldId id="727"/>
          </p14:sldIdLst>
        </p14:section>
        <p14:section name="questions of genre" id="{3C55BB26-9D88-49E3-9428-E6107510B6C3}">
          <p14:sldIdLst>
            <p14:sldId id="462"/>
            <p14:sldId id="464"/>
            <p14:sldId id="468"/>
            <p14:sldId id="463"/>
            <p14:sldId id="467"/>
            <p14:sldId id="465"/>
            <p14:sldId id="4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Donn" initials="KD" lastIdx="2" clrIdx="0">
    <p:extLst>
      <p:ext uri="{19B8F6BF-5375-455C-9EA6-DF929625EA0E}">
        <p15:presenceInfo xmlns:p15="http://schemas.microsoft.com/office/powerpoint/2012/main" userId="S::Katharina.Donn@emanuel.org.uk::f8ec8ad0-be73-49f6-a974-c5715f292c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C4EE4-6600-49A4-973F-52E988E8222F}" v="4" dt="2023-10-14T15:44:27.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59"/>
  </p:normalViewPr>
  <p:slideViewPr>
    <p:cSldViewPr snapToGrid="0">
      <p:cViewPr varScale="1">
        <p:scale>
          <a:sx n="110" d="100"/>
          <a:sy n="110" d="100"/>
        </p:scale>
        <p:origin x="736"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09DC4EE4-6600-49A4-973F-52E988E8222F}"/>
    <pc:docChg chg="undo custSel delSld modSld delSection modSection">
      <pc:chgData name="HALL, EMMA (PGR)" userId="de357696-bbf4-439b-b6da-cc918242df62" providerId="ADAL" clId="{09DC4EE4-6600-49A4-973F-52E988E8222F}" dt="2023-10-14T15:45:00.461" v="455" actId="47"/>
      <pc:docMkLst>
        <pc:docMk/>
      </pc:docMkLst>
      <pc:sldChg chg="del">
        <pc:chgData name="HALL, EMMA (PGR)" userId="de357696-bbf4-439b-b6da-cc918242df62" providerId="ADAL" clId="{09DC4EE4-6600-49A4-973F-52E988E8222F}" dt="2023-10-14T15:24:15.183" v="72" actId="2696"/>
        <pc:sldMkLst>
          <pc:docMk/>
          <pc:sldMk cId="3521416002" sldId="261"/>
        </pc:sldMkLst>
      </pc:sldChg>
      <pc:sldChg chg="del">
        <pc:chgData name="HALL, EMMA (PGR)" userId="de357696-bbf4-439b-b6da-cc918242df62" providerId="ADAL" clId="{09DC4EE4-6600-49A4-973F-52E988E8222F}" dt="2023-10-14T15:24:15.183" v="72" actId="2696"/>
        <pc:sldMkLst>
          <pc:docMk/>
          <pc:sldMk cId="3288618108" sldId="263"/>
        </pc:sldMkLst>
      </pc:sldChg>
      <pc:sldChg chg="del">
        <pc:chgData name="HALL, EMMA (PGR)" userId="de357696-bbf4-439b-b6da-cc918242df62" providerId="ADAL" clId="{09DC4EE4-6600-49A4-973F-52E988E8222F}" dt="2023-10-14T15:24:15.183" v="72" actId="2696"/>
        <pc:sldMkLst>
          <pc:docMk/>
          <pc:sldMk cId="3432075044" sldId="265"/>
        </pc:sldMkLst>
      </pc:sldChg>
      <pc:sldChg chg="del">
        <pc:chgData name="HALL, EMMA (PGR)" userId="de357696-bbf4-439b-b6da-cc918242df62" providerId="ADAL" clId="{09DC4EE4-6600-49A4-973F-52E988E8222F}" dt="2023-10-14T15:24:15.183" v="72" actId="2696"/>
        <pc:sldMkLst>
          <pc:docMk/>
          <pc:sldMk cId="2209622208" sldId="266"/>
        </pc:sldMkLst>
      </pc:sldChg>
      <pc:sldChg chg="del">
        <pc:chgData name="HALL, EMMA (PGR)" userId="de357696-bbf4-439b-b6da-cc918242df62" providerId="ADAL" clId="{09DC4EE4-6600-49A4-973F-52E988E8222F}" dt="2023-10-14T15:24:15.183" v="72" actId="2696"/>
        <pc:sldMkLst>
          <pc:docMk/>
          <pc:sldMk cId="273180442" sldId="268"/>
        </pc:sldMkLst>
      </pc:sldChg>
      <pc:sldChg chg="addSp delSp modSp del mod delAnim">
        <pc:chgData name="HALL, EMMA (PGR)" userId="de357696-bbf4-439b-b6da-cc918242df62" providerId="ADAL" clId="{09DC4EE4-6600-49A4-973F-52E988E8222F}" dt="2023-10-14T15:24:15.183" v="72" actId="2696"/>
        <pc:sldMkLst>
          <pc:docMk/>
          <pc:sldMk cId="1367901266" sldId="269"/>
        </pc:sldMkLst>
        <pc:spChg chg="add mod">
          <ac:chgData name="HALL, EMMA (PGR)" userId="de357696-bbf4-439b-b6da-cc918242df62" providerId="ADAL" clId="{09DC4EE4-6600-49A4-973F-52E988E8222F}" dt="2023-10-14T15:14:31.285" v="67" actId="20577"/>
          <ac:spMkLst>
            <pc:docMk/>
            <pc:sldMk cId="1367901266" sldId="269"/>
            <ac:spMk id="5" creationId="{BE684051-0D4E-9BC6-DABF-1C697F30D1D7}"/>
          </ac:spMkLst>
        </pc:spChg>
        <pc:picChg chg="del">
          <ac:chgData name="HALL, EMMA (PGR)" userId="de357696-bbf4-439b-b6da-cc918242df62" providerId="ADAL" clId="{09DC4EE4-6600-49A4-973F-52E988E8222F}" dt="2023-10-14T15:13:32.655" v="0" actId="478"/>
          <ac:picMkLst>
            <pc:docMk/>
            <pc:sldMk cId="1367901266" sldId="269"/>
            <ac:picMk id="15" creationId="{077D14F6-C839-4692-B4BC-2443BC83A270}"/>
          </ac:picMkLst>
        </pc:picChg>
      </pc:sldChg>
      <pc:sldChg chg="del">
        <pc:chgData name="HALL, EMMA (PGR)" userId="de357696-bbf4-439b-b6da-cc918242df62" providerId="ADAL" clId="{09DC4EE4-6600-49A4-973F-52E988E8222F}" dt="2023-10-14T15:14:39.516" v="68" actId="47"/>
        <pc:sldMkLst>
          <pc:docMk/>
          <pc:sldMk cId="1319752257" sldId="270"/>
        </pc:sldMkLst>
      </pc:sldChg>
      <pc:sldChg chg="del">
        <pc:chgData name="HALL, EMMA (PGR)" userId="de357696-bbf4-439b-b6da-cc918242df62" providerId="ADAL" clId="{09DC4EE4-6600-49A4-973F-52E988E8222F}" dt="2023-10-14T15:36:41.363" v="80" actId="2696"/>
        <pc:sldMkLst>
          <pc:docMk/>
          <pc:sldMk cId="2920837120" sldId="271"/>
        </pc:sldMkLst>
      </pc:sldChg>
      <pc:sldChg chg="del">
        <pc:chgData name="HALL, EMMA (PGR)" userId="de357696-bbf4-439b-b6da-cc918242df62" providerId="ADAL" clId="{09DC4EE4-6600-49A4-973F-52E988E8222F}" dt="2023-10-14T15:36:41.363" v="80" actId="2696"/>
        <pc:sldMkLst>
          <pc:docMk/>
          <pc:sldMk cId="2317919130" sldId="273"/>
        </pc:sldMkLst>
      </pc:sldChg>
      <pc:sldChg chg="del">
        <pc:chgData name="HALL, EMMA (PGR)" userId="de357696-bbf4-439b-b6da-cc918242df62" providerId="ADAL" clId="{09DC4EE4-6600-49A4-973F-52E988E8222F}" dt="2023-10-14T15:36:41.363" v="80" actId="2696"/>
        <pc:sldMkLst>
          <pc:docMk/>
          <pc:sldMk cId="3400687837" sldId="276"/>
        </pc:sldMkLst>
      </pc:sldChg>
      <pc:sldChg chg="del">
        <pc:chgData name="HALL, EMMA (PGR)" userId="de357696-bbf4-439b-b6da-cc918242df62" providerId="ADAL" clId="{09DC4EE4-6600-49A4-973F-52E988E8222F}" dt="2023-10-14T15:33:22.446" v="78" actId="2696"/>
        <pc:sldMkLst>
          <pc:docMk/>
          <pc:sldMk cId="4101017332" sldId="280"/>
        </pc:sldMkLst>
      </pc:sldChg>
      <pc:sldChg chg="del">
        <pc:chgData name="HALL, EMMA (PGR)" userId="de357696-bbf4-439b-b6da-cc918242df62" providerId="ADAL" clId="{09DC4EE4-6600-49A4-973F-52E988E8222F}" dt="2023-10-14T15:39:19.354" v="85" actId="2696"/>
        <pc:sldMkLst>
          <pc:docMk/>
          <pc:sldMk cId="573486734" sldId="292"/>
        </pc:sldMkLst>
      </pc:sldChg>
      <pc:sldChg chg="del">
        <pc:chgData name="HALL, EMMA (PGR)" userId="de357696-bbf4-439b-b6da-cc918242df62" providerId="ADAL" clId="{09DC4EE4-6600-49A4-973F-52E988E8222F}" dt="2023-10-14T15:39:19.354" v="85" actId="2696"/>
        <pc:sldMkLst>
          <pc:docMk/>
          <pc:sldMk cId="3586502375" sldId="293"/>
        </pc:sldMkLst>
      </pc:sldChg>
      <pc:sldChg chg="del">
        <pc:chgData name="HALL, EMMA (PGR)" userId="de357696-bbf4-439b-b6da-cc918242df62" providerId="ADAL" clId="{09DC4EE4-6600-49A4-973F-52E988E8222F}" dt="2023-10-14T15:44:57.266" v="453" actId="47"/>
        <pc:sldMkLst>
          <pc:docMk/>
          <pc:sldMk cId="222766342" sldId="297"/>
        </pc:sldMkLst>
      </pc:sldChg>
      <pc:sldChg chg="del">
        <pc:chgData name="HALL, EMMA (PGR)" userId="de357696-bbf4-439b-b6da-cc918242df62" providerId="ADAL" clId="{09DC4EE4-6600-49A4-973F-52E988E8222F}" dt="2023-10-14T15:39:19.354" v="85" actId="2696"/>
        <pc:sldMkLst>
          <pc:docMk/>
          <pc:sldMk cId="3462781628" sldId="305"/>
        </pc:sldMkLst>
      </pc:sldChg>
      <pc:sldChg chg="del">
        <pc:chgData name="HALL, EMMA (PGR)" userId="de357696-bbf4-439b-b6da-cc918242df62" providerId="ADAL" clId="{09DC4EE4-6600-49A4-973F-52E988E8222F}" dt="2023-10-14T15:24:15.183" v="72" actId="2696"/>
        <pc:sldMkLst>
          <pc:docMk/>
          <pc:sldMk cId="2346077284" sldId="395"/>
        </pc:sldMkLst>
      </pc:sldChg>
      <pc:sldChg chg="del">
        <pc:chgData name="HALL, EMMA (PGR)" userId="de357696-bbf4-439b-b6da-cc918242df62" providerId="ADAL" clId="{09DC4EE4-6600-49A4-973F-52E988E8222F}" dt="2023-10-14T15:24:15.183" v="72" actId="2696"/>
        <pc:sldMkLst>
          <pc:docMk/>
          <pc:sldMk cId="1864408226" sldId="403"/>
        </pc:sldMkLst>
      </pc:sldChg>
      <pc:sldChg chg="del">
        <pc:chgData name="HALL, EMMA (PGR)" userId="de357696-bbf4-439b-b6da-cc918242df62" providerId="ADAL" clId="{09DC4EE4-6600-49A4-973F-52E988E8222F}" dt="2023-10-14T15:24:15.183" v="72" actId="2696"/>
        <pc:sldMkLst>
          <pc:docMk/>
          <pc:sldMk cId="2978825458" sldId="404"/>
        </pc:sldMkLst>
      </pc:sldChg>
      <pc:sldChg chg="del">
        <pc:chgData name="HALL, EMMA (PGR)" userId="de357696-bbf4-439b-b6da-cc918242df62" providerId="ADAL" clId="{09DC4EE4-6600-49A4-973F-52E988E8222F}" dt="2023-10-14T15:24:15.183" v="72" actId="2696"/>
        <pc:sldMkLst>
          <pc:docMk/>
          <pc:sldMk cId="373934336" sldId="406"/>
        </pc:sldMkLst>
      </pc:sldChg>
      <pc:sldChg chg="del">
        <pc:chgData name="HALL, EMMA (PGR)" userId="de357696-bbf4-439b-b6da-cc918242df62" providerId="ADAL" clId="{09DC4EE4-6600-49A4-973F-52E988E8222F}" dt="2023-10-14T15:27:15.096" v="73" actId="2696"/>
        <pc:sldMkLst>
          <pc:docMk/>
          <pc:sldMk cId="2191738165" sldId="407"/>
        </pc:sldMkLst>
      </pc:sldChg>
      <pc:sldChg chg="del">
        <pc:chgData name="HALL, EMMA (PGR)" userId="de357696-bbf4-439b-b6da-cc918242df62" providerId="ADAL" clId="{09DC4EE4-6600-49A4-973F-52E988E8222F}" dt="2023-10-14T15:27:15.096" v="73" actId="2696"/>
        <pc:sldMkLst>
          <pc:docMk/>
          <pc:sldMk cId="48269318" sldId="408"/>
        </pc:sldMkLst>
      </pc:sldChg>
      <pc:sldChg chg="del">
        <pc:chgData name="HALL, EMMA (PGR)" userId="de357696-bbf4-439b-b6da-cc918242df62" providerId="ADAL" clId="{09DC4EE4-6600-49A4-973F-52E988E8222F}" dt="2023-10-14T15:27:15.096" v="73" actId="2696"/>
        <pc:sldMkLst>
          <pc:docMk/>
          <pc:sldMk cId="3537482032" sldId="410"/>
        </pc:sldMkLst>
      </pc:sldChg>
      <pc:sldChg chg="del">
        <pc:chgData name="HALL, EMMA (PGR)" userId="de357696-bbf4-439b-b6da-cc918242df62" providerId="ADAL" clId="{09DC4EE4-6600-49A4-973F-52E988E8222F}" dt="2023-10-14T15:27:15.096" v="73" actId="2696"/>
        <pc:sldMkLst>
          <pc:docMk/>
          <pc:sldMk cId="2967864508" sldId="411"/>
        </pc:sldMkLst>
      </pc:sldChg>
      <pc:sldChg chg="del">
        <pc:chgData name="HALL, EMMA (PGR)" userId="de357696-bbf4-439b-b6da-cc918242df62" providerId="ADAL" clId="{09DC4EE4-6600-49A4-973F-52E988E8222F}" dt="2023-10-14T15:27:15.096" v="73" actId="2696"/>
        <pc:sldMkLst>
          <pc:docMk/>
          <pc:sldMk cId="2063362264" sldId="412"/>
        </pc:sldMkLst>
      </pc:sldChg>
      <pc:sldChg chg="del">
        <pc:chgData name="HALL, EMMA (PGR)" userId="de357696-bbf4-439b-b6da-cc918242df62" providerId="ADAL" clId="{09DC4EE4-6600-49A4-973F-52E988E8222F}" dt="2023-10-14T15:27:15.096" v="73" actId="2696"/>
        <pc:sldMkLst>
          <pc:docMk/>
          <pc:sldMk cId="3998460109" sldId="413"/>
        </pc:sldMkLst>
      </pc:sldChg>
      <pc:sldChg chg="del">
        <pc:chgData name="HALL, EMMA (PGR)" userId="de357696-bbf4-439b-b6da-cc918242df62" providerId="ADAL" clId="{09DC4EE4-6600-49A4-973F-52E988E8222F}" dt="2023-10-14T15:27:15.096" v="73" actId="2696"/>
        <pc:sldMkLst>
          <pc:docMk/>
          <pc:sldMk cId="2192787856" sldId="414"/>
        </pc:sldMkLst>
      </pc:sldChg>
      <pc:sldChg chg="del">
        <pc:chgData name="HALL, EMMA (PGR)" userId="de357696-bbf4-439b-b6da-cc918242df62" providerId="ADAL" clId="{09DC4EE4-6600-49A4-973F-52E988E8222F}" dt="2023-10-14T15:27:15.096" v="73" actId="2696"/>
        <pc:sldMkLst>
          <pc:docMk/>
          <pc:sldMk cId="3718098855" sldId="415"/>
        </pc:sldMkLst>
      </pc:sldChg>
      <pc:sldChg chg="del">
        <pc:chgData name="HALL, EMMA (PGR)" userId="de357696-bbf4-439b-b6da-cc918242df62" providerId="ADAL" clId="{09DC4EE4-6600-49A4-973F-52E988E8222F}" dt="2023-10-14T15:27:15.096" v="73" actId="2696"/>
        <pc:sldMkLst>
          <pc:docMk/>
          <pc:sldMk cId="1454636901" sldId="416"/>
        </pc:sldMkLst>
      </pc:sldChg>
      <pc:sldChg chg="del">
        <pc:chgData name="HALL, EMMA (PGR)" userId="de357696-bbf4-439b-b6da-cc918242df62" providerId="ADAL" clId="{09DC4EE4-6600-49A4-973F-52E988E8222F}" dt="2023-10-14T15:27:15.096" v="73" actId="2696"/>
        <pc:sldMkLst>
          <pc:docMk/>
          <pc:sldMk cId="2739951117" sldId="417"/>
        </pc:sldMkLst>
      </pc:sldChg>
      <pc:sldChg chg="del">
        <pc:chgData name="HALL, EMMA (PGR)" userId="de357696-bbf4-439b-b6da-cc918242df62" providerId="ADAL" clId="{09DC4EE4-6600-49A4-973F-52E988E8222F}" dt="2023-10-14T15:27:15.096" v="73" actId="2696"/>
        <pc:sldMkLst>
          <pc:docMk/>
          <pc:sldMk cId="3532386514" sldId="419"/>
        </pc:sldMkLst>
      </pc:sldChg>
      <pc:sldChg chg="del">
        <pc:chgData name="HALL, EMMA (PGR)" userId="de357696-bbf4-439b-b6da-cc918242df62" providerId="ADAL" clId="{09DC4EE4-6600-49A4-973F-52E988E8222F}" dt="2023-10-14T15:21:48.020" v="69" actId="47"/>
        <pc:sldMkLst>
          <pc:docMk/>
          <pc:sldMk cId="865526215" sldId="420"/>
        </pc:sldMkLst>
      </pc:sldChg>
      <pc:sldChg chg="del">
        <pc:chgData name="HALL, EMMA (PGR)" userId="de357696-bbf4-439b-b6da-cc918242df62" providerId="ADAL" clId="{09DC4EE4-6600-49A4-973F-52E988E8222F}" dt="2023-10-14T15:27:15.096" v="73" actId="2696"/>
        <pc:sldMkLst>
          <pc:docMk/>
          <pc:sldMk cId="521112371" sldId="421"/>
        </pc:sldMkLst>
      </pc:sldChg>
      <pc:sldChg chg="del">
        <pc:chgData name="HALL, EMMA (PGR)" userId="de357696-bbf4-439b-b6da-cc918242df62" providerId="ADAL" clId="{09DC4EE4-6600-49A4-973F-52E988E8222F}" dt="2023-10-14T15:27:15.096" v="73" actId="2696"/>
        <pc:sldMkLst>
          <pc:docMk/>
          <pc:sldMk cId="1292894791" sldId="423"/>
        </pc:sldMkLst>
      </pc:sldChg>
      <pc:sldChg chg="del">
        <pc:chgData name="HALL, EMMA (PGR)" userId="de357696-bbf4-439b-b6da-cc918242df62" providerId="ADAL" clId="{09DC4EE4-6600-49A4-973F-52E988E8222F}" dt="2023-10-14T15:27:15.096" v="73" actId="2696"/>
        <pc:sldMkLst>
          <pc:docMk/>
          <pc:sldMk cId="1414164453" sldId="424"/>
        </pc:sldMkLst>
      </pc:sldChg>
      <pc:sldChg chg="del">
        <pc:chgData name="HALL, EMMA (PGR)" userId="de357696-bbf4-439b-b6da-cc918242df62" providerId="ADAL" clId="{09DC4EE4-6600-49A4-973F-52E988E8222F}" dt="2023-10-14T15:27:15.096" v="73" actId="2696"/>
        <pc:sldMkLst>
          <pc:docMk/>
          <pc:sldMk cId="1553235077" sldId="425"/>
        </pc:sldMkLst>
      </pc:sldChg>
      <pc:sldChg chg="del">
        <pc:chgData name="HALL, EMMA (PGR)" userId="de357696-bbf4-439b-b6da-cc918242df62" providerId="ADAL" clId="{09DC4EE4-6600-49A4-973F-52E988E8222F}" dt="2023-10-14T15:27:15.096" v="73" actId="2696"/>
        <pc:sldMkLst>
          <pc:docMk/>
          <pc:sldMk cId="1719866359" sldId="426"/>
        </pc:sldMkLst>
      </pc:sldChg>
      <pc:sldChg chg="del">
        <pc:chgData name="HALL, EMMA (PGR)" userId="de357696-bbf4-439b-b6da-cc918242df62" providerId="ADAL" clId="{09DC4EE4-6600-49A4-973F-52E988E8222F}" dt="2023-10-14T15:27:15.096" v="73" actId="2696"/>
        <pc:sldMkLst>
          <pc:docMk/>
          <pc:sldMk cId="2153463021" sldId="428"/>
        </pc:sldMkLst>
      </pc:sldChg>
      <pc:sldChg chg="del">
        <pc:chgData name="HALL, EMMA (PGR)" userId="de357696-bbf4-439b-b6da-cc918242df62" providerId="ADAL" clId="{09DC4EE4-6600-49A4-973F-52E988E8222F}" dt="2023-10-14T15:27:15.096" v="73" actId="2696"/>
        <pc:sldMkLst>
          <pc:docMk/>
          <pc:sldMk cId="2553421941" sldId="429"/>
        </pc:sldMkLst>
      </pc:sldChg>
      <pc:sldChg chg="del">
        <pc:chgData name="HALL, EMMA (PGR)" userId="de357696-bbf4-439b-b6da-cc918242df62" providerId="ADAL" clId="{09DC4EE4-6600-49A4-973F-52E988E8222F}" dt="2023-10-14T15:33:22.446" v="78" actId="2696"/>
        <pc:sldMkLst>
          <pc:docMk/>
          <pc:sldMk cId="198864700" sldId="431"/>
        </pc:sldMkLst>
      </pc:sldChg>
      <pc:sldChg chg="del">
        <pc:chgData name="HALL, EMMA (PGR)" userId="de357696-bbf4-439b-b6da-cc918242df62" providerId="ADAL" clId="{09DC4EE4-6600-49A4-973F-52E988E8222F}" dt="2023-10-14T15:33:22.446" v="78" actId="2696"/>
        <pc:sldMkLst>
          <pc:docMk/>
          <pc:sldMk cId="3120980120" sldId="432"/>
        </pc:sldMkLst>
      </pc:sldChg>
      <pc:sldChg chg="del">
        <pc:chgData name="HALL, EMMA (PGR)" userId="de357696-bbf4-439b-b6da-cc918242df62" providerId="ADAL" clId="{09DC4EE4-6600-49A4-973F-52E988E8222F}" dt="2023-10-14T15:30:39.031" v="76" actId="2696"/>
        <pc:sldMkLst>
          <pc:docMk/>
          <pc:sldMk cId="725553990" sldId="433"/>
        </pc:sldMkLst>
      </pc:sldChg>
      <pc:sldChg chg="del">
        <pc:chgData name="HALL, EMMA (PGR)" userId="de357696-bbf4-439b-b6da-cc918242df62" providerId="ADAL" clId="{09DC4EE4-6600-49A4-973F-52E988E8222F}" dt="2023-10-14T15:33:22.446" v="78" actId="2696"/>
        <pc:sldMkLst>
          <pc:docMk/>
          <pc:sldMk cId="1209346813" sldId="436"/>
        </pc:sldMkLst>
      </pc:sldChg>
      <pc:sldChg chg="del">
        <pc:chgData name="HALL, EMMA (PGR)" userId="de357696-bbf4-439b-b6da-cc918242df62" providerId="ADAL" clId="{09DC4EE4-6600-49A4-973F-52E988E8222F}" dt="2023-10-14T15:30:39.031" v="76" actId="2696"/>
        <pc:sldMkLst>
          <pc:docMk/>
          <pc:sldMk cId="1698719899" sldId="437"/>
        </pc:sldMkLst>
      </pc:sldChg>
      <pc:sldChg chg="del">
        <pc:chgData name="HALL, EMMA (PGR)" userId="de357696-bbf4-439b-b6da-cc918242df62" providerId="ADAL" clId="{09DC4EE4-6600-49A4-973F-52E988E8222F}" dt="2023-10-14T15:33:22.446" v="78" actId="2696"/>
        <pc:sldMkLst>
          <pc:docMk/>
          <pc:sldMk cId="4274907898" sldId="438"/>
        </pc:sldMkLst>
      </pc:sldChg>
      <pc:sldChg chg="del">
        <pc:chgData name="HALL, EMMA (PGR)" userId="de357696-bbf4-439b-b6da-cc918242df62" providerId="ADAL" clId="{09DC4EE4-6600-49A4-973F-52E988E8222F}" dt="2023-10-14T15:30:39.031" v="76" actId="2696"/>
        <pc:sldMkLst>
          <pc:docMk/>
          <pc:sldMk cId="390363951" sldId="439"/>
        </pc:sldMkLst>
      </pc:sldChg>
      <pc:sldChg chg="del">
        <pc:chgData name="HALL, EMMA (PGR)" userId="de357696-bbf4-439b-b6da-cc918242df62" providerId="ADAL" clId="{09DC4EE4-6600-49A4-973F-52E988E8222F}" dt="2023-10-14T15:30:39.031" v="76" actId="2696"/>
        <pc:sldMkLst>
          <pc:docMk/>
          <pc:sldMk cId="3359372103" sldId="440"/>
        </pc:sldMkLst>
      </pc:sldChg>
      <pc:sldChg chg="del">
        <pc:chgData name="HALL, EMMA (PGR)" userId="de357696-bbf4-439b-b6da-cc918242df62" providerId="ADAL" clId="{09DC4EE4-6600-49A4-973F-52E988E8222F}" dt="2023-10-14T15:30:39.031" v="76" actId="2696"/>
        <pc:sldMkLst>
          <pc:docMk/>
          <pc:sldMk cId="2425249809" sldId="442"/>
        </pc:sldMkLst>
      </pc:sldChg>
      <pc:sldChg chg="del">
        <pc:chgData name="HALL, EMMA (PGR)" userId="de357696-bbf4-439b-b6da-cc918242df62" providerId="ADAL" clId="{09DC4EE4-6600-49A4-973F-52E988E8222F}" dt="2023-10-14T15:30:39.031" v="76" actId="2696"/>
        <pc:sldMkLst>
          <pc:docMk/>
          <pc:sldMk cId="509021232" sldId="443"/>
        </pc:sldMkLst>
      </pc:sldChg>
      <pc:sldChg chg="del">
        <pc:chgData name="HALL, EMMA (PGR)" userId="de357696-bbf4-439b-b6da-cc918242df62" providerId="ADAL" clId="{09DC4EE4-6600-49A4-973F-52E988E8222F}" dt="2023-10-14T15:30:39.031" v="76" actId="2696"/>
        <pc:sldMkLst>
          <pc:docMk/>
          <pc:sldMk cId="723227098" sldId="446"/>
        </pc:sldMkLst>
      </pc:sldChg>
      <pc:sldChg chg="del">
        <pc:chgData name="HALL, EMMA (PGR)" userId="de357696-bbf4-439b-b6da-cc918242df62" providerId="ADAL" clId="{09DC4EE4-6600-49A4-973F-52E988E8222F}" dt="2023-10-14T15:27:15.096" v="73" actId="2696"/>
        <pc:sldMkLst>
          <pc:docMk/>
          <pc:sldMk cId="2587317337" sldId="447"/>
        </pc:sldMkLst>
      </pc:sldChg>
      <pc:sldChg chg="del">
        <pc:chgData name="HALL, EMMA (PGR)" userId="de357696-bbf4-439b-b6da-cc918242df62" providerId="ADAL" clId="{09DC4EE4-6600-49A4-973F-52E988E8222F}" dt="2023-10-14T15:30:39.031" v="76" actId="2696"/>
        <pc:sldMkLst>
          <pc:docMk/>
          <pc:sldMk cId="559150603" sldId="448"/>
        </pc:sldMkLst>
      </pc:sldChg>
      <pc:sldChg chg="del">
        <pc:chgData name="HALL, EMMA (PGR)" userId="de357696-bbf4-439b-b6da-cc918242df62" providerId="ADAL" clId="{09DC4EE4-6600-49A4-973F-52E988E8222F}" dt="2023-10-14T15:30:39.031" v="76" actId="2696"/>
        <pc:sldMkLst>
          <pc:docMk/>
          <pc:sldMk cId="2849029671" sldId="450"/>
        </pc:sldMkLst>
      </pc:sldChg>
      <pc:sldChg chg="del">
        <pc:chgData name="HALL, EMMA (PGR)" userId="de357696-bbf4-439b-b6da-cc918242df62" providerId="ADAL" clId="{09DC4EE4-6600-49A4-973F-52E988E8222F}" dt="2023-10-14T15:36:41.363" v="80" actId="2696"/>
        <pc:sldMkLst>
          <pc:docMk/>
          <pc:sldMk cId="1106117969" sldId="451"/>
        </pc:sldMkLst>
      </pc:sldChg>
      <pc:sldChg chg="del">
        <pc:chgData name="HALL, EMMA (PGR)" userId="de357696-bbf4-439b-b6da-cc918242df62" providerId="ADAL" clId="{09DC4EE4-6600-49A4-973F-52E988E8222F}" dt="2023-10-14T15:36:41.363" v="80" actId="2696"/>
        <pc:sldMkLst>
          <pc:docMk/>
          <pc:sldMk cId="13278940" sldId="453"/>
        </pc:sldMkLst>
      </pc:sldChg>
      <pc:sldChg chg="del">
        <pc:chgData name="HALL, EMMA (PGR)" userId="de357696-bbf4-439b-b6da-cc918242df62" providerId="ADAL" clId="{09DC4EE4-6600-49A4-973F-52E988E8222F}" dt="2023-10-14T15:36:41.363" v="80" actId="2696"/>
        <pc:sldMkLst>
          <pc:docMk/>
          <pc:sldMk cId="410381476" sldId="454"/>
        </pc:sldMkLst>
      </pc:sldChg>
      <pc:sldChg chg="del">
        <pc:chgData name="HALL, EMMA (PGR)" userId="de357696-bbf4-439b-b6da-cc918242df62" providerId="ADAL" clId="{09DC4EE4-6600-49A4-973F-52E988E8222F}" dt="2023-10-14T15:36:41.363" v="80" actId="2696"/>
        <pc:sldMkLst>
          <pc:docMk/>
          <pc:sldMk cId="2719260932" sldId="455"/>
        </pc:sldMkLst>
      </pc:sldChg>
      <pc:sldChg chg="del">
        <pc:chgData name="HALL, EMMA (PGR)" userId="de357696-bbf4-439b-b6da-cc918242df62" providerId="ADAL" clId="{09DC4EE4-6600-49A4-973F-52E988E8222F}" dt="2023-10-14T15:33:22.446" v="78" actId="2696"/>
        <pc:sldMkLst>
          <pc:docMk/>
          <pc:sldMk cId="1167347468" sldId="456"/>
        </pc:sldMkLst>
      </pc:sldChg>
      <pc:sldChg chg="del">
        <pc:chgData name="HALL, EMMA (PGR)" userId="de357696-bbf4-439b-b6da-cc918242df62" providerId="ADAL" clId="{09DC4EE4-6600-49A4-973F-52E988E8222F}" dt="2023-10-14T15:33:22.446" v="78" actId="2696"/>
        <pc:sldMkLst>
          <pc:docMk/>
          <pc:sldMk cId="133220842" sldId="457"/>
        </pc:sldMkLst>
      </pc:sldChg>
      <pc:sldChg chg="del">
        <pc:chgData name="HALL, EMMA (PGR)" userId="de357696-bbf4-439b-b6da-cc918242df62" providerId="ADAL" clId="{09DC4EE4-6600-49A4-973F-52E988E8222F}" dt="2023-10-14T15:33:22.446" v="78" actId="2696"/>
        <pc:sldMkLst>
          <pc:docMk/>
          <pc:sldMk cId="557074197" sldId="458"/>
        </pc:sldMkLst>
      </pc:sldChg>
      <pc:sldChg chg="del">
        <pc:chgData name="HALL, EMMA (PGR)" userId="de357696-bbf4-439b-b6da-cc918242df62" providerId="ADAL" clId="{09DC4EE4-6600-49A4-973F-52E988E8222F}" dt="2023-10-14T15:30:39.031" v="76" actId="2696"/>
        <pc:sldMkLst>
          <pc:docMk/>
          <pc:sldMk cId="1998047494" sldId="459"/>
        </pc:sldMkLst>
      </pc:sldChg>
      <pc:sldChg chg="del">
        <pc:chgData name="HALL, EMMA (PGR)" userId="de357696-bbf4-439b-b6da-cc918242df62" providerId="ADAL" clId="{09DC4EE4-6600-49A4-973F-52E988E8222F}" dt="2023-10-14T15:22:23.995" v="70" actId="47"/>
        <pc:sldMkLst>
          <pc:docMk/>
          <pc:sldMk cId="4170802437" sldId="460"/>
        </pc:sldMkLst>
      </pc:sldChg>
      <pc:sldChg chg="del">
        <pc:chgData name="HALL, EMMA (PGR)" userId="de357696-bbf4-439b-b6da-cc918242df62" providerId="ADAL" clId="{09DC4EE4-6600-49A4-973F-52E988E8222F}" dt="2023-10-14T15:36:41.363" v="80" actId="2696"/>
        <pc:sldMkLst>
          <pc:docMk/>
          <pc:sldMk cId="962608205" sldId="461"/>
        </pc:sldMkLst>
      </pc:sldChg>
      <pc:sldChg chg="del">
        <pc:chgData name="HALL, EMMA (PGR)" userId="de357696-bbf4-439b-b6da-cc918242df62" providerId="ADAL" clId="{09DC4EE4-6600-49A4-973F-52E988E8222F}" dt="2023-10-14T15:36:41.363" v="80" actId="2696"/>
        <pc:sldMkLst>
          <pc:docMk/>
          <pc:sldMk cId="2406007298" sldId="478"/>
        </pc:sldMkLst>
      </pc:sldChg>
      <pc:sldChg chg="del">
        <pc:chgData name="HALL, EMMA (PGR)" userId="de357696-bbf4-439b-b6da-cc918242df62" providerId="ADAL" clId="{09DC4EE4-6600-49A4-973F-52E988E8222F}" dt="2023-10-14T15:36:41.363" v="80" actId="2696"/>
        <pc:sldMkLst>
          <pc:docMk/>
          <pc:sldMk cId="2391425008" sldId="479"/>
        </pc:sldMkLst>
      </pc:sldChg>
      <pc:sldChg chg="del">
        <pc:chgData name="HALL, EMMA (PGR)" userId="de357696-bbf4-439b-b6da-cc918242df62" providerId="ADAL" clId="{09DC4EE4-6600-49A4-973F-52E988E8222F}" dt="2023-10-14T15:36:41.363" v="80" actId="2696"/>
        <pc:sldMkLst>
          <pc:docMk/>
          <pc:sldMk cId="2222969268" sldId="481"/>
        </pc:sldMkLst>
      </pc:sldChg>
      <pc:sldChg chg="del">
        <pc:chgData name="HALL, EMMA (PGR)" userId="de357696-bbf4-439b-b6da-cc918242df62" providerId="ADAL" clId="{09DC4EE4-6600-49A4-973F-52E988E8222F}" dt="2023-10-14T15:36:41.363" v="80" actId="2696"/>
        <pc:sldMkLst>
          <pc:docMk/>
          <pc:sldMk cId="1145105511" sldId="482"/>
        </pc:sldMkLst>
      </pc:sldChg>
      <pc:sldChg chg="del">
        <pc:chgData name="HALL, EMMA (PGR)" userId="de357696-bbf4-439b-b6da-cc918242df62" providerId="ADAL" clId="{09DC4EE4-6600-49A4-973F-52E988E8222F}" dt="2023-10-14T15:36:41.363" v="80" actId="2696"/>
        <pc:sldMkLst>
          <pc:docMk/>
          <pc:sldMk cId="3212143207" sldId="483"/>
        </pc:sldMkLst>
      </pc:sldChg>
      <pc:sldChg chg="del">
        <pc:chgData name="HALL, EMMA (PGR)" userId="de357696-bbf4-439b-b6da-cc918242df62" providerId="ADAL" clId="{09DC4EE4-6600-49A4-973F-52E988E8222F}" dt="2023-10-14T15:30:39.031" v="76" actId="2696"/>
        <pc:sldMkLst>
          <pc:docMk/>
          <pc:sldMk cId="2053848556" sldId="484"/>
        </pc:sldMkLst>
      </pc:sldChg>
      <pc:sldChg chg="del">
        <pc:chgData name="HALL, EMMA (PGR)" userId="de357696-bbf4-439b-b6da-cc918242df62" providerId="ADAL" clId="{09DC4EE4-6600-49A4-973F-52E988E8222F}" dt="2023-10-14T15:36:41.363" v="80" actId="2696"/>
        <pc:sldMkLst>
          <pc:docMk/>
          <pc:sldMk cId="2491052445" sldId="492"/>
        </pc:sldMkLst>
      </pc:sldChg>
      <pc:sldChg chg="del">
        <pc:chgData name="HALL, EMMA (PGR)" userId="de357696-bbf4-439b-b6da-cc918242df62" providerId="ADAL" clId="{09DC4EE4-6600-49A4-973F-52E988E8222F}" dt="2023-10-14T15:36:41.363" v="80" actId="2696"/>
        <pc:sldMkLst>
          <pc:docMk/>
          <pc:sldMk cId="9188377" sldId="494"/>
        </pc:sldMkLst>
      </pc:sldChg>
      <pc:sldChg chg="del">
        <pc:chgData name="HALL, EMMA (PGR)" userId="de357696-bbf4-439b-b6da-cc918242df62" providerId="ADAL" clId="{09DC4EE4-6600-49A4-973F-52E988E8222F}" dt="2023-10-14T15:36:41.363" v="80" actId="2696"/>
        <pc:sldMkLst>
          <pc:docMk/>
          <pc:sldMk cId="2353159886" sldId="497"/>
        </pc:sldMkLst>
      </pc:sldChg>
      <pc:sldChg chg="del">
        <pc:chgData name="HALL, EMMA (PGR)" userId="de357696-bbf4-439b-b6da-cc918242df62" providerId="ADAL" clId="{09DC4EE4-6600-49A4-973F-52E988E8222F}" dt="2023-10-14T15:36:41.363" v="80" actId="2696"/>
        <pc:sldMkLst>
          <pc:docMk/>
          <pc:sldMk cId="1450989306" sldId="498"/>
        </pc:sldMkLst>
      </pc:sldChg>
      <pc:sldChg chg="del">
        <pc:chgData name="HALL, EMMA (PGR)" userId="de357696-bbf4-439b-b6da-cc918242df62" providerId="ADAL" clId="{09DC4EE4-6600-49A4-973F-52E988E8222F}" dt="2023-10-14T15:36:41.363" v="80" actId="2696"/>
        <pc:sldMkLst>
          <pc:docMk/>
          <pc:sldMk cId="1046342594" sldId="499"/>
        </pc:sldMkLst>
      </pc:sldChg>
      <pc:sldChg chg="del">
        <pc:chgData name="HALL, EMMA (PGR)" userId="de357696-bbf4-439b-b6da-cc918242df62" providerId="ADAL" clId="{09DC4EE4-6600-49A4-973F-52E988E8222F}" dt="2023-10-14T15:36:41.363" v="80" actId="2696"/>
        <pc:sldMkLst>
          <pc:docMk/>
          <pc:sldMk cId="2880879620" sldId="501"/>
        </pc:sldMkLst>
      </pc:sldChg>
      <pc:sldChg chg="del">
        <pc:chgData name="HALL, EMMA (PGR)" userId="de357696-bbf4-439b-b6da-cc918242df62" providerId="ADAL" clId="{09DC4EE4-6600-49A4-973F-52E988E8222F}" dt="2023-10-14T15:39:19.354" v="85" actId="2696"/>
        <pc:sldMkLst>
          <pc:docMk/>
          <pc:sldMk cId="1080549182" sldId="505"/>
        </pc:sldMkLst>
      </pc:sldChg>
      <pc:sldChg chg="del">
        <pc:chgData name="HALL, EMMA (PGR)" userId="de357696-bbf4-439b-b6da-cc918242df62" providerId="ADAL" clId="{09DC4EE4-6600-49A4-973F-52E988E8222F}" dt="2023-10-14T15:39:19.354" v="85" actId="2696"/>
        <pc:sldMkLst>
          <pc:docMk/>
          <pc:sldMk cId="349505855" sldId="509"/>
        </pc:sldMkLst>
      </pc:sldChg>
      <pc:sldChg chg="addSp modSp del mod">
        <pc:chgData name="HALL, EMMA (PGR)" userId="de357696-bbf4-439b-b6da-cc918242df62" providerId="ADAL" clId="{09DC4EE4-6600-49A4-973F-52E988E8222F}" dt="2023-10-14T15:39:19.354" v="85" actId="2696"/>
        <pc:sldMkLst>
          <pc:docMk/>
          <pc:sldMk cId="829267331" sldId="521"/>
        </pc:sldMkLst>
        <pc:picChg chg="add mod">
          <ac:chgData name="HALL, EMMA (PGR)" userId="de357696-bbf4-439b-b6da-cc918242df62" providerId="ADAL" clId="{09DC4EE4-6600-49A4-973F-52E988E8222F}" dt="2023-10-14T15:37:54.550" v="82" actId="1076"/>
          <ac:picMkLst>
            <pc:docMk/>
            <pc:sldMk cId="829267331" sldId="521"/>
            <ac:picMk id="5" creationId="{15CE1644-F9DD-D5C0-4265-F69DDB01E122}"/>
          </ac:picMkLst>
        </pc:picChg>
        <pc:picChg chg="add mod">
          <ac:chgData name="HALL, EMMA (PGR)" userId="de357696-bbf4-439b-b6da-cc918242df62" providerId="ADAL" clId="{09DC4EE4-6600-49A4-973F-52E988E8222F}" dt="2023-10-14T15:37:54.550" v="82" actId="1076"/>
          <ac:picMkLst>
            <pc:docMk/>
            <pc:sldMk cId="829267331" sldId="521"/>
            <ac:picMk id="6" creationId="{F478B18D-7FA8-23F0-15ED-F2CC36622D0B}"/>
          </ac:picMkLst>
        </pc:picChg>
      </pc:sldChg>
      <pc:sldChg chg="del">
        <pc:chgData name="HALL, EMMA (PGR)" userId="de357696-bbf4-439b-b6da-cc918242df62" providerId="ADAL" clId="{09DC4EE4-6600-49A4-973F-52E988E8222F}" dt="2023-10-14T15:39:19.354" v="85" actId="2696"/>
        <pc:sldMkLst>
          <pc:docMk/>
          <pc:sldMk cId="1359373940" sldId="523"/>
        </pc:sldMkLst>
      </pc:sldChg>
      <pc:sldChg chg="del">
        <pc:chgData name="HALL, EMMA (PGR)" userId="de357696-bbf4-439b-b6da-cc918242df62" providerId="ADAL" clId="{09DC4EE4-6600-49A4-973F-52E988E8222F}" dt="2023-10-14T15:44:57.266" v="453" actId="47"/>
        <pc:sldMkLst>
          <pc:docMk/>
          <pc:sldMk cId="2869009466" sldId="528"/>
        </pc:sldMkLst>
      </pc:sldChg>
      <pc:sldChg chg="del">
        <pc:chgData name="HALL, EMMA (PGR)" userId="de357696-bbf4-439b-b6da-cc918242df62" providerId="ADAL" clId="{09DC4EE4-6600-49A4-973F-52E988E8222F}" dt="2023-10-14T15:44:57.266" v="453" actId="47"/>
        <pc:sldMkLst>
          <pc:docMk/>
          <pc:sldMk cId="2840691222" sldId="533"/>
        </pc:sldMkLst>
      </pc:sldChg>
      <pc:sldChg chg="del">
        <pc:chgData name="HALL, EMMA (PGR)" userId="de357696-bbf4-439b-b6da-cc918242df62" providerId="ADAL" clId="{09DC4EE4-6600-49A4-973F-52E988E8222F}" dt="2023-10-14T15:39:19.354" v="85" actId="2696"/>
        <pc:sldMkLst>
          <pc:docMk/>
          <pc:sldMk cId="631479719" sldId="546"/>
        </pc:sldMkLst>
      </pc:sldChg>
      <pc:sldChg chg="del">
        <pc:chgData name="HALL, EMMA (PGR)" userId="de357696-bbf4-439b-b6da-cc918242df62" providerId="ADAL" clId="{09DC4EE4-6600-49A4-973F-52E988E8222F}" dt="2023-10-14T15:39:19.354" v="85" actId="2696"/>
        <pc:sldMkLst>
          <pc:docMk/>
          <pc:sldMk cId="287686946" sldId="547"/>
        </pc:sldMkLst>
      </pc:sldChg>
      <pc:sldChg chg="addSp modSp del mod">
        <pc:chgData name="HALL, EMMA (PGR)" userId="de357696-bbf4-439b-b6da-cc918242df62" providerId="ADAL" clId="{09DC4EE4-6600-49A4-973F-52E988E8222F}" dt="2023-10-14T15:44:57.266" v="453" actId="47"/>
        <pc:sldMkLst>
          <pc:docMk/>
          <pc:sldMk cId="2084166720" sldId="549"/>
        </pc:sldMkLst>
        <pc:picChg chg="add mod">
          <ac:chgData name="HALL, EMMA (PGR)" userId="de357696-bbf4-439b-b6da-cc918242df62" providerId="ADAL" clId="{09DC4EE4-6600-49A4-973F-52E988E8222F}" dt="2023-10-14T15:40:02.479" v="212" actId="1037"/>
          <ac:picMkLst>
            <pc:docMk/>
            <pc:sldMk cId="2084166720" sldId="549"/>
            <ac:picMk id="3" creationId="{EB1E8ECF-FC27-5A63-950E-620ABD0F56E6}"/>
          </ac:picMkLst>
        </pc:picChg>
        <pc:picChg chg="add mod">
          <ac:chgData name="HALL, EMMA (PGR)" userId="de357696-bbf4-439b-b6da-cc918242df62" providerId="ADAL" clId="{09DC4EE4-6600-49A4-973F-52E988E8222F}" dt="2023-10-14T15:39:59.288" v="203" actId="1038"/>
          <ac:picMkLst>
            <pc:docMk/>
            <pc:sldMk cId="2084166720" sldId="549"/>
            <ac:picMk id="4" creationId="{ABF2A215-14A1-21A6-4331-8B024ADAB1B9}"/>
          </ac:picMkLst>
        </pc:picChg>
      </pc:sldChg>
      <pc:sldChg chg="del">
        <pc:chgData name="HALL, EMMA (PGR)" userId="de357696-bbf4-439b-b6da-cc918242df62" providerId="ADAL" clId="{09DC4EE4-6600-49A4-973F-52E988E8222F}" dt="2023-10-14T15:39:19.354" v="85" actId="2696"/>
        <pc:sldMkLst>
          <pc:docMk/>
          <pc:sldMk cId="932361081" sldId="551"/>
        </pc:sldMkLst>
      </pc:sldChg>
      <pc:sldChg chg="del">
        <pc:chgData name="HALL, EMMA (PGR)" userId="de357696-bbf4-439b-b6da-cc918242df62" providerId="ADAL" clId="{09DC4EE4-6600-49A4-973F-52E988E8222F}" dt="2023-10-14T15:36:41.363" v="80" actId="2696"/>
        <pc:sldMkLst>
          <pc:docMk/>
          <pc:sldMk cId="5623503" sldId="552"/>
        </pc:sldMkLst>
      </pc:sldChg>
      <pc:sldChg chg="del">
        <pc:chgData name="HALL, EMMA (PGR)" userId="de357696-bbf4-439b-b6da-cc918242df62" providerId="ADAL" clId="{09DC4EE4-6600-49A4-973F-52E988E8222F}" dt="2023-10-14T15:36:41.363" v="80" actId="2696"/>
        <pc:sldMkLst>
          <pc:docMk/>
          <pc:sldMk cId="1322196172" sldId="553"/>
        </pc:sldMkLst>
      </pc:sldChg>
      <pc:sldChg chg="del">
        <pc:chgData name="HALL, EMMA (PGR)" userId="de357696-bbf4-439b-b6da-cc918242df62" providerId="ADAL" clId="{09DC4EE4-6600-49A4-973F-52E988E8222F}" dt="2023-10-14T15:36:41.363" v="80" actId="2696"/>
        <pc:sldMkLst>
          <pc:docMk/>
          <pc:sldMk cId="190688252" sldId="554"/>
        </pc:sldMkLst>
      </pc:sldChg>
      <pc:sldChg chg="del">
        <pc:chgData name="HALL, EMMA (PGR)" userId="de357696-bbf4-439b-b6da-cc918242df62" providerId="ADAL" clId="{09DC4EE4-6600-49A4-973F-52E988E8222F}" dt="2023-10-14T15:44:57.266" v="453" actId="47"/>
        <pc:sldMkLst>
          <pc:docMk/>
          <pc:sldMk cId="1095700094" sldId="555"/>
        </pc:sldMkLst>
      </pc:sldChg>
      <pc:sldChg chg="del">
        <pc:chgData name="HALL, EMMA (PGR)" userId="de357696-bbf4-439b-b6da-cc918242df62" providerId="ADAL" clId="{09DC4EE4-6600-49A4-973F-52E988E8222F}" dt="2023-10-14T15:39:19.354" v="85" actId="2696"/>
        <pc:sldMkLst>
          <pc:docMk/>
          <pc:sldMk cId="3620757376" sldId="557"/>
        </pc:sldMkLst>
      </pc:sldChg>
      <pc:sldChg chg="del">
        <pc:chgData name="HALL, EMMA (PGR)" userId="de357696-bbf4-439b-b6da-cc918242df62" providerId="ADAL" clId="{09DC4EE4-6600-49A4-973F-52E988E8222F}" dt="2023-10-14T15:39:19.354" v="85" actId="2696"/>
        <pc:sldMkLst>
          <pc:docMk/>
          <pc:sldMk cId="3791346266" sldId="558"/>
        </pc:sldMkLst>
      </pc:sldChg>
      <pc:sldChg chg="del">
        <pc:chgData name="HALL, EMMA (PGR)" userId="de357696-bbf4-439b-b6da-cc918242df62" providerId="ADAL" clId="{09DC4EE4-6600-49A4-973F-52E988E8222F}" dt="2023-10-14T15:39:19.354" v="85" actId="2696"/>
        <pc:sldMkLst>
          <pc:docMk/>
          <pc:sldMk cId="2669438641" sldId="559"/>
        </pc:sldMkLst>
      </pc:sldChg>
      <pc:sldChg chg="del">
        <pc:chgData name="HALL, EMMA (PGR)" userId="de357696-bbf4-439b-b6da-cc918242df62" providerId="ADAL" clId="{09DC4EE4-6600-49A4-973F-52E988E8222F}" dt="2023-10-14T15:44:57.266" v="453" actId="47"/>
        <pc:sldMkLst>
          <pc:docMk/>
          <pc:sldMk cId="2095349588" sldId="560"/>
        </pc:sldMkLst>
      </pc:sldChg>
      <pc:sldChg chg="del">
        <pc:chgData name="HALL, EMMA (PGR)" userId="de357696-bbf4-439b-b6da-cc918242df62" providerId="ADAL" clId="{09DC4EE4-6600-49A4-973F-52E988E8222F}" dt="2023-10-14T15:44:57.266" v="453" actId="47"/>
        <pc:sldMkLst>
          <pc:docMk/>
          <pc:sldMk cId="1259753567" sldId="561"/>
        </pc:sldMkLst>
      </pc:sldChg>
      <pc:sldChg chg="del">
        <pc:chgData name="HALL, EMMA (PGR)" userId="de357696-bbf4-439b-b6da-cc918242df62" providerId="ADAL" clId="{09DC4EE4-6600-49A4-973F-52E988E8222F}" dt="2023-10-14T15:44:57.266" v="453" actId="47"/>
        <pc:sldMkLst>
          <pc:docMk/>
          <pc:sldMk cId="947952108" sldId="562"/>
        </pc:sldMkLst>
      </pc:sldChg>
      <pc:sldChg chg="del">
        <pc:chgData name="HALL, EMMA (PGR)" userId="de357696-bbf4-439b-b6da-cc918242df62" providerId="ADAL" clId="{09DC4EE4-6600-49A4-973F-52E988E8222F}" dt="2023-10-14T15:39:19.354" v="85" actId="2696"/>
        <pc:sldMkLst>
          <pc:docMk/>
          <pc:sldMk cId="3902713334" sldId="563"/>
        </pc:sldMkLst>
      </pc:sldChg>
      <pc:sldChg chg="del">
        <pc:chgData name="HALL, EMMA (PGR)" userId="de357696-bbf4-439b-b6da-cc918242df62" providerId="ADAL" clId="{09DC4EE4-6600-49A4-973F-52E988E8222F}" dt="2023-10-14T15:39:19.354" v="85" actId="2696"/>
        <pc:sldMkLst>
          <pc:docMk/>
          <pc:sldMk cId="181408509" sldId="564"/>
        </pc:sldMkLst>
      </pc:sldChg>
      <pc:sldChg chg="del">
        <pc:chgData name="HALL, EMMA (PGR)" userId="de357696-bbf4-439b-b6da-cc918242df62" providerId="ADAL" clId="{09DC4EE4-6600-49A4-973F-52E988E8222F}" dt="2023-10-14T15:39:19.354" v="85" actId="2696"/>
        <pc:sldMkLst>
          <pc:docMk/>
          <pc:sldMk cId="30328415" sldId="565"/>
        </pc:sldMkLst>
      </pc:sldChg>
      <pc:sldChg chg="del">
        <pc:chgData name="HALL, EMMA (PGR)" userId="de357696-bbf4-439b-b6da-cc918242df62" providerId="ADAL" clId="{09DC4EE4-6600-49A4-973F-52E988E8222F}" dt="2023-10-14T15:39:19.354" v="85" actId="2696"/>
        <pc:sldMkLst>
          <pc:docMk/>
          <pc:sldMk cId="1673834023" sldId="566"/>
        </pc:sldMkLst>
      </pc:sldChg>
      <pc:sldChg chg="del">
        <pc:chgData name="HALL, EMMA (PGR)" userId="de357696-bbf4-439b-b6da-cc918242df62" providerId="ADAL" clId="{09DC4EE4-6600-49A4-973F-52E988E8222F}" dt="2023-10-14T15:39:19.354" v="85" actId="2696"/>
        <pc:sldMkLst>
          <pc:docMk/>
          <pc:sldMk cId="3783457640" sldId="567"/>
        </pc:sldMkLst>
      </pc:sldChg>
      <pc:sldChg chg="del">
        <pc:chgData name="HALL, EMMA (PGR)" userId="de357696-bbf4-439b-b6da-cc918242df62" providerId="ADAL" clId="{09DC4EE4-6600-49A4-973F-52E988E8222F}" dt="2023-10-14T15:39:19.354" v="85" actId="2696"/>
        <pc:sldMkLst>
          <pc:docMk/>
          <pc:sldMk cId="4223237729" sldId="568"/>
        </pc:sldMkLst>
      </pc:sldChg>
      <pc:sldChg chg="del">
        <pc:chgData name="HALL, EMMA (PGR)" userId="de357696-bbf4-439b-b6da-cc918242df62" providerId="ADAL" clId="{09DC4EE4-6600-49A4-973F-52E988E8222F}" dt="2023-10-14T15:42:29.406" v="214" actId="2696"/>
        <pc:sldMkLst>
          <pc:docMk/>
          <pc:sldMk cId="3723492304" sldId="569"/>
        </pc:sldMkLst>
      </pc:sldChg>
      <pc:sldChg chg="del">
        <pc:chgData name="HALL, EMMA (PGR)" userId="de357696-bbf4-439b-b6da-cc918242df62" providerId="ADAL" clId="{09DC4EE4-6600-49A4-973F-52E988E8222F}" dt="2023-10-14T15:42:29.406" v="214" actId="2696"/>
        <pc:sldMkLst>
          <pc:docMk/>
          <pc:sldMk cId="1957424349" sldId="570"/>
        </pc:sldMkLst>
      </pc:sldChg>
      <pc:sldChg chg="del">
        <pc:chgData name="HALL, EMMA (PGR)" userId="de357696-bbf4-439b-b6da-cc918242df62" providerId="ADAL" clId="{09DC4EE4-6600-49A4-973F-52E988E8222F}" dt="2023-10-14T15:42:29.406" v="214" actId="2696"/>
        <pc:sldMkLst>
          <pc:docMk/>
          <pc:sldMk cId="3012438417" sldId="576"/>
        </pc:sldMkLst>
      </pc:sldChg>
      <pc:sldChg chg="del">
        <pc:chgData name="HALL, EMMA (PGR)" userId="de357696-bbf4-439b-b6da-cc918242df62" providerId="ADAL" clId="{09DC4EE4-6600-49A4-973F-52E988E8222F}" dt="2023-10-14T15:42:29.406" v="214" actId="2696"/>
        <pc:sldMkLst>
          <pc:docMk/>
          <pc:sldMk cId="3457702523" sldId="577"/>
        </pc:sldMkLst>
      </pc:sldChg>
      <pc:sldChg chg="del">
        <pc:chgData name="HALL, EMMA (PGR)" userId="de357696-bbf4-439b-b6da-cc918242df62" providerId="ADAL" clId="{09DC4EE4-6600-49A4-973F-52E988E8222F}" dt="2023-10-14T15:42:29.406" v="214" actId="2696"/>
        <pc:sldMkLst>
          <pc:docMk/>
          <pc:sldMk cId="0" sldId="578"/>
        </pc:sldMkLst>
      </pc:sldChg>
      <pc:sldChg chg="del">
        <pc:chgData name="HALL, EMMA (PGR)" userId="de357696-bbf4-439b-b6da-cc918242df62" providerId="ADAL" clId="{09DC4EE4-6600-49A4-973F-52E988E8222F}" dt="2023-10-14T15:42:29.406" v="214" actId="2696"/>
        <pc:sldMkLst>
          <pc:docMk/>
          <pc:sldMk cId="0" sldId="579"/>
        </pc:sldMkLst>
      </pc:sldChg>
      <pc:sldChg chg="del">
        <pc:chgData name="HALL, EMMA (PGR)" userId="de357696-bbf4-439b-b6da-cc918242df62" providerId="ADAL" clId="{09DC4EE4-6600-49A4-973F-52E988E8222F}" dt="2023-10-14T15:42:29.406" v="214" actId="2696"/>
        <pc:sldMkLst>
          <pc:docMk/>
          <pc:sldMk cId="0" sldId="580"/>
        </pc:sldMkLst>
      </pc:sldChg>
      <pc:sldChg chg="del">
        <pc:chgData name="HALL, EMMA (PGR)" userId="de357696-bbf4-439b-b6da-cc918242df62" providerId="ADAL" clId="{09DC4EE4-6600-49A4-973F-52E988E8222F}" dt="2023-10-14T15:42:29.406" v="214" actId="2696"/>
        <pc:sldMkLst>
          <pc:docMk/>
          <pc:sldMk cId="0" sldId="581"/>
        </pc:sldMkLst>
      </pc:sldChg>
      <pc:sldChg chg="del">
        <pc:chgData name="HALL, EMMA (PGR)" userId="de357696-bbf4-439b-b6da-cc918242df62" providerId="ADAL" clId="{09DC4EE4-6600-49A4-973F-52E988E8222F}" dt="2023-10-14T15:42:29.406" v="214" actId="2696"/>
        <pc:sldMkLst>
          <pc:docMk/>
          <pc:sldMk cId="1071730196" sldId="582"/>
        </pc:sldMkLst>
      </pc:sldChg>
      <pc:sldChg chg="del">
        <pc:chgData name="HALL, EMMA (PGR)" userId="de357696-bbf4-439b-b6da-cc918242df62" providerId="ADAL" clId="{09DC4EE4-6600-49A4-973F-52E988E8222F}" dt="2023-10-14T15:42:29.406" v="214" actId="2696"/>
        <pc:sldMkLst>
          <pc:docMk/>
          <pc:sldMk cId="892286182" sldId="583"/>
        </pc:sldMkLst>
      </pc:sldChg>
      <pc:sldChg chg="del">
        <pc:chgData name="HALL, EMMA (PGR)" userId="de357696-bbf4-439b-b6da-cc918242df62" providerId="ADAL" clId="{09DC4EE4-6600-49A4-973F-52E988E8222F}" dt="2023-10-14T15:42:29.406" v="214" actId="2696"/>
        <pc:sldMkLst>
          <pc:docMk/>
          <pc:sldMk cId="2740751843" sldId="584"/>
        </pc:sldMkLst>
      </pc:sldChg>
      <pc:sldChg chg="del">
        <pc:chgData name="HALL, EMMA (PGR)" userId="de357696-bbf4-439b-b6da-cc918242df62" providerId="ADAL" clId="{09DC4EE4-6600-49A4-973F-52E988E8222F}" dt="2023-10-14T15:42:29.406" v="214" actId="2696"/>
        <pc:sldMkLst>
          <pc:docMk/>
          <pc:sldMk cId="1510560182" sldId="585"/>
        </pc:sldMkLst>
      </pc:sldChg>
      <pc:sldChg chg="del">
        <pc:chgData name="HALL, EMMA (PGR)" userId="de357696-bbf4-439b-b6da-cc918242df62" providerId="ADAL" clId="{09DC4EE4-6600-49A4-973F-52E988E8222F}" dt="2023-10-14T15:42:29.406" v="214" actId="2696"/>
        <pc:sldMkLst>
          <pc:docMk/>
          <pc:sldMk cId="789816551" sldId="586"/>
        </pc:sldMkLst>
      </pc:sldChg>
      <pc:sldChg chg="del">
        <pc:chgData name="HALL, EMMA (PGR)" userId="de357696-bbf4-439b-b6da-cc918242df62" providerId="ADAL" clId="{09DC4EE4-6600-49A4-973F-52E988E8222F}" dt="2023-10-14T15:42:29.406" v="214" actId="2696"/>
        <pc:sldMkLst>
          <pc:docMk/>
          <pc:sldMk cId="1519856731" sldId="587"/>
        </pc:sldMkLst>
      </pc:sldChg>
      <pc:sldChg chg="del">
        <pc:chgData name="HALL, EMMA (PGR)" userId="de357696-bbf4-439b-b6da-cc918242df62" providerId="ADAL" clId="{09DC4EE4-6600-49A4-973F-52E988E8222F}" dt="2023-10-14T15:42:29.406" v="214" actId="2696"/>
        <pc:sldMkLst>
          <pc:docMk/>
          <pc:sldMk cId="1702284614" sldId="588"/>
        </pc:sldMkLst>
      </pc:sldChg>
      <pc:sldChg chg="del">
        <pc:chgData name="HALL, EMMA (PGR)" userId="de357696-bbf4-439b-b6da-cc918242df62" providerId="ADAL" clId="{09DC4EE4-6600-49A4-973F-52E988E8222F}" dt="2023-10-14T15:42:29.406" v="214" actId="2696"/>
        <pc:sldMkLst>
          <pc:docMk/>
          <pc:sldMk cId="4162377382" sldId="589"/>
        </pc:sldMkLst>
      </pc:sldChg>
      <pc:sldChg chg="del">
        <pc:chgData name="HALL, EMMA (PGR)" userId="de357696-bbf4-439b-b6da-cc918242df62" providerId="ADAL" clId="{09DC4EE4-6600-49A4-973F-52E988E8222F}" dt="2023-10-14T15:42:29.406" v="214" actId="2696"/>
        <pc:sldMkLst>
          <pc:docMk/>
          <pc:sldMk cId="268732558" sldId="590"/>
        </pc:sldMkLst>
      </pc:sldChg>
      <pc:sldChg chg="del">
        <pc:chgData name="HALL, EMMA (PGR)" userId="de357696-bbf4-439b-b6da-cc918242df62" providerId="ADAL" clId="{09DC4EE4-6600-49A4-973F-52E988E8222F}" dt="2023-10-14T15:42:29.406" v="214" actId="2696"/>
        <pc:sldMkLst>
          <pc:docMk/>
          <pc:sldMk cId="1877306464" sldId="592"/>
        </pc:sldMkLst>
      </pc:sldChg>
      <pc:sldChg chg="del">
        <pc:chgData name="HALL, EMMA (PGR)" userId="de357696-bbf4-439b-b6da-cc918242df62" providerId="ADAL" clId="{09DC4EE4-6600-49A4-973F-52E988E8222F}" dt="2023-10-14T15:42:29.406" v="214" actId="2696"/>
        <pc:sldMkLst>
          <pc:docMk/>
          <pc:sldMk cId="1922871619" sldId="593"/>
        </pc:sldMkLst>
      </pc:sldChg>
      <pc:sldChg chg="del">
        <pc:chgData name="HALL, EMMA (PGR)" userId="de357696-bbf4-439b-b6da-cc918242df62" providerId="ADAL" clId="{09DC4EE4-6600-49A4-973F-52E988E8222F}" dt="2023-10-14T15:42:29.406" v="214" actId="2696"/>
        <pc:sldMkLst>
          <pc:docMk/>
          <pc:sldMk cId="1048570663" sldId="595"/>
        </pc:sldMkLst>
      </pc:sldChg>
      <pc:sldChg chg="del">
        <pc:chgData name="HALL, EMMA (PGR)" userId="de357696-bbf4-439b-b6da-cc918242df62" providerId="ADAL" clId="{09DC4EE4-6600-49A4-973F-52E988E8222F}" dt="2023-10-14T15:44:57.266" v="453" actId="47"/>
        <pc:sldMkLst>
          <pc:docMk/>
          <pc:sldMk cId="3707696606" sldId="596"/>
        </pc:sldMkLst>
      </pc:sldChg>
      <pc:sldChg chg="addSp modSp mod">
        <pc:chgData name="HALL, EMMA (PGR)" userId="de357696-bbf4-439b-b6da-cc918242df62" providerId="ADAL" clId="{09DC4EE4-6600-49A4-973F-52E988E8222F}" dt="2023-10-14T15:44:49.960" v="452" actId="1038"/>
        <pc:sldMkLst>
          <pc:docMk/>
          <pc:sldMk cId="1370357921" sldId="597"/>
        </pc:sldMkLst>
        <pc:spChg chg="mod">
          <ac:chgData name="HALL, EMMA (PGR)" userId="de357696-bbf4-439b-b6da-cc918242df62" providerId="ADAL" clId="{09DC4EE4-6600-49A4-973F-52E988E8222F}" dt="2023-10-14T15:44:25.236" v="254" actId="1035"/>
          <ac:spMkLst>
            <pc:docMk/>
            <pc:sldMk cId="1370357921" sldId="597"/>
            <ac:spMk id="4" creationId="{C557B90A-554C-423F-9419-65A1B82E8380}"/>
          </ac:spMkLst>
        </pc:spChg>
        <pc:spChg chg="mod">
          <ac:chgData name="HALL, EMMA (PGR)" userId="de357696-bbf4-439b-b6da-cc918242df62" providerId="ADAL" clId="{09DC4EE4-6600-49A4-973F-52E988E8222F}" dt="2023-10-14T15:44:25.236" v="254" actId="1035"/>
          <ac:spMkLst>
            <pc:docMk/>
            <pc:sldMk cId="1370357921" sldId="597"/>
            <ac:spMk id="5" creationId="{80D2D4BF-2CF4-4D5B-8A6C-64867AEA0B53}"/>
          </ac:spMkLst>
        </pc:spChg>
        <pc:spChg chg="mod">
          <ac:chgData name="HALL, EMMA (PGR)" userId="de357696-bbf4-439b-b6da-cc918242df62" providerId="ADAL" clId="{09DC4EE4-6600-49A4-973F-52E988E8222F}" dt="2023-10-14T15:44:25.236" v="254" actId="1035"/>
          <ac:spMkLst>
            <pc:docMk/>
            <pc:sldMk cId="1370357921" sldId="597"/>
            <ac:spMk id="6" creationId="{C7782E0B-B866-432D-92DB-EFC052E7E0A6}"/>
          </ac:spMkLst>
        </pc:spChg>
        <pc:picChg chg="add mod">
          <ac:chgData name="HALL, EMMA (PGR)" userId="de357696-bbf4-439b-b6da-cc918242df62" providerId="ADAL" clId="{09DC4EE4-6600-49A4-973F-52E988E8222F}" dt="2023-10-14T15:44:41.602" v="400" actId="1038"/>
          <ac:picMkLst>
            <pc:docMk/>
            <pc:sldMk cId="1370357921" sldId="597"/>
            <ac:picMk id="2" creationId="{ACB746DC-7A14-F9CA-A849-8C64D8C869BF}"/>
          </ac:picMkLst>
        </pc:picChg>
        <pc:picChg chg="add mod">
          <ac:chgData name="HALL, EMMA (PGR)" userId="de357696-bbf4-439b-b6da-cc918242df62" providerId="ADAL" clId="{09DC4EE4-6600-49A4-973F-52E988E8222F}" dt="2023-10-14T15:44:49.960" v="452" actId="1038"/>
          <ac:picMkLst>
            <pc:docMk/>
            <pc:sldMk cId="1370357921" sldId="597"/>
            <ac:picMk id="3" creationId="{738A6DE7-6D7F-C206-24B3-4E4B9B5F116E}"/>
          </ac:picMkLst>
        </pc:picChg>
      </pc:sldChg>
      <pc:sldChg chg="del">
        <pc:chgData name="HALL, EMMA (PGR)" userId="de357696-bbf4-439b-b6da-cc918242df62" providerId="ADAL" clId="{09DC4EE4-6600-49A4-973F-52E988E8222F}" dt="2023-10-14T15:23:17.884" v="71" actId="47"/>
        <pc:sldMkLst>
          <pc:docMk/>
          <pc:sldMk cId="4051908924" sldId="6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3B614-113F-4800-AB48-11EE9975FA9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E8ECFEAF-0BBD-429F-92B2-0A5EC51D0FD7}">
      <dgm:prSet phldrT="[Text]"/>
      <dgm:spPr/>
      <dgm:t>
        <a:bodyPr/>
        <a:lstStyle/>
        <a:p>
          <a:r>
            <a:rPr lang="en-GB" dirty="0"/>
            <a:t> </a:t>
          </a:r>
        </a:p>
      </dgm:t>
    </dgm:pt>
    <dgm:pt modelId="{01A4FB71-AA5E-47D3-BA9C-A49D15289FAA}" type="parTrans" cxnId="{0F275039-2E77-449A-B2BC-D1E1BAF8491F}">
      <dgm:prSet/>
      <dgm:spPr/>
      <dgm:t>
        <a:bodyPr/>
        <a:lstStyle/>
        <a:p>
          <a:endParaRPr lang="en-GB"/>
        </a:p>
      </dgm:t>
    </dgm:pt>
    <dgm:pt modelId="{83A3648B-83AB-4D81-AF46-6364FC31682C}" type="sibTrans" cxnId="{0F275039-2E77-449A-B2BC-D1E1BAF8491F}">
      <dgm:prSet/>
      <dgm:spPr/>
      <dgm:t>
        <a:bodyPr/>
        <a:lstStyle/>
        <a:p>
          <a:endParaRPr lang="en-GB"/>
        </a:p>
      </dgm:t>
    </dgm:pt>
    <dgm:pt modelId="{51DC57D2-371D-4A78-AE9A-0867F40BFBBC}">
      <dgm:prSet phldrT="[Text]"/>
      <dgm:spPr/>
      <dgm:t>
        <a:bodyPr/>
        <a:lstStyle/>
        <a:p>
          <a:r>
            <a:rPr lang="en-GB" dirty="0"/>
            <a:t>…</a:t>
          </a:r>
        </a:p>
      </dgm:t>
    </dgm:pt>
    <dgm:pt modelId="{0E704BCA-E31D-4735-AB00-8A4A67184FE4}" type="parTrans" cxnId="{C9B15B28-161B-4EE9-B471-6B08FF49A5D8}">
      <dgm:prSet/>
      <dgm:spPr/>
      <dgm:t>
        <a:bodyPr/>
        <a:lstStyle/>
        <a:p>
          <a:endParaRPr lang="en-GB"/>
        </a:p>
      </dgm:t>
    </dgm:pt>
    <dgm:pt modelId="{F293285C-D5F9-4838-9FE8-61F1E45FA8A1}" type="sibTrans" cxnId="{C9B15B28-161B-4EE9-B471-6B08FF49A5D8}">
      <dgm:prSet/>
      <dgm:spPr/>
      <dgm:t>
        <a:bodyPr/>
        <a:lstStyle/>
        <a:p>
          <a:endParaRPr lang="en-GB"/>
        </a:p>
      </dgm:t>
    </dgm:pt>
    <dgm:pt modelId="{30644B2E-D885-431D-9A80-DCE075305C22}">
      <dgm:prSet phldrT="[Text]"/>
      <dgm:spPr/>
      <dgm:t>
        <a:bodyPr/>
        <a:lstStyle/>
        <a:p>
          <a:r>
            <a:rPr lang="en-GB" dirty="0"/>
            <a:t>…</a:t>
          </a:r>
        </a:p>
      </dgm:t>
    </dgm:pt>
    <dgm:pt modelId="{62FC6298-97A0-4D1E-87D4-28007508F71C}" type="parTrans" cxnId="{DC20EAA2-49F7-4BCE-A5DC-AF5D55C696EE}">
      <dgm:prSet/>
      <dgm:spPr/>
      <dgm:t>
        <a:bodyPr/>
        <a:lstStyle/>
        <a:p>
          <a:endParaRPr lang="en-GB"/>
        </a:p>
      </dgm:t>
    </dgm:pt>
    <dgm:pt modelId="{058E21BE-8798-4360-B101-362F776E8594}" type="sibTrans" cxnId="{DC20EAA2-49F7-4BCE-A5DC-AF5D55C696EE}">
      <dgm:prSet/>
      <dgm:spPr/>
      <dgm:t>
        <a:bodyPr/>
        <a:lstStyle/>
        <a:p>
          <a:endParaRPr lang="en-GB"/>
        </a:p>
      </dgm:t>
    </dgm:pt>
    <dgm:pt modelId="{C6E55A89-735B-4393-ADDB-ADF870FD65BB}">
      <dgm:prSet phldrT="[Text]"/>
      <dgm:spPr/>
      <dgm:t>
        <a:bodyPr/>
        <a:lstStyle/>
        <a:p>
          <a:r>
            <a:rPr lang="en-GB" dirty="0"/>
            <a:t> </a:t>
          </a:r>
        </a:p>
      </dgm:t>
    </dgm:pt>
    <dgm:pt modelId="{DD61F3DE-A224-42AD-B0BA-802EB180DD21}" type="parTrans" cxnId="{AB9A6607-CB09-4FD7-98A5-386FE6EB8576}">
      <dgm:prSet/>
      <dgm:spPr/>
      <dgm:t>
        <a:bodyPr/>
        <a:lstStyle/>
        <a:p>
          <a:endParaRPr lang="en-GB"/>
        </a:p>
      </dgm:t>
    </dgm:pt>
    <dgm:pt modelId="{C0BEC7A4-C321-4946-8167-268E6EC9E4E3}" type="sibTrans" cxnId="{AB9A6607-CB09-4FD7-98A5-386FE6EB8576}">
      <dgm:prSet/>
      <dgm:spPr/>
      <dgm:t>
        <a:bodyPr/>
        <a:lstStyle/>
        <a:p>
          <a:endParaRPr lang="en-GB"/>
        </a:p>
      </dgm:t>
    </dgm:pt>
    <dgm:pt modelId="{5D1399A0-4E69-4E73-ADA6-F5B70AB2FC3D}">
      <dgm:prSet phldrT="[Text]"/>
      <dgm:spPr/>
      <dgm:t>
        <a:bodyPr/>
        <a:lstStyle/>
        <a:p>
          <a:r>
            <a:rPr lang="en-GB" dirty="0"/>
            <a:t>…</a:t>
          </a:r>
        </a:p>
      </dgm:t>
    </dgm:pt>
    <dgm:pt modelId="{4057FF99-6660-4D58-AF4C-DC985D9A75C8}" type="parTrans" cxnId="{B282B0E2-35C3-47CD-B70C-BE5D0661DAFA}">
      <dgm:prSet/>
      <dgm:spPr/>
      <dgm:t>
        <a:bodyPr/>
        <a:lstStyle/>
        <a:p>
          <a:endParaRPr lang="en-GB"/>
        </a:p>
      </dgm:t>
    </dgm:pt>
    <dgm:pt modelId="{D818978D-6037-474E-A440-B2F5A2FF7B11}" type="sibTrans" cxnId="{B282B0E2-35C3-47CD-B70C-BE5D0661DAFA}">
      <dgm:prSet/>
      <dgm:spPr/>
      <dgm:t>
        <a:bodyPr/>
        <a:lstStyle/>
        <a:p>
          <a:endParaRPr lang="en-GB"/>
        </a:p>
      </dgm:t>
    </dgm:pt>
    <dgm:pt modelId="{81177A74-685F-4B72-83D8-E3A4E0F171F3}">
      <dgm:prSet phldrT="[Text]"/>
      <dgm:spPr/>
      <dgm:t>
        <a:bodyPr/>
        <a:lstStyle/>
        <a:p>
          <a:r>
            <a:rPr lang="en-GB" dirty="0"/>
            <a:t>…</a:t>
          </a:r>
        </a:p>
      </dgm:t>
    </dgm:pt>
    <dgm:pt modelId="{4A6AAF11-97D3-434D-841E-408EF2217713}" type="parTrans" cxnId="{4E4D6E48-224C-466B-81E2-291109124EF0}">
      <dgm:prSet/>
      <dgm:spPr/>
      <dgm:t>
        <a:bodyPr/>
        <a:lstStyle/>
        <a:p>
          <a:endParaRPr lang="en-GB"/>
        </a:p>
      </dgm:t>
    </dgm:pt>
    <dgm:pt modelId="{178E8916-BD40-4D92-8884-726A0247FD79}" type="sibTrans" cxnId="{4E4D6E48-224C-466B-81E2-291109124EF0}">
      <dgm:prSet/>
      <dgm:spPr/>
      <dgm:t>
        <a:bodyPr/>
        <a:lstStyle/>
        <a:p>
          <a:endParaRPr lang="en-GB"/>
        </a:p>
      </dgm:t>
    </dgm:pt>
    <dgm:pt modelId="{B95A51D6-75A8-4A47-8E45-0CBB92499967}">
      <dgm:prSet phldrT="[Text]"/>
      <dgm:spPr/>
      <dgm:t>
        <a:bodyPr/>
        <a:lstStyle/>
        <a:p>
          <a:r>
            <a:rPr lang="en-GB" dirty="0"/>
            <a:t>…</a:t>
          </a:r>
        </a:p>
      </dgm:t>
    </dgm:pt>
    <dgm:pt modelId="{FAB402F7-8C54-46F9-8722-32FBE0BA09BF}" type="parTrans" cxnId="{AF9791D2-8534-45A0-BF99-6066F7D16DD7}">
      <dgm:prSet/>
      <dgm:spPr/>
      <dgm:t>
        <a:bodyPr/>
        <a:lstStyle/>
        <a:p>
          <a:endParaRPr lang="en-GB"/>
        </a:p>
      </dgm:t>
    </dgm:pt>
    <dgm:pt modelId="{BE727F3C-D36E-4ADD-BD61-9E29ACF43CBF}" type="sibTrans" cxnId="{AF9791D2-8534-45A0-BF99-6066F7D16DD7}">
      <dgm:prSet/>
      <dgm:spPr/>
      <dgm:t>
        <a:bodyPr/>
        <a:lstStyle/>
        <a:p>
          <a:endParaRPr lang="en-GB"/>
        </a:p>
      </dgm:t>
    </dgm:pt>
    <dgm:pt modelId="{16AA89C6-F22D-4493-9E8B-DF56603CE4D8}" type="pres">
      <dgm:prSet presAssocID="{4F03B614-113F-4800-AB48-11EE9975FA92}" presName="outerComposite" presStyleCnt="0">
        <dgm:presLayoutVars>
          <dgm:chMax val="2"/>
          <dgm:animLvl val="lvl"/>
          <dgm:resizeHandles val="exact"/>
        </dgm:presLayoutVars>
      </dgm:prSet>
      <dgm:spPr/>
    </dgm:pt>
    <dgm:pt modelId="{7ACFDC75-F7A2-4206-B318-043D11D7DEF5}" type="pres">
      <dgm:prSet presAssocID="{4F03B614-113F-4800-AB48-11EE9975FA92}" presName="dummyMaxCanvas" presStyleCnt="0"/>
      <dgm:spPr/>
    </dgm:pt>
    <dgm:pt modelId="{53041562-6D58-4445-A52A-E75F8AA3B73A}" type="pres">
      <dgm:prSet presAssocID="{4F03B614-113F-4800-AB48-11EE9975FA92}" presName="parentComposite" presStyleCnt="0"/>
      <dgm:spPr/>
    </dgm:pt>
    <dgm:pt modelId="{9E49DCCE-DB33-4773-9C3E-F5D9C25DA6E2}" type="pres">
      <dgm:prSet presAssocID="{4F03B614-113F-4800-AB48-11EE9975FA92}" presName="parent1" presStyleLbl="alignAccFollowNode1" presStyleIdx="0" presStyleCnt="4">
        <dgm:presLayoutVars>
          <dgm:chMax val="4"/>
        </dgm:presLayoutVars>
      </dgm:prSet>
      <dgm:spPr/>
    </dgm:pt>
    <dgm:pt modelId="{BB9B4E90-8E9A-4EDA-AA54-E9736DA2CC03}" type="pres">
      <dgm:prSet presAssocID="{4F03B614-113F-4800-AB48-11EE9975FA92}" presName="parent2" presStyleLbl="alignAccFollowNode1" presStyleIdx="1" presStyleCnt="4">
        <dgm:presLayoutVars>
          <dgm:chMax val="4"/>
        </dgm:presLayoutVars>
      </dgm:prSet>
      <dgm:spPr/>
    </dgm:pt>
    <dgm:pt modelId="{7B932C9C-F25B-41CD-A5D1-0DBC863F8521}" type="pres">
      <dgm:prSet presAssocID="{4F03B614-113F-4800-AB48-11EE9975FA92}" presName="childrenComposite" presStyleCnt="0"/>
      <dgm:spPr/>
    </dgm:pt>
    <dgm:pt modelId="{811C053D-34CD-49FD-BAA8-5AE80B1B950E}" type="pres">
      <dgm:prSet presAssocID="{4F03B614-113F-4800-AB48-11EE9975FA92}" presName="dummyMaxCanvas_ChildArea" presStyleCnt="0"/>
      <dgm:spPr/>
    </dgm:pt>
    <dgm:pt modelId="{B0BA52CB-B3F6-4FE5-B1DD-50020DF101C1}" type="pres">
      <dgm:prSet presAssocID="{4F03B614-113F-4800-AB48-11EE9975FA92}" presName="fulcrum" presStyleLbl="alignAccFollowNode1" presStyleIdx="2" presStyleCnt="4"/>
      <dgm:spPr/>
    </dgm:pt>
    <dgm:pt modelId="{69E8F865-5702-44A3-9108-C5AD1F951875}" type="pres">
      <dgm:prSet presAssocID="{4F03B614-113F-4800-AB48-11EE9975FA92}" presName="balance_23" presStyleLbl="alignAccFollowNode1" presStyleIdx="3" presStyleCnt="4">
        <dgm:presLayoutVars>
          <dgm:bulletEnabled val="1"/>
        </dgm:presLayoutVars>
      </dgm:prSet>
      <dgm:spPr/>
    </dgm:pt>
    <dgm:pt modelId="{4027E190-A67F-445D-B591-1157F6DE7494}" type="pres">
      <dgm:prSet presAssocID="{4F03B614-113F-4800-AB48-11EE9975FA92}" presName="right_23_1" presStyleLbl="node1" presStyleIdx="0" presStyleCnt="5">
        <dgm:presLayoutVars>
          <dgm:bulletEnabled val="1"/>
        </dgm:presLayoutVars>
      </dgm:prSet>
      <dgm:spPr/>
    </dgm:pt>
    <dgm:pt modelId="{23B24FB0-28B0-4672-9ED9-EEACAB779FC1}" type="pres">
      <dgm:prSet presAssocID="{4F03B614-113F-4800-AB48-11EE9975FA92}" presName="right_23_2" presStyleLbl="node1" presStyleIdx="1" presStyleCnt="5">
        <dgm:presLayoutVars>
          <dgm:bulletEnabled val="1"/>
        </dgm:presLayoutVars>
      </dgm:prSet>
      <dgm:spPr/>
    </dgm:pt>
    <dgm:pt modelId="{FE507E5A-4A95-4F34-9573-49A2247C4B52}" type="pres">
      <dgm:prSet presAssocID="{4F03B614-113F-4800-AB48-11EE9975FA92}" presName="right_23_3" presStyleLbl="node1" presStyleIdx="2" presStyleCnt="5">
        <dgm:presLayoutVars>
          <dgm:bulletEnabled val="1"/>
        </dgm:presLayoutVars>
      </dgm:prSet>
      <dgm:spPr/>
    </dgm:pt>
    <dgm:pt modelId="{E2220409-A8F3-48DA-87F7-030A7495030A}" type="pres">
      <dgm:prSet presAssocID="{4F03B614-113F-4800-AB48-11EE9975FA92}" presName="left_23_1" presStyleLbl="node1" presStyleIdx="3" presStyleCnt="5">
        <dgm:presLayoutVars>
          <dgm:bulletEnabled val="1"/>
        </dgm:presLayoutVars>
      </dgm:prSet>
      <dgm:spPr/>
    </dgm:pt>
    <dgm:pt modelId="{4C6C79C2-F218-4DA1-9EB0-923F5DBDBC78}" type="pres">
      <dgm:prSet presAssocID="{4F03B614-113F-4800-AB48-11EE9975FA92}" presName="left_23_2" presStyleLbl="node1" presStyleIdx="4" presStyleCnt="5">
        <dgm:presLayoutVars>
          <dgm:bulletEnabled val="1"/>
        </dgm:presLayoutVars>
      </dgm:prSet>
      <dgm:spPr/>
    </dgm:pt>
  </dgm:ptLst>
  <dgm:cxnLst>
    <dgm:cxn modelId="{AB9A6607-CB09-4FD7-98A5-386FE6EB8576}" srcId="{4F03B614-113F-4800-AB48-11EE9975FA92}" destId="{C6E55A89-735B-4393-ADDB-ADF870FD65BB}" srcOrd="1" destOrd="0" parTransId="{DD61F3DE-A224-42AD-B0BA-802EB180DD21}" sibTransId="{C0BEC7A4-C321-4946-8167-268E6EC9E4E3}"/>
    <dgm:cxn modelId="{79C1BF08-4458-4017-A8D7-D99F9DD191FC}" type="presOf" srcId="{51DC57D2-371D-4A78-AE9A-0867F40BFBBC}" destId="{E2220409-A8F3-48DA-87F7-030A7495030A}" srcOrd="0" destOrd="0" presId="urn:microsoft.com/office/officeart/2005/8/layout/balance1"/>
    <dgm:cxn modelId="{2E4AD512-0C31-47A4-AEDB-5028728D5C53}" type="presOf" srcId="{30644B2E-D885-431D-9A80-DCE075305C22}" destId="{4C6C79C2-F218-4DA1-9EB0-923F5DBDBC78}" srcOrd="0" destOrd="0" presId="urn:microsoft.com/office/officeart/2005/8/layout/balance1"/>
    <dgm:cxn modelId="{C9B15B28-161B-4EE9-B471-6B08FF49A5D8}" srcId="{E8ECFEAF-0BBD-429F-92B2-0A5EC51D0FD7}" destId="{51DC57D2-371D-4A78-AE9A-0867F40BFBBC}" srcOrd="0" destOrd="0" parTransId="{0E704BCA-E31D-4735-AB00-8A4A67184FE4}" sibTransId="{F293285C-D5F9-4838-9FE8-61F1E45FA8A1}"/>
    <dgm:cxn modelId="{0F275039-2E77-449A-B2BC-D1E1BAF8491F}" srcId="{4F03B614-113F-4800-AB48-11EE9975FA92}" destId="{E8ECFEAF-0BBD-429F-92B2-0A5EC51D0FD7}" srcOrd="0" destOrd="0" parTransId="{01A4FB71-AA5E-47D3-BA9C-A49D15289FAA}" sibTransId="{83A3648B-83AB-4D81-AF46-6364FC31682C}"/>
    <dgm:cxn modelId="{4E4D6E48-224C-466B-81E2-291109124EF0}" srcId="{C6E55A89-735B-4393-ADDB-ADF870FD65BB}" destId="{81177A74-685F-4B72-83D8-E3A4E0F171F3}" srcOrd="1" destOrd="0" parTransId="{4A6AAF11-97D3-434D-841E-408EF2217713}" sibTransId="{178E8916-BD40-4D92-8884-726A0247FD79}"/>
    <dgm:cxn modelId="{D2161093-F968-430D-992C-C1664A18870F}" type="presOf" srcId="{C6E55A89-735B-4393-ADDB-ADF870FD65BB}" destId="{BB9B4E90-8E9A-4EDA-AA54-E9736DA2CC03}" srcOrd="0" destOrd="0" presId="urn:microsoft.com/office/officeart/2005/8/layout/balance1"/>
    <dgm:cxn modelId="{DC20EAA2-49F7-4BCE-A5DC-AF5D55C696EE}" srcId="{E8ECFEAF-0BBD-429F-92B2-0A5EC51D0FD7}" destId="{30644B2E-D885-431D-9A80-DCE075305C22}" srcOrd="1" destOrd="0" parTransId="{62FC6298-97A0-4D1E-87D4-28007508F71C}" sibTransId="{058E21BE-8798-4360-B101-362F776E8594}"/>
    <dgm:cxn modelId="{7B421ABC-9C61-4AB1-8755-961E907E1424}" type="presOf" srcId="{4F03B614-113F-4800-AB48-11EE9975FA92}" destId="{16AA89C6-F22D-4493-9E8B-DF56603CE4D8}" srcOrd="0" destOrd="0" presId="urn:microsoft.com/office/officeart/2005/8/layout/balance1"/>
    <dgm:cxn modelId="{6C09D2BD-EF63-43F8-98A0-A60E63384576}" type="presOf" srcId="{5D1399A0-4E69-4E73-ADA6-F5B70AB2FC3D}" destId="{4027E190-A67F-445D-B591-1157F6DE7494}" srcOrd="0" destOrd="0" presId="urn:microsoft.com/office/officeart/2005/8/layout/balance1"/>
    <dgm:cxn modelId="{F1D0EBC2-FED4-4269-9A2B-73A375550534}" type="presOf" srcId="{81177A74-685F-4B72-83D8-E3A4E0F171F3}" destId="{23B24FB0-28B0-4672-9ED9-EEACAB779FC1}" srcOrd="0" destOrd="0" presId="urn:microsoft.com/office/officeart/2005/8/layout/balance1"/>
    <dgm:cxn modelId="{AF9791D2-8534-45A0-BF99-6066F7D16DD7}" srcId="{C6E55A89-735B-4393-ADDB-ADF870FD65BB}" destId="{B95A51D6-75A8-4A47-8E45-0CBB92499967}" srcOrd="2" destOrd="0" parTransId="{FAB402F7-8C54-46F9-8722-32FBE0BA09BF}" sibTransId="{BE727F3C-D36E-4ADD-BD61-9E29ACF43CBF}"/>
    <dgm:cxn modelId="{8FD2C2D4-7827-4379-8033-56A147F62340}" type="presOf" srcId="{B95A51D6-75A8-4A47-8E45-0CBB92499967}" destId="{FE507E5A-4A95-4F34-9573-49A2247C4B52}" srcOrd="0" destOrd="0" presId="urn:microsoft.com/office/officeart/2005/8/layout/balance1"/>
    <dgm:cxn modelId="{B282B0E2-35C3-47CD-B70C-BE5D0661DAFA}" srcId="{C6E55A89-735B-4393-ADDB-ADF870FD65BB}" destId="{5D1399A0-4E69-4E73-ADA6-F5B70AB2FC3D}" srcOrd="0" destOrd="0" parTransId="{4057FF99-6660-4D58-AF4C-DC985D9A75C8}" sibTransId="{D818978D-6037-474E-A440-B2F5A2FF7B11}"/>
    <dgm:cxn modelId="{FB19C4EB-BA67-4EA4-94EB-0FEA65EC427C}" type="presOf" srcId="{E8ECFEAF-0BBD-429F-92B2-0A5EC51D0FD7}" destId="{9E49DCCE-DB33-4773-9C3E-F5D9C25DA6E2}" srcOrd="0" destOrd="0" presId="urn:microsoft.com/office/officeart/2005/8/layout/balance1"/>
    <dgm:cxn modelId="{0A42067A-8DBA-4FA2-B4E6-90865E3A7F92}" type="presParOf" srcId="{16AA89C6-F22D-4493-9E8B-DF56603CE4D8}" destId="{7ACFDC75-F7A2-4206-B318-043D11D7DEF5}" srcOrd="0" destOrd="0" presId="urn:microsoft.com/office/officeart/2005/8/layout/balance1"/>
    <dgm:cxn modelId="{076D8084-9732-4E19-93F3-CCF74A1F101A}" type="presParOf" srcId="{16AA89C6-F22D-4493-9E8B-DF56603CE4D8}" destId="{53041562-6D58-4445-A52A-E75F8AA3B73A}" srcOrd="1" destOrd="0" presId="urn:microsoft.com/office/officeart/2005/8/layout/balance1"/>
    <dgm:cxn modelId="{62D7392E-CB09-4B37-A2BD-4B6B50E48D19}" type="presParOf" srcId="{53041562-6D58-4445-A52A-E75F8AA3B73A}" destId="{9E49DCCE-DB33-4773-9C3E-F5D9C25DA6E2}" srcOrd="0" destOrd="0" presId="urn:microsoft.com/office/officeart/2005/8/layout/balance1"/>
    <dgm:cxn modelId="{84CFA01C-217B-40CC-AA44-6A872D8DEC20}" type="presParOf" srcId="{53041562-6D58-4445-A52A-E75F8AA3B73A}" destId="{BB9B4E90-8E9A-4EDA-AA54-E9736DA2CC03}" srcOrd="1" destOrd="0" presId="urn:microsoft.com/office/officeart/2005/8/layout/balance1"/>
    <dgm:cxn modelId="{4EF74189-7261-4F24-9DB2-795B9CE99968}" type="presParOf" srcId="{16AA89C6-F22D-4493-9E8B-DF56603CE4D8}" destId="{7B932C9C-F25B-41CD-A5D1-0DBC863F8521}" srcOrd="2" destOrd="0" presId="urn:microsoft.com/office/officeart/2005/8/layout/balance1"/>
    <dgm:cxn modelId="{2509BA67-88A0-4C7D-B266-64F4BB30127E}" type="presParOf" srcId="{7B932C9C-F25B-41CD-A5D1-0DBC863F8521}" destId="{811C053D-34CD-49FD-BAA8-5AE80B1B950E}" srcOrd="0" destOrd="0" presId="urn:microsoft.com/office/officeart/2005/8/layout/balance1"/>
    <dgm:cxn modelId="{283866B5-F4B4-47FB-A967-9179821E70B9}" type="presParOf" srcId="{7B932C9C-F25B-41CD-A5D1-0DBC863F8521}" destId="{B0BA52CB-B3F6-4FE5-B1DD-50020DF101C1}" srcOrd="1" destOrd="0" presId="urn:microsoft.com/office/officeart/2005/8/layout/balance1"/>
    <dgm:cxn modelId="{6E512913-6F46-405B-9D1B-29148662EA0B}" type="presParOf" srcId="{7B932C9C-F25B-41CD-A5D1-0DBC863F8521}" destId="{69E8F865-5702-44A3-9108-C5AD1F951875}" srcOrd="2" destOrd="0" presId="urn:microsoft.com/office/officeart/2005/8/layout/balance1"/>
    <dgm:cxn modelId="{F1220B30-E02E-4BE4-A8C6-1521469CF39B}" type="presParOf" srcId="{7B932C9C-F25B-41CD-A5D1-0DBC863F8521}" destId="{4027E190-A67F-445D-B591-1157F6DE7494}" srcOrd="3" destOrd="0" presId="urn:microsoft.com/office/officeart/2005/8/layout/balance1"/>
    <dgm:cxn modelId="{F2D557B9-8567-409C-A191-C923E2D01A23}" type="presParOf" srcId="{7B932C9C-F25B-41CD-A5D1-0DBC863F8521}" destId="{23B24FB0-28B0-4672-9ED9-EEACAB779FC1}" srcOrd="4" destOrd="0" presId="urn:microsoft.com/office/officeart/2005/8/layout/balance1"/>
    <dgm:cxn modelId="{C20C2036-80A2-495C-8092-731EA36D6C75}" type="presParOf" srcId="{7B932C9C-F25B-41CD-A5D1-0DBC863F8521}" destId="{FE507E5A-4A95-4F34-9573-49A2247C4B52}" srcOrd="5" destOrd="0" presId="urn:microsoft.com/office/officeart/2005/8/layout/balance1"/>
    <dgm:cxn modelId="{6FEFDFCE-0DEC-497E-8507-A7A9D9247D04}" type="presParOf" srcId="{7B932C9C-F25B-41CD-A5D1-0DBC863F8521}" destId="{E2220409-A8F3-48DA-87F7-030A7495030A}" srcOrd="6" destOrd="0" presId="urn:microsoft.com/office/officeart/2005/8/layout/balance1"/>
    <dgm:cxn modelId="{C7C0BA89-CE29-4DC6-9A28-3B2CA7F399F8}" type="presParOf" srcId="{7B932C9C-F25B-41CD-A5D1-0DBC863F8521}" destId="{4C6C79C2-F218-4DA1-9EB0-923F5DBDBC78}"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FFD28-98C7-434A-9F1E-04344FF1D8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BA03BAD9-46DD-4143-9783-020989F06BE9}">
      <dgm:prSet phldrT="[Text]"/>
      <dgm:spPr/>
      <dgm:t>
        <a:bodyPr/>
        <a:lstStyle/>
        <a:p>
          <a:r>
            <a:rPr lang="en-GB" dirty="0"/>
            <a:t>Humans</a:t>
          </a:r>
        </a:p>
      </dgm:t>
    </dgm:pt>
    <dgm:pt modelId="{04D5DFE3-C4BD-4EAB-85B7-C7286897027A}" type="parTrans" cxnId="{EB33D567-417E-439E-9215-31C371532380}">
      <dgm:prSet/>
      <dgm:spPr/>
      <dgm:t>
        <a:bodyPr/>
        <a:lstStyle/>
        <a:p>
          <a:endParaRPr lang="en-GB"/>
        </a:p>
      </dgm:t>
    </dgm:pt>
    <dgm:pt modelId="{4E3AED7E-6665-45F3-93C4-5C101194F85E}" type="sibTrans" cxnId="{EB33D567-417E-439E-9215-31C371532380}">
      <dgm:prSet/>
      <dgm:spPr/>
      <dgm:t>
        <a:bodyPr/>
        <a:lstStyle/>
        <a:p>
          <a:endParaRPr lang="en-GB"/>
        </a:p>
      </dgm:t>
    </dgm:pt>
    <dgm:pt modelId="{2C0468EE-2C47-47C5-878A-A9A38D902F72}">
      <dgm:prSet phldrT="[Text]"/>
      <dgm:spPr/>
      <dgm:t>
        <a:bodyPr/>
        <a:lstStyle/>
        <a:p>
          <a:r>
            <a:rPr lang="en-GB" dirty="0"/>
            <a:t>God</a:t>
          </a:r>
        </a:p>
      </dgm:t>
    </dgm:pt>
    <dgm:pt modelId="{64FA0402-CDD5-4288-A301-38F7AC6BB599}" type="parTrans" cxnId="{ECD6B6D9-B2E9-4203-937B-9DA765A3F134}">
      <dgm:prSet/>
      <dgm:spPr/>
      <dgm:t>
        <a:bodyPr/>
        <a:lstStyle/>
        <a:p>
          <a:endParaRPr lang="en-GB"/>
        </a:p>
      </dgm:t>
    </dgm:pt>
    <dgm:pt modelId="{936243D9-CACC-4511-9AB1-F7C30A256F1D}" type="sibTrans" cxnId="{ECD6B6D9-B2E9-4203-937B-9DA765A3F134}">
      <dgm:prSet/>
      <dgm:spPr/>
      <dgm:t>
        <a:bodyPr/>
        <a:lstStyle/>
        <a:p>
          <a:endParaRPr lang="en-GB"/>
        </a:p>
      </dgm:t>
    </dgm:pt>
    <dgm:pt modelId="{44C4424F-FD5E-4130-9EFA-8E639DD4FF68}">
      <dgm:prSet phldrT="[Text]"/>
      <dgm:spPr/>
      <dgm:t>
        <a:bodyPr/>
        <a:lstStyle/>
        <a:p>
          <a:r>
            <a:rPr lang="en-GB" dirty="0"/>
            <a:t>Nature </a:t>
          </a:r>
        </a:p>
      </dgm:t>
    </dgm:pt>
    <dgm:pt modelId="{5712E8E8-44C6-4EB5-A582-4D626BCF9A2F}" type="parTrans" cxnId="{E624092C-BC48-45A1-A52C-E0F6B04A4A74}">
      <dgm:prSet/>
      <dgm:spPr/>
      <dgm:t>
        <a:bodyPr/>
        <a:lstStyle/>
        <a:p>
          <a:endParaRPr lang="en-GB"/>
        </a:p>
      </dgm:t>
    </dgm:pt>
    <dgm:pt modelId="{A0F13110-3BB0-42B3-A926-0B60C6A7C53D}" type="sibTrans" cxnId="{E624092C-BC48-45A1-A52C-E0F6B04A4A74}">
      <dgm:prSet/>
      <dgm:spPr/>
      <dgm:t>
        <a:bodyPr/>
        <a:lstStyle/>
        <a:p>
          <a:endParaRPr lang="en-GB"/>
        </a:p>
      </dgm:t>
    </dgm:pt>
    <dgm:pt modelId="{9B08F0B7-E1CA-45D2-96F3-2A9916C27FF2}" type="pres">
      <dgm:prSet presAssocID="{ADAFFD28-98C7-434A-9F1E-04344FF1D877}" presName="cycle" presStyleCnt="0">
        <dgm:presLayoutVars>
          <dgm:chMax val="1"/>
          <dgm:dir/>
          <dgm:animLvl val="ctr"/>
          <dgm:resizeHandles val="exact"/>
        </dgm:presLayoutVars>
      </dgm:prSet>
      <dgm:spPr/>
    </dgm:pt>
    <dgm:pt modelId="{4FFA48E2-3CC7-4BAF-9A31-F7731CF947E2}" type="pres">
      <dgm:prSet presAssocID="{BA03BAD9-46DD-4143-9783-020989F06BE9}" presName="centerShape" presStyleLbl="node0" presStyleIdx="0" presStyleCnt="1"/>
      <dgm:spPr/>
    </dgm:pt>
    <dgm:pt modelId="{48F6F125-0FF8-4559-BAA5-51059C9E9FDD}" type="pres">
      <dgm:prSet presAssocID="{64FA0402-CDD5-4288-A301-38F7AC6BB599}" presName="parTrans" presStyleLbl="bgSibTrans2D1" presStyleIdx="0" presStyleCnt="2"/>
      <dgm:spPr/>
    </dgm:pt>
    <dgm:pt modelId="{D5A38F7E-ABA7-47A4-868F-08FE95D8DA0F}" type="pres">
      <dgm:prSet presAssocID="{2C0468EE-2C47-47C5-878A-A9A38D902F72}" presName="node" presStyleLbl="node1" presStyleIdx="0" presStyleCnt="2">
        <dgm:presLayoutVars>
          <dgm:bulletEnabled val="1"/>
        </dgm:presLayoutVars>
      </dgm:prSet>
      <dgm:spPr/>
    </dgm:pt>
    <dgm:pt modelId="{201204B2-922D-409E-8AD5-0698757E2FA9}" type="pres">
      <dgm:prSet presAssocID="{5712E8E8-44C6-4EB5-A582-4D626BCF9A2F}" presName="parTrans" presStyleLbl="bgSibTrans2D1" presStyleIdx="1" presStyleCnt="2"/>
      <dgm:spPr/>
    </dgm:pt>
    <dgm:pt modelId="{4117F66C-CAE1-4ABF-ADA4-BBEE087A53FE}" type="pres">
      <dgm:prSet presAssocID="{44C4424F-FD5E-4130-9EFA-8E639DD4FF68}" presName="node" presStyleLbl="node1" presStyleIdx="1" presStyleCnt="2">
        <dgm:presLayoutVars>
          <dgm:bulletEnabled val="1"/>
        </dgm:presLayoutVars>
      </dgm:prSet>
      <dgm:spPr/>
    </dgm:pt>
  </dgm:ptLst>
  <dgm:cxnLst>
    <dgm:cxn modelId="{66832A03-719E-4D15-92ED-8B7F1EC21DE3}" type="presOf" srcId="{5712E8E8-44C6-4EB5-A582-4D626BCF9A2F}" destId="{201204B2-922D-409E-8AD5-0698757E2FA9}" srcOrd="0" destOrd="0" presId="urn:microsoft.com/office/officeart/2005/8/layout/radial4"/>
    <dgm:cxn modelId="{E624092C-BC48-45A1-A52C-E0F6B04A4A74}" srcId="{BA03BAD9-46DD-4143-9783-020989F06BE9}" destId="{44C4424F-FD5E-4130-9EFA-8E639DD4FF68}" srcOrd="1" destOrd="0" parTransId="{5712E8E8-44C6-4EB5-A582-4D626BCF9A2F}" sibTransId="{A0F13110-3BB0-42B3-A926-0B60C6A7C53D}"/>
    <dgm:cxn modelId="{558C1148-D262-46EE-B63F-110E557A1901}" type="presOf" srcId="{ADAFFD28-98C7-434A-9F1E-04344FF1D877}" destId="{9B08F0B7-E1CA-45D2-96F3-2A9916C27FF2}" srcOrd="0" destOrd="0" presId="urn:microsoft.com/office/officeart/2005/8/layout/radial4"/>
    <dgm:cxn modelId="{64924266-42EB-4A1B-A18D-EECCD4055072}" type="presOf" srcId="{44C4424F-FD5E-4130-9EFA-8E639DD4FF68}" destId="{4117F66C-CAE1-4ABF-ADA4-BBEE087A53FE}" srcOrd="0" destOrd="0" presId="urn:microsoft.com/office/officeart/2005/8/layout/radial4"/>
    <dgm:cxn modelId="{EB33D567-417E-439E-9215-31C371532380}" srcId="{ADAFFD28-98C7-434A-9F1E-04344FF1D877}" destId="{BA03BAD9-46DD-4143-9783-020989F06BE9}" srcOrd="0" destOrd="0" parTransId="{04D5DFE3-C4BD-4EAB-85B7-C7286897027A}" sibTransId="{4E3AED7E-6665-45F3-93C4-5C101194F85E}"/>
    <dgm:cxn modelId="{7622C26D-E91C-40B3-A61F-C080FB84F375}" type="presOf" srcId="{64FA0402-CDD5-4288-A301-38F7AC6BB599}" destId="{48F6F125-0FF8-4559-BAA5-51059C9E9FDD}" srcOrd="0" destOrd="0" presId="urn:microsoft.com/office/officeart/2005/8/layout/radial4"/>
    <dgm:cxn modelId="{A72D9E8C-149A-4552-9EAF-7E34069A9457}" type="presOf" srcId="{2C0468EE-2C47-47C5-878A-A9A38D902F72}" destId="{D5A38F7E-ABA7-47A4-868F-08FE95D8DA0F}" srcOrd="0" destOrd="0" presId="urn:microsoft.com/office/officeart/2005/8/layout/radial4"/>
    <dgm:cxn modelId="{C532A28D-0DA1-46FD-AD43-B66798BC73FC}" type="presOf" srcId="{BA03BAD9-46DD-4143-9783-020989F06BE9}" destId="{4FFA48E2-3CC7-4BAF-9A31-F7731CF947E2}" srcOrd="0" destOrd="0" presId="urn:microsoft.com/office/officeart/2005/8/layout/radial4"/>
    <dgm:cxn modelId="{ECD6B6D9-B2E9-4203-937B-9DA765A3F134}" srcId="{BA03BAD9-46DD-4143-9783-020989F06BE9}" destId="{2C0468EE-2C47-47C5-878A-A9A38D902F72}" srcOrd="0" destOrd="0" parTransId="{64FA0402-CDD5-4288-A301-38F7AC6BB599}" sibTransId="{936243D9-CACC-4511-9AB1-F7C30A256F1D}"/>
    <dgm:cxn modelId="{72F8FBF7-8BE8-4683-9D62-AD76662AC0E0}" type="presParOf" srcId="{9B08F0B7-E1CA-45D2-96F3-2A9916C27FF2}" destId="{4FFA48E2-3CC7-4BAF-9A31-F7731CF947E2}" srcOrd="0" destOrd="0" presId="urn:microsoft.com/office/officeart/2005/8/layout/radial4"/>
    <dgm:cxn modelId="{C153A1FE-4A55-4AF9-BA9E-BA4D1BCC1F6A}" type="presParOf" srcId="{9B08F0B7-E1CA-45D2-96F3-2A9916C27FF2}" destId="{48F6F125-0FF8-4559-BAA5-51059C9E9FDD}" srcOrd="1" destOrd="0" presId="urn:microsoft.com/office/officeart/2005/8/layout/radial4"/>
    <dgm:cxn modelId="{BA2FE3A2-B659-4FB9-87EA-3FB3104BA0CB}" type="presParOf" srcId="{9B08F0B7-E1CA-45D2-96F3-2A9916C27FF2}" destId="{D5A38F7E-ABA7-47A4-868F-08FE95D8DA0F}" srcOrd="2" destOrd="0" presId="urn:microsoft.com/office/officeart/2005/8/layout/radial4"/>
    <dgm:cxn modelId="{6169E30B-91FE-4E6B-86F2-20E7A844FB74}" type="presParOf" srcId="{9B08F0B7-E1CA-45D2-96F3-2A9916C27FF2}" destId="{201204B2-922D-409E-8AD5-0698757E2FA9}" srcOrd="3" destOrd="0" presId="urn:microsoft.com/office/officeart/2005/8/layout/radial4"/>
    <dgm:cxn modelId="{731631C7-3B42-400A-B1D9-499198579931}" type="presParOf" srcId="{9B08F0B7-E1CA-45D2-96F3-2A9916C27FF2}" destId="{4117F66C-CAE1-4ABF-ADA4-BBEE087A53F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9DCCE-DB33-4773-9C3E-F5D9C25DA6E2}">
      <dsp:nvSpPr>
        <dsp:cNvPr id="0" name=""/>
        <dsp:cNvSpPr/>
      </dsp:nvSpPr>
      <dsp:spPr>
        <a:xfrm>
          <a:off x="241116" y="1029571"/>
          <a:ext cx="1446698" cy="8037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 </a:t>
          </a:r>
        </a:p>
      </dsp:txBody>
      <dsp:txXfrm>
        <a:off x="264656" y="1053111"/>
        <a:ext cx="1399618" cy="756641"/>
      </dsp:txXfrm>
    </dsp:sp>
    <dsp:sp modelId="{BB9B4E90-8E9A-4EDA-AA54-E9736DA2CC03}">
      <dsp:nvSpPr>
        <dsp:cNvPr id="0" name=""/>
        <dsp:cNvSpPr/>
      </dsp:nvSpPr>
      <dsp:spPr>
        <a:xfrm>
          <a:off x="2330791" y="1029571"/>
          <a:ext cx="1446698" cy="8037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 </a:t>
          </a:r>
        </a:p>
      </dsp:txBody>
      <dsp:txXfrm>
        <a:off x="2354331" y="1053111"/>
        <a:ext cx="1399618" cy="756641"/>
      </dsp:txXfrm>
    </dsp:sp>
    <dsp:sp modelId="{B0BA52CB-B3F6-4FE5-B1DD-50020DF101C1}">
      <dsp:nvSpPr>
        <dsp:cNvPr id="0" name=""/>
        <dsp:cNvSpPr/>
      </dsp:nvSpPr>
      <dsp:spPr>
        <a:xfrm>
          <a:off x="1707907" y="4445386"/>
          <a:ext cx="602790" cy="60279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8F865-5702-44A3-9108-C5AD1F951875}">
      <dsp:nvSpPr>
        <dsp:cNvPr id="0" name=""/>
        <dsp:cNvSpPr/>
      </dsp:nvSpPr>
      <dsp:spPr>
        <a:xfrm rot="240000">
          <a:off x="200378" y="4187083"/>
          <a:ext cx="3617849" cy="252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7E190-A67F-445D-B591-1157F6DE7494}">
      <dsp:nvSpPr>
        <dsp:cNvPr id="0" name=""/>
        <dsp:cNvSpPr/>
      </dsp:nvSpPr>
      <dsp:spPr>
        <a:xfrm rot="240000">
          <a:off x="2372582" y="3554559"/>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405412" y="3587389"/>
        <a:ext cx="1377828" cy="606857"/>
      </dsp:txXfrm>
    </dsp:sp>
    <dsp:sp modelId="{23B24FB0-28B0-4672-9ED9-EEACAB779FC1}">
      <dsp:nvSpPr>
        <dsp:cNvPr id="0" name=""/>
        <dsp:cNvSpPr/>
      </dsp:nvSpPr>
      <dsp:spPr>
        <a:xfrm rot="240000">
          <a:off x="2424824" y="2831210"/>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457654" y="2864040"/>
        <a:ext cx="1377828" cy="606857"/>
      </dsp:txXfrm>
    </dsp:sp>
    <dsp:sp modelId="{FE507E5A-4A95-4F34-9573-49A2247C4B52}">
      <dsp:nvSpPr>
        <dsp:cNvPr id="0" name=""/>
        <dsp:cNvSpPr/>
      </dsp:nvSpPr>
      <dsp:spPr>
        <a:xfrm rot="240000">
          <a:off x="2477066" y="2123935"/>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509896" y="2156765"/>
        <a:ext cx="1377828" cy="606857"/>
      </dsp:txXfrm>
    </dsp:sp>
    <dsp:sp modelId="{E2220409-A8F3-48DA-87F7-030A7495030A}">
      <dsp:nvSpPr>
        <dsp:cNvPr id="0" name=""/>
        <dsp:cNvSpPr/>
      </dsp:nvSpPr>
      <dsp:spPr>
        <a:xfrm rot="240000">
          <a:off x="303000" y="3409889"/>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335830" y="3442719"/>
        <a:ext cx="1377828" cy="606857"/>
      </dsp:txXfrm>
    </dsp:sp>
    <dsp:sp modelId="{4C6C79C2-F218-4DA1-9EB0-923F5DBDBC78}">
      <dsp:nvSpPr>
        <dsp:cNvPr id="0" name=""/>
        <dsp:cNvSpPr/>
      </dsp:nvSpPr>
      <dsp:spPr>
        <a:xfrm rot="240000">
          <a:off x="355242" y="2686540"/>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388072" y="2719370"/>
        <a:ext cx="1377828" cy="606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48E2-3CC7-4BAF-9A31-F7731CF947E2}">
      <dsp:nvSpPr>
        <dsp:cNvPr id="0" name=""/>
        <dsp:cNvSpPr/>
      </dsp:nvSpPr>
      <dsp:spPr>
        <a:xfrm>
          <a:off x="3174378" y="1813783"/>
          <a:ext cx="2628716" cy="26287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t>Humans</a:t>
          </a:r>
        </a:p>
      </dsp:txBody>
      <dsp:txXfrm>
        <a:off x="3559345" y="2198750"/>
        <a:ext cx="1858782" cy="1858782"/>
      </dsp:txXfrm>
    </dsp:sp>
    <dsp:sp modelId="{48F6F125-0FF8-4559-BAA5-51059C9E9FDD}">
      <dsp:nvSpPr>
        <dsp:cNvPr id="0" name=""/>
        <dsp:cNvSpPr/>
      </dsp:nvSpPr>
      <dsp:spPr>
        <a:xfrm rot="12900000">
          <a:off x="1245606" y="1275047"/>
          <a:ext cx="2263219" cy="7491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A38F7E-ABA7-47A4-868F-08FE95D8DA0F}">
      <dsp:nvSpPr>
        <dsp:cNvPr id="0" name=""/>
        <dsp:cNvSpPr/>
      </dsp:nvSpPr>
      <dsp:spPr>
        <a:xfrm>
          <a:off x="201615" y="1662"/>
          <a:ext cx="2497280" cy="199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marL="0" lvl="0" indent="0" algn="ctr" defTabSz="2622550">
            <a:lnSpc>
              <a:spcPct val="90000"/>
            </a:lnSpc>
            <a:spcBef>
              <a:spcPct val="0"/>
            </a:spcBef>
            <a:spcAft>
              <a:spcPct val="35000"/>
            </a:spcAft>
            <a:buNone/>
          </a:pPr>
          <a:r>
            <a:rPr lang="en-GB" sz="5900" kern="1200" dirty="0"/>
            <a:t>God</a:t>
          </a:r>
        </a:p>
      </dsp:txBody>
      <dsp:txXfrm>
        <a:off x="260129" y="60176"/>
        <a:ext cx="2380252" cy="1880796"/>
      </dsp:txXfrm>
    </dsp:sp>
    <dsp:sp modelId="{201204B2-922D-409E-8AD5-0698757E2FA9}">
      <dsp:nvSpPr>
        <dsp:cNvPr id="0" name=""/>
        <dsp:cNvSpPr/>
      </dsp:nvSpPr>
      <dsp:spPr>
        <a:xfrm rot="19500000">
          <a:off x="5468647" y="1275047"/>
          <a:ext cx="2263219" cy="7491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17F66C-CAE1-4ABF-ADA4-BBEE087A53FE}">
      <dsp:nvSpPr>
        <dsp:cNvPr id="0" name=""/>
        <dsp:cNvSpPr/>
      </dsp:nvSpPr>
      <dsp:spPr>
        <a:xfrm>
          <a:off x="6278577" y="1662"/>
          <a:ext cx="2497280" cy="199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marL="0" lvl="0" indent="0" algn="ctr" defTabSz="2622550">
            <a:lnSpc>
              <a:spcPct val="90000"/>
            </a:lnSpc>
            <a:spcBef>
              <a:spcPct val="0"/>
            </a:spcBef>
            <a:spcAft>
              <a:spcPct val="35000"/>
            </a:spcAft>
            <a:buNone/>
          </a:pPr>
          <a:r>
            <a:rPr lang="en-GB" sz="5900" kern="1200" dirty="0"/>
            <a:t>Nature </a:t>
          </a:r>
        </a:p>
      </dsp:txBody>
      <dsp:txXfrm>
        <a:off x="6337091" y="60176"/>
        <a:ext cx="2380252" cy="188079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4656" units="cm"/>
          <inkml:channel name="Y" type="integer" max="1824" units="cm"/>
          <inkml:channel name="T" type="integer" max="2.14748E9" units="dev"/>
        </inkml:traceFormat>
        <inkml:channelProperties>
          <inkml:channelProperty channel="X" name="resolution" value="179.07692" units="1/cm"/>
          <inkml:channelProperty channel="Y" name="resolution" value="105.43353" units="1/cm"/>
          <inkml:channelProperty channel="T" name="resolution" value="1" units="1/dev"/>
        </inkml:channelProperties>
      </inkml:inkSource>
      <inkml:timestamp xml:id="ts0" timeString="2021-11-19T08:54:58.588"/>
    </inkml:context>
    <inkml:brush xml:id="br0">
      <inkml:brushProperty name="width" value="0.05292" units="cm"/>
      <inkml:brushProperty name="height" value="0.05292" units="cm"/>
      <inkml:brushProperty name="color" value="#FF0000"/>
    </inkml:brush>
  </inkml:definitions>
  <inkml:trace contextRef="#ctx0" brushRef="#br0">15614 9995 0</inkml:trace>
  <inkml:trace contextRef="#ctx0" brushRef="#br0" timeOffset="2139.41">21891 6077 0,'-20'0'0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DA85DE74-322F-404C-9201-6E2BF6DFF3C3}" type="datetimeFigureOut">
              <a:rPr lang="en-GB" smtClean="0"/>
              <a:t>08/04/2024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4"/>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2"/>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2"/>
            <a:ext cx="2921582" cy="495347"/>
          </a:xfrm>
          <a:prstGeom prst="rect">
            <a:avLst/>
          </a:prstGeom>
        </p:spPr>
        <p:txBody>
          <a:bodyPr vert="horz" lIns="91440" tIns="45720" rIns="91440" bIns="45720" rtlCol="0" anchor="b"/>
          <a:lstStyle>
            <a:lvl1pPr algn="r">
              <a:defRPr sz="1200"/>
            </a:lvl1pPr>
          </a:lstStyle>
          <a:p>
            <a:fld id="{9D80E1C2-CA30-4B8C-9F15-EF52CE3F593F}" type="slidenum">
              <a:rPr lang="en-GB" smtClean="0"/>
              <a:t>‹#›</a:t>
            </a:fld>
            <a:endParaRPr lang="en-GB"/>
          </a:p>
        </p:txBody>
      </p:sp>
    </p:spTree>
    <p:extLst>
      <p:ext uri="{BB962C8B-B14F-4D97-AF65-F5344CB8AC3E}">
        <p14:creationId xmlns:p14="http://schemas.microsoft.com/office/powerpoint/2010/main" val="17911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4042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0E1C2-CA30-4B8C-9F15-EF52CE3F593F}" type="slidenum">
              <a:rPr lang="en-GB" smtClean="0"/>
              <a:t>42</a:t>
            </a:fld>
            <a:endParaRPr lang="en-GB"/>
          </a:p>
        </p:txBody>
      </p:sp>
    </p:spTree>
    <p:extLst>
      <p:ext uri="{BB962C8B-B14F-4D97-AF65-F5344CB8AC3E}">
        <p14:creationId xmlns:p14="http://schemas.microsoft.com/office/powerpoint/2010/main" val="226962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E1C2-CA30-4B8C-9F15-EF52CE3F593F}" type="slidenum">
              <a:rPr lang="en-GB" smtClean="0"/>
              <a:t>68</a:t>
            </a:fld>
            <a:endParaRPr lang="en-GB"/>
          </a:p>
        </p:txBody>
      </p:sp>
    </p:spTree>
    <p:extLst>
      <p:ext uri="{BB962C8B-B14F-4D97-AF65-F5344CB8AC3E}">
        <p14:creationId xmlns:p14="http://schemas.microsoft.com/office/powerpoint/2010/main" val="21939784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16957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414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7129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76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4/8/24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27379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5603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0270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9109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3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4/8/24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0106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4/8/24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2078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4/8/24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8142126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oets.org/poem/go-down-deat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jpe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hyperlink" Target="https://www.bbc.co.uk/bitesize/articles/zkbh2v4" TargetMode="External"/><Relationship Id="rId2" Type="http://schemas.openxmlformats.org/officeDocument/2006/relationships/hyperlink" Target="https://youtu.be/Wl5BiHw74xU"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publishersweekly.com/978-0-7867-1146-8" TargetMode="External"/><Relationship Id="rId2" Type="http://schemas.openxmlformats.org/officeDocument/2006/relationships/hyperlink" Target="https://youtu.be/zPBD06EFMf8"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youtu.be/Go0Mto2fOXY?list=PLSEuljLye7NTirILYGH19NVTtQh8O1wK-"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7B90A-554C-423F-9419-65A1B82E8380}"/>
              </a:ext>
            </a:extLst>
          </p:cNvPr>
          <p:cNvSpPr>
            <a:spLocks noGrp="1"/>
          </p:cNvSpPr>
          <p:nvPr>
            <p:ph type="ctrTitle"/>
          </p:nvPr>
        </p:nvSpPr>
        <p:spPr/>
        <p:txBody>
          <a:bodyPr/>
          <a:lstStyle/>
          <a:p>
            <a:r>
              <a:rPr lang="en-GB" dirty="0"/>
              <a:t>The Dream Shatters (again)</a:t>
            </a:r>
          </a:p>
        </p:txBody>
      </p:sp>
      <p:sp>
        <p:nvSpPr>
          <p:cNvPr id="5" name="Subtitle 4">
            <a:extLst>
              <a:ext uri="{FF2B5EF4-FFF2-40B4-BE49-F238E27FC236}">
                <a16:creationId xmlns:a16="http://schemas.microsoft.com/office/drawing/2014/main" id="{80D2D4BF-2CF4-4D5B-8A6C-64867AEA0B53}"/>
              </a:ext>
            </a:extLst>
          </p:cNvPr>
          <p:cNvSpPr>
            <a:spLocks noGrp="1"/>
          </p:cNvSpPr>
          <p:nvPr>
            <p:ph type="subTitle" idx="1"/>
          </p:nvPr>
        </p:nvSpPr>
        <p:spPr/>
        <p:txBody>
          <a:bodyPr/>
          <a:lstStyle/>
          <a:p>
            <a:r>
              <a:rPr lang="en-GB"/>
              <a:t>LO: to explore the changes in Joe Starks in chapter 7 </a:t>
            </a:r>
          </a:p>
        </p:txBody>
      </p:sp>
      <p:sp>
        <p:nvSpPr>
          <p:cNvPr id="6" name="TextBox 5">
            <a:extLst>
              <a:ext uri="{FF2B5EF4-FFF2-40B4-BE49-F238E27FC236}">
                <a16:creationId xmlns:a16="http://schemas.microsoft.com/office/drawing/2014/main" id="{C7782E0B-B866-432D-92DB-EFC052E7E0A6}"/>
              </a:ext>
            </a:extLst>
          </p:cNvPr>
          <p:cNvSpPr txBox="1"/>
          <p:nvPr/>
        </p:nvSpPr>
        <p:spPr>
          <a:xfrm>
            <a:off x="935182" y="5360466"/>
            <a:ext cx="9095841" cy="1200329"/>
          </a:xfrm>
          <a:prstGeom prst="rect">
            <a:avLst/>
          </a:prstGeom>
          <a:solidFill>
            <a:srgbClr val="FFFF00"/>
          </a:solidFill>
        </p:spPr>
        <p:txBody>
          <a:bodyPr wrap="square" rtlCol="0">
            <a:spAutoFit/>
          </a:bodyPr>
          <a:lstStyle/>
          <a:p>
            <a:r>
              <a:rPr lang="en-GB" sz="2400" b="1"/>
              <a:t>Starter: write down three quotes about Joe Starks! </a:t>
            </a:r>
          </a:p>
          <a:p>
            <a:r>
              <a:rPr lang="en-GB" sz="2400" b="1"/>
              <a:t>Create a Joe Starks vocabulary - Which words are best suited to describe him? </a:t>
            </a:r>
            <a:endParaRPr lang="en-GB" b="1"/>
          </a:p>
        </p:txBody>
      </p:sp>
      <p:pic>
        <p:nvPicPr>
          <p:cNvPr id="2" name="Picture 1" descr="A blue and black logo&#10;&#10;Description automatically generated">
            <a:extLst>
              <a:ext uri="{FF2B5EF4-FFF2-40B4-BE49-F238E27FC236}">
                <a16:creationId xmlns:a16="http://schemas.microsoft.com/office/drawing/2014/main" id="{ACB746DC-7A14-F9CA-A849-8C64D8C8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9" y="165608"/>
            <a:ext cx="1971447" cy="1056131"/>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738A6DE7-6D7F-C206-24B3-4E4B9B5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521" y="185928"/>
            <a:ext cx="2023040" cy="1096396"/>
          </a:xfrm>
          <a:prstGeom prst="rect">
            <a:avLst/>
          </a:prstGeom>
        </p:spPr>
      </p:pic>
    </p:spTree>
    <p:extLst>
      <p:ext uri="{BB962C8B-B14F-4D97-AF65-F5344CB8AC3E}">
        <p14:creationId xmlns:p14="http://schemas.microsoft.com/office/powerpoint/2010/main" val="13703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78">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9BB8EB-D34C-4157-931B-3608DAE00DBC}"/>
              </a:ext>
            </a:extLst>
          </p:cNvPr>
          <p:cNvSpPr>
            <a:spLocks noGrp="1"/>
          </p:cNvSpPr>
          <p:nvPr>
            <p:ph type="ctrTitle"/>
          </p:nvPr>
        </p:nvSpPr>
        <p:spPr>
          <a:xfrm>
            <a:off x="219018" y="4355692"/>
            <a:ext cx="9913608" cy="1080902"/>
          </a:xfrm>
        </p:spPr>
        <p:txBody>
          <a:bodyPr anchor="b">
            <a:normAutofit/>
          </a:bodyPr>
          <a:lstStyle/>
          <a:p>
            <a:r>
              <a:rPr lang="en-GB" sz="6600" dirty="0"/>
              <a:t>Death and Rebirth </a:t>
            </a:r>
          </a:p>
        </p:txBody>
      </p:sp>
      <p:sp>
        <p:nvSpPr>
          <p:cNvPr id="5" name="Subtitle 4">
            <a:extLst>
              <a:ext uri="{FF2B5EF4-FFF2-40B4-BE49-F238E27FC236}">
                <a16:creationId xmlns:a16="http://schemas.microsoft.com/office/drawing/2014/main" id="{12E3C14D-D0E9-4EF2-945E-44AF2B65C5AC}"/>
              </a:ext>
            </a:extLst>
          </p:cNvPr>
          <p:cNvSpPr>
            <a:spLocks noGrp="1"/>
          </p:cNvSpPr>
          <p:nvPr>
            <p:ph type="subTitle" idx="1"/>
          </p:nvPr>
        </p:nvSpPr>
        <p:spPr>
          <a:xfrm>
            <a:off x="334003" y="5436595"/>
            <a:ext cx="9788406" cy="1369388"/>
          </a:xfrm>
        </p:spPr>
        <p:txBody>
          <a:bodyPr>
            <a:noAutofit/>
          </a:bodyPr>
          <a:lstStyle/>
          <a:p>
            <a:r>
              <a:rPr lang="en-GB" sz="2000" b="1" dirty="0">
                <a:highlight>
                  <a:srgbClr val="FFFF00"/>
                </a:highlight>
              </a:rPr>
              <a:t>Starter: </a:t>
            </a:r>
          </a:p>
          <a:p>
            <a:r>
              <a:rPr lang="en-GB" sz="2000" b="1" dirty="0">
                <a:highlight>
                  <a:srgbClr val="FFFF00"/>
                </a:highlight>
              </a:rPr>
              <a:t>Which folkloric ideas about death are you familiar with? </a:t>
            </a:r>
          </a:p>
          <a:p>
            <a:r>
              <a:rPr lang="en-GB" sz="2000" b="1" dirty="0">
                <a:highlight>
                  <a:srgbClr val="FFFF00"/>
                </a:highlight>
              </a:rPr>
              <a:t>How is Death personified? </a:t>
            </a:r>
          </a:p>
        </p:txBody>
      </p:sp>
      <p:grpSp>
        <p:nvGrpSpPr>
          <p:cNvPr id="81" name="Group 80">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82" name="Oval 81">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Graphic 2" descr="Skull with solid fill">
            <a:extLst>
              <a:ext uri="{FF2B5EF4-FFF2-40B4-BE49-F238E27FC236}">
                <a16:creationId xmlns:a16="http://schemas.microsoft.com/office/drawing/2014/main" id="{BE187F9A-09B2-409A-B158-4E6CC1BD62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4982" y="911998"/>
            <a:ext cx="3105819" cy="3105819"/>
          </a:xfrm>
          <a:prstGeom prst="rect">
            <a:avLst/>
          </a:prstGeom>
        </p:spPr>
      </p:pic>
      <p:pic>
        <p:nvPicPr>
          <p:cNvPr id="8" name="Graphic 7" descr="Gravestone with solid fill">
            <a:extLst>
              <a:ext uri="{FF2B5EF4-FFF2-40B4-BE49-F238E27FC236}">
                <a16:creationId xmlns:a16="http://schemas.microsoft.com/office/drawing/2014/main" id="{E326A527-FB91-D221-30E0-A095A7B223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31199" y="804376"/>
            <a:ext cx="3213441" cy="3213441"/>
          </a:xfrm>
          <a:prstGeom prst="rect">
            <a:avLst/>
          </a:prstGeom>
        </p:spPr>
      </p:pic>
    </p:spTree>
    <p:extLst>
      <p:ext uri="{BB962C8B-B14F-4D97-AF65-F5344CB8AC3E}">
        <p14:creationId xmlns:p14="http://schemas.microsoft.com/office/powerpoint/2010/main" val="20745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400"/>
                                        <p:tgtEl>
                                          <p:spTgt spid="5">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400"/>
                                        <p:tgtEl>
                                          <p:spTgt spid="5">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73028-F949-4536-A8ED-E50B35184977}"/>
              </a:ext>
            </a:extLst>
          </p:cNvPr>
          <p:cNvSpPr>
            <a:spLocks noGrp="1"/>
          </p:cNvSpPr>
          <p:nvPr>
            <p:ph type="title"/>
          </p:nvPr>
        </p:nvSpPr>
        <p:spPr>
          <a:xfrm>
            <a:off x="1069848" y="484632"/>
            <a:ext cx="10058400" cy="1609344"/>
          </a:xfrm>
        </p:spPr>
        <p:txBody>
          <a:bodyPr anchor="ctr">
            <a:normAutofit/>
          </a:bodyPr>
          <a:lstStyle/>
          <a:p>
            <a:r>
              <a:rPr lang="en-GB">
                <a:solidFill>
                  <a:schemeClr val="tx1"/>
                </a:solidFill>
              </a:rPr>
              <a:t>Halloween folkloric beliefs</a:t>
            </a:r>
          </a:p>
        </p:txBody>
      </p:sp>
      <p:sp>
        <p:nvSpPr>
          <p:cNvPr id="3" name="Content Placeholder 2">
            <a:extLst>
              <a:ext uri="{FF2B5EF4-FFF2-40B4-BE49-F238E27FC236}">
                <a16:creationId xmlns:a16="http://schemas.microsoft.com/office/drawing/2014/main" id="{A598E154-7368-42CC-AB59-4DE63EB2BE53}"/>
              </a:ext>
            </a:extLst>
          </p:cNvPr>
          <p:cNvSpPr>
            <a:spLocks noGrp="1"/>
          </p:cNvSpPr>
          <p:nvPr>
            <p:ph idx="1"/>
          </p:nvPr>
        </p:nvSpPr>
        <p:spPr>
          <a:xfrm>
            <a:off x="1069848" y="2121408"/>
            <a:ext cx="10058400" cy="4050792"/>
          </a:xfrm>
        </p:spPr>
        <p:txBody>
          <a:bodyPr>
            <a:normAutofit/>
          </a:bodyPr>
          <a:lstStyle/>
          <a:p>
            <a:pPr marL="0" indent="0">
              <a:buNone/>
            </a:pPr>
            <a:r>
              <a:rPr lang="en-US" b="0" i="0">
                <a:effectLst/>
                <a:latin typeface="NationalTrustDisplayTTRegular"/>
              </a:rPr>
              <a:t>The spectral hounds of the Welsh underworld are led across the skies... Anyone who hears the </a:t>
            </a:r>
            <a:r>
              <a:rPr lang="en-US" b="0" i="0" err="1">
                <a:effectLst/>
                <a:latin typeface="NationalTrustDisplayTTRegular"/>
              </a:rPr>
              <a:t>clamour</a:t>
            </a:r>
            <a:r>
              <a:rPr lang="en-US" b="0" i="0">
                <a:effectLst/>
                <a:latin typeface="NationalTrustDisplayTTRegular"/>
              </a:rPr>
              <a:t> of the hunt on the wind is said to be destined to die.</a:t>
            </a:r>
          </a:p>
          <a:p>
            <a:pPr marL="0" indent="0">
              <a:buNone/>
            </a:pPr>
            <a:endParaRPr lang="en-US">
              <a:latin typeface="NationalTrustDisplayTTRegular"/>
            </a:endParaRPr>
          </a:p>
          <a:p>
            <a:pPr marL="0" indent="0">
              <a:buNone/>
            </a:pPr>
            <a:r>
              <a:rPr lang="en-US" b="0" i="0">
                <a:effectLst/>
                <a:latin typeface="Verdana" panose="020B0604030504040204" pitchFamily="34" charset="0"/>
              </a:rPr>
              <a:t>Celts believed that at the time of Samhain, more so than any other time of the year, the ghosts of the dead were able to mingle with the living, because at Samhain the souls of those who had died during the year traveled into the otherworld.</a:t>
            </a:r>
            <a:endParaRPr lang="en-GB" dirty="0"/>
          </a:p>
        </p:txBody>
      </p:sp>
      <p:grpSp>
        <p:nvGrpSpPr>
          <p:cNvPr id="75" name="Group 7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596950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E5A8-4E8F-4EF8-825C-E95418A4DE6C}"/>
              </a:ext>
            </a:extLst>
          </p:cNvPr>
          <p:cNvSpPr>
            <a:spLocks noGrp="1"/>
          </p:cNvSpPr>
          <p:nvPr>
            <p:ph type="title"/>
          </p:nvPr>
        </p:nvSpPr>
        <p:spPr>
          <a:xfrm>
            <a:off x="125934" y="125935"/>
            <a:ext cx="11002313" cy="1221025"/>
          </a:xfrm>
        </p:spPr>
        <p:txBody>
          <a:bodyPr>
            <a:noAutofit/>
          </a:bodyPr>
          <a:lstStyle/>
          <a:p>
            <a:r>
              <a:rPr lang="en-GB" sz="3600" dirty="0">
                <a:solidFill>
                  <a:srgbClr val="C00000"/>
                </a:solidFill>
              </a:rPr>
              <a:t>Joe’s Death. </a:t>
            </a:r>
            <a:br>
              <a:rPr lang="en-GB" sz="3600" dirty="0">
                <a:solidFill>
                  <a:srgbClr val="C00000"/>
                </a:solidFill>
              </a:rPr>
            </a:br>
            <a:r>
              <a:rPr lang="en-GB" sz="3600" dirty="0">
                <a:solidFill>
                  <a:srgbClr val="C00000"/>
                </a:solidFill>
              </a:rPr>
              <a:t>Chapter 8 – Quickfire Questions </a:t>
            </a:r>
          </a:p>
        </p:txBody>
      </p:sp>
      <p:sp>
        <p:nvSpPr>
          <p:cNvPr id="3" name="Content Placeholder 2">
            <a:extLst>
              <a:ext uri="{FF2B5EF4-FFF2-40B4-BE49-F238E27FC236}">
                <a16:creationId xmlns:a16="http://schemas.microsoft.com/office/drawing/2014/main" id="{C140A67A-F0E0-4855-BB9C-9F3093246EC8}"/>
              </a:ext>
            </a:extLst>
          </p:cNvPr>
          <p:cNvSpPr>
            <a:spLocks noGrp="1"/>
          </p:cNvSpPr>
          <p:nvPr>
            <p:ph idx="1"/>
          </p:nvPr>
        </p:nvSpPr>
        <p:spPr>
          <a:xfrm>
            <a:off x="339478" y="2206606"/>
            <a:ext cx="10788770" cy="3965594"/>
          </a:xfrm>
        </p:spPr>
        <p:txBody>
          <a:bodyPr>
            <a:normAutofit/>
          </a:bodyPr>
          <a:lstStyle/>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Consider the language in the statement from page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92,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“But the stillness was the sleep of swords.” What are the connotations</a:t>
            </a:r>
            <a:r>
              <a:rPr lang="en-GB" sz="1800" dirty="0">
                <a:latin typeface="Gill Sans MT" panose="020B0502020104020203"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of this description? How does the use of alliteration increase the effectiveness of the language?</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What is Joe implying when he refuses to eat the soup that Janie makes for him? </a:t>
            </a:r>
          </a:p>
          <a:p>
            <a:pPr marL="342900" indent="-342900">
              <a:lnSpc>
                <a:spcPct val="150000"/>
              </a:lnSpc>
              <a:spcBef>
                <a:spcPts val="600"/>
              </a:spcBef>
              <a:spcAft>
                <a:spcPts val="600"/>
              </a:spcAft>
              <a:buFont typeface="+mj-lt"/>
              <a:buAutoNum type="arabicPeriod"/>
            </a:pPr>
            <a:r>
              <a:rPr lang="en-GB" sz="1800" dirty="0">
                <a:solidFill>
                  <a:srgbClr val="C0A426"/>
                </a:solidFill>
                <a:effectLst/>
                <a:latin typeface="MinionPro-Regular" panose="02040503050306020203" pitchFamily="18" charset="0"/>
                <a:ea typeface="Calibri" panose="020F0502020204030204" pitchFamily="34" charset="0"/>
                <a:cs typeface="MinionPro-Regular" panose="02040503050306020203" pitchFamily="18" charset="0"/>
              </a:rPr>
              <a: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What rumour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might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people be spreading about Janie (page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95, 96</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 </a:t>
            </a:r>
          </a:p>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Janie uses the term “multiplied cockroach” to describe the sham doctor that Joe hires. What are the connotations of calling someone a “multiplied cockroach” (p. 97)? How is it different from simply being called a “cockroach”?</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2843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F4D6-B60E-4A57-AF12-3806C9AA6222}"/>
              </a:ext>
            </a:extLst>
          </p:cNvPr>
          <p:cNvSpPr>
            <a:spLocks noGrp="1"/>
          </p:cNvSpPr>
          <p:nvPr>
            <p:ph type="title"/>
          </p:nvPr>
        </p:nvSpPr>
        <p:spPr>
          <a:xfrm>
            <a:off x="67841" y="0"/>
            <a:ext cx="10058400" cy="1609344"/>
          </a:xfrm>
        </p:spPr>
        <p:txBody>
          <a:bodyPr>
            <a:normAutofit/>
          </a:bodyPr>
          <a:lstStyle/>
          <a:p>
            <a:r>
              <a:rPr lang="en-GB" sz="4400" dirty="0"/>
              <a:t>Chapter 8: Personifying Death (95) </a:t>
            </a:r>
          </a:p>
        </p:txBody>
      </p:sp>
      <p:sp>
        <p:nvSpPr>
          <p:cNvPr id="3" name="Content Placeholder 2">
            <a:extLst>
              <a:ext uri="{FF2B5EF4-FFF2-40B4-BE49-F238E27FC236}">
                <a16:creationId xmlns:a16="http://schemas.microsoft.com/office/drawing/2014/main" id="{68286CFE-794A-42FF-A707-FCF8B3A43CD7}"/>
              </a:ext>
            </a:extLst>
          </p:cNvPr>
          <p:cNvSpPr>
            <a:spLocks noGrp="1"/>
          </p:cNvSpPr>
          <p:nvPr>
            <p:ph idx="1"/>
          </p:nvPr>
        </p:nvSpPr>
        <p:spPr>
          <a:xfrm>
            <a:off x="224493" y="1297681"/>
            <a:ext cx="7742285" cy="5360465"/>
          </a:xfrm>
        </p:spPr>
        <p:txBody>
          <a:bodyPr>
            <a:normAutofit fontScale="92500" lnSpcReduction="10000"/>
          </a:bodyPr>
          <a:lstStyle/>
          <a:p>
            <a:pPr marL="0" indent="0">
              <a:buNone/>
            </a:pPr>
            <a:r>
              <a:rPr lang="en-US" dirty="0"/>
              <a:t>So Janie began to think of Death. Death, that strange being with the huge square toes who lived way in the West. The great one who lived in the straight house like a platform without sides to it, and without a roof. What need has Death for a cover, and what winds can blow against him? He stands in his high house that overlooks the world. Stands watchful and motionless all day with his sword drawn back, waiting for the messenger to bid him come. Been standing there before there was a where or a when or a then. She was liable to find a feather from his wings lying in her yard any day now. She was sad and afraid too. </a:t>
            </a:r>
          </a:p>
          <a:p>
            <a:pPr marL="0" indent="0">
              <a:buNone/>
            </a:pPr>
            <a:r>
              <a:rPr lang="en-US" dirty="0"/>
              <a:t>Poor Jody! He ought not to have to </a:t>
            </a:r>
            <a:r>
              <a:rPr lang="en-US" dirty="0" err="1"/>
              <a:t>wrassle</a:t>
            </a:r>
            <a:r>
              <a:rPr lang="en-US" dirty="0"/>
              <a:t> in there by himself. She sent Sam in to suggest a visit, but Jody said No. These medical doctors </a:t>
            </a:r>
            <a:r>
              <a:rPr lang="en-US" dirty="0" err="1"/>
              <a:t>wuz</a:t>
            </a:r>
            <a:r>
              <a:rPr lang="en-US" dirty="0"/>
              <a:t> all right with the Godly sick, but they didn’t know a thing about a case like his. He’d be all right just as soon as the </a:t>
            </a:r>
            <a:r>
              <a:rPr lang="en-US" dirty="0" err="1"/>
              <a:t>twoheaded</a:t>
            </a:r>
            <a:r>
              <a:rPr lang="en-US" dirty="0"/>
              <a:t> man found what had been buried against him. He wasn’t going to die at all. That was what he thought. But Sam told her different, so she knew. And then if he hadn’t, the next morning she was bound to know, for people began to gather in the big yard under the palm and </a:t>
            </a:r>
            <a:r>
              <a:rPr lang="en-US" dirty="0" err="1"/>
              <a:t>china</a:t>
            </a:r>
            <a:r>
              <a:rPr lang="en-US" dirty="0"/>
              <a:t>-berry trees. People who would not have dared to foot the place before crept in and did not come to the house. Just squatted under the trees and waited. Rumor, that wingless bird, had shadowed over the town.</a:t>
            </a:r>
            <a:endParaRPr lang="en-GB" dirty="0"/>
          </a:p>
        </p:txBody>
      </p:sp>
      <p:sp>
        <p:nvSpPr>
          <p:cNvPr id="4" name="TextBox 3">
            <a:extLst>
              <a:ext uri="{FF2B5EF4-FFF2-40B4-BE49-F238E27FC236}">
                <a16:creationId xmlns:a16="http://schemas.microsoft.com/office/drawing/2014/main" id="{1AFE629B-6D27-47BF-9912-60D35DF5B46F}"/>
              </a:ext>
            </a:extLst>
          </p:cNvPr>
          <p:cNvSpPr txBox="1"/>
          <p:nvPr/>
        </p:nvSpPr>
        <p:spPr>
          <a:xfrm>
            <a:off x="8421241" y="1084139"/>
            <a:ext cx="3619272" cy="4524315"/>
          </a:xfrm>
          <a:prstGeom prst="rect">
            <a:avLst/>
          </a:prstGeom>
          <a:noFill/>
        </p:spPr>
        <p:txBody>
          <a:bodyPr wrap="square" rtlCol="0">
            <a:spAutoFit/>
          </a:bodyPr>
          <a:lstStyle/>
          <a:p>
            <a:r>
              <a:rPr lang="en-GB" b="1" dirty="0">
                <a:highlight>
                  <a:srgbClr val="FFFF00"/>
                </a:highlight>
              </a:rPr>
              <a:t>Sketch Death, adding quotes and critical ideas</a:t>
            </a:r>
          </a:p>
          <a:p>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What is the significance of Death’s house? </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Why does she emphasize the ‘huge square toes’? </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What’s Death’s attitude towards the living world? </a:t>
            </a:r>
          </a:p>
          <a:p>
            <a:endParaRPr lang="en-GB" dirty="0">
              <a:highlight>
                <a:srgbClr val="FFFF00"/>
              </a:highlight>
            </a:endParaRPr>
          </a:p>
          <a:p>
            <a:endParaRPr lang="en-GB" dirty="0">
              <a:highlight>
                <a:srgbClr val="FFFF00"/>
              </a:highlight>
            </a:endParaRPr>
          </a:p>
          <a:p>
            <a:r>
              <a:rPr lang="en-GB" b="1" i="1" dirty="0">
                <a:highlight>
                  <a:srgbClr val="FFFF00"/>
                </a:highlight>
              </a:rPr>
              <a:t>Extension: How does Hurston personify rumour? How does this compare to Death? </a:t>
            </a:r>
          </a:p>
        </p:txBody>
      </p:sp>
    </p:spTree>
    <p:extLst>
      <p:ext uri="{BB962C8B-B14F-4D97-AF65-F5344CB8AC3E}">
        <p14:creationId xmlns:p14="http://schemas.microsoft.com/office/powerpoint/2010/main" val="154643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3A5F-CF24-4D84-9214-68EECB949428}"/>
              </a:ext>
            </a:extLst>
          </p:cNvPr>
          <p:cNvSpPr>
            <a:spLocks noGrp="1"/>
          </p:cNvSpPr>
          <p:nvPr>
            <p:ph type="title"/>
          </p:nvPr>
        </p:nvSpPr>
        <p:spPr>
          <a:xfrm>
            <a:off x="492790" y="284723"/>
            <a:ext cx="10635458" cy="772039"/>
          </a:xfrm>
        </p:spPr>
        <p:txBody>
          <a:bodyPr>
            <a:normAutofit fontScale="90000"/>
          </a:bodyPr>
          <a:lstStyle/>
          <a:p>
            <a:r>
              <a:rPr lang="en-GB" dirty="0"/>
              <a:t>Compare and Contrast! </a:t>
            </a:r>
          </a:p>
        </p:txBody>
      </p:sp>
      <p:sp>
        <p:nvSpPr>
          <p:cNvPr id="3" name="Content Placeholder 2">
            <a:extLst>
              <a:ext uri="{FF2B5EF4-FFF2-40B4-BE49-F238E27FC236}">
                <a16:creationId xmlns:a16="http://schemas.microsoft.com/office/drawing/2014/main" id="{03B8AA94-950B-423A-AB7E-8D0C97706E13}"/>
              </a:ext>
            </a:extLst>
          </p:cNvPr>
          <p:cNvSpPr>
            <a:spLocks noGrp="1"/>
          </p:cNvSpPr>
          <p:nvPr>
            <p:ph idx="1"/>
          </p:nvPr>
        </p:nvSpPr>
        <p:spPr>
          <a:xfrm>
            <a:off x="492790" y="1248402"/>
            <a:ext cx="10635458" cy="4923798"/>
          </a:xfrm>
        </p:spPr>
        <p:txBody>
          <a:bodyPr>
            <a:normAutofit/>
          </a:bodyPr>
          <a:lstStyle/>
          <a:p>
            <a:pPr marL="0" indent="0">
              <a:buNone/>
            </a:pPr>
            <a:r>
              <a:rPr lang="en-US" i="1" dirty="0"/>
              <a:t>Those eerie square toes reappear in Hurston’s autobiography as she describes the day her mother died. Hurston was nine years old and no match against "that two-headed spirit that rules the beginning and end of things called Death."</a:t>
            </a:r>
          </a:p>
          <a:p>
            <a:pPr marL="0" indent="0">
              <a:buNone/>
            </a:pPr>
            <a:endParaRPr lang="en-US" dirty="0"/>
          </a:p>
          <a:p>
            <a:pPr marL="0" indent="0">
              <a:buNone/>
            </a:pPr>
            <a:r>
              <a:rPr lang="en-US" dirty="0">
                <a:highlight>
                  <a:srgbClr val="FFFF00"/>
                </a:highlight>
              </a:rPr>
              <a:t>How do both versions compare and contrast? </a:t>
            </a:r>
          </a:p>
          <a:p>
            <a:pPr marL="0" indent="0">
              <a:buNone/>
            </a:pPr>
            <a:r>
              <a:rPr lang="en-US" dirty="0">
                <a:highlight>
                  <a:srgbClr val="FFFF00"/>
                </a:highlight>
              </a:rPr>
              <a:t>What might be the reason for any differences or similarities? </a:t>
            </a:r>
          </a:p>
          <a:p>
            <a:pPr marL="0" indent="0">
              <a:buNone/>
            </a:pPr>
            <a:r>
              <a:rPr lang="en-US" sz="2400" dirty="0"/>
              <a:t>The Master-Maker in His making had made Old Death. Made him with big, soft feet and square toes. Made him with a face that reflects the face of all things, but neither changes itself, nor is mirrored anywhere. Made the body of Death out of infinite hunger. Made a weapon for his hand to satisfy his needs. ... Death had no home and he knew it at once. ... He was already old when he was made Death finished his prowling through the house on his padded feet and entered the room. He bowed to Mama—</a:t>
            </a:r>
            <a:endParaRPr lang="en-GB" sz="2400" dirty="0"/>
          </a:p>
        </p:txBody>
      </p:sp>
    </p:spTree>
    <p:extLst>
      <p:ext uri="{BB962C8B-B14F-4D97-AF65-F5344CB8AC3E}">
        <p14:creationId xmlns:p14="http://schemas.microsoft.com/office/powerpoint/2010/main" val="26335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BB07-8F07-4CDC-8714-5B203085EB75}"/>
              </a:ext>
            </a:extLst>
          </p:cNvPr>
          <p:cNvSpPr>
            <a:spLocks noGrp="1"/>
          </p:cNvSpPr>
          <p:nvPr>
            <p:ph type="title"/>
          </p:nvPr>
        </p:nvSpPr>
        <p:spPr>
          <a:xfrm>
            <a:off x="660548" y="2937475"/>
            <a:ext cx="10870902" cy="1275779"/>
          </a:xfrm>
        </p:spPr>
        <p:txBody>
          <a:bodyPr>
            <a:noAutofit/>
          </a:bodyPr>
          <a:lstStyle/>
          <a:p>
            <a:pPr algn="ctr"/>
            <a:r>
              <a:rPr lang="en-US" sz="3200" dirty="0"/>
              <a:t>Compare and Contrast: “Go Down Death" by James Weldon Johnson </a:t>
            </a:r>
            <a:endParaRPr lang="en-GB" sz="3200" dirty="0"/>
          </a:p>
        </p:txBody>
      </p:sp>
      <p:sp>
        <p:nvSpPr>
          <p:cNvPr id="3" name="Content Placeholder 2">
            <a:extLst>
              <a:ext uri="{FF2B5EF4-FFF2-40B4-BE49-F238E27FC236}">
                <a16:creationId xmlns:a16="http://schemas.microsoft.com/office/drawing/2014/main" id="{1388FEB2-BF66-43FF-ACFA-AA7A77DDE134}"/>
              </a:ext>
            </a:extLst>
          </p:cNvPr>
          <p:cNvSpPr>
            <a:spLocks noGrp="1"/>
          </p:cNvSpPr>
          <p:nvPr>
            <p:ph idx="1"/>
          </p:nvPr>
        </p:nvSpPr>
        <p:spPr>
          <a:xfrm>
            <a:off x="1000575" y="4646647"/>
            <a:ext cx="10190849" cy="1152270"/>
          </a:xfrm>
        </p:spPr>
        <p:txBody>
          <a:bodyPr>
            <a:normAutofit/>
          </a:bodyPr>
          <a:lstStyle/>
          <a:p>
            <a:pPr marL="0" indent="0" algn="ctr">
              <a:buNone/>
            </a:pPr>
            <a:r>
              <a:rPr lang="en-US" dirty="0"/>
              <a:t>Available here: </a:t>
            </a:r>
            <a:r>
              <a:rPr lang="en-US" dirty="0">
                <a:hlinkClick r:id="rId2"/>
              </a:rPr>
              <a:t>https://poets.org/poem/go-down-death</a:t>
            </a:r>
            <a:r>
              <a:rPr lang="en-US" dirty="0"/>
              <a:t> </a:t>
            </a:r>
            <a:endParaRPr lang="en-GB" dirty="0"/>
          </a:p>
        </p:txBody>
      </p:sp>
    </p:spTree>
    <p:extLst>
      <p:ext uri="{BB962C8B-B14F-4D97-AF65-F5344CB8AC3E}">
        <p14:creationId xmlns:p14="http://schemas.microsoft.com/office/powerpoint/2010/main" val="245474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E410-EA8B-4B1E-B2C4-61DF8018382A}"/>
              </a:ext>
            </a:extLst>
          </p:cNvPr>
          <p:cNvSpPr>
            <a:spLocks noGrp="1"/>
          </p:cNvSpPr>
          <p:nvPr>
            <p:ph type="title"/>
          </p:nvPr>
        </p:nvSpPr>
        <p:spPr/>
        <p:txBody>
          <a:bodyPr/>
          <a:lstStyle/>
          <a:p>
            <a:r>
              <a:rPr lang="en-GB" dirty="0"/>
              <a:t>What emotions do these Personified Deaths Inspire? </a:t>
            </a:r>
          </a:p>
        </p:txBody>
      </p:sp>
      <p:sp>
        <p:nvSpPr>
          <p:cNvPr id="3" name="Content Placeholder 2">
            <a:extLst>
              <a:ext uri="{FF2B5EF4-FFF2-40B4-BE49-F238E27FC236}">
                <a16:creationId xmlns:a16="http://schemas.microsoft.com/office/drawing/2014/main" id="{30ED7C9A-ADE9-423B-9E08-00F081A778BA}"/>
              </a:ext>
            </a:extLst>
          </p:cNvPr>
          <p:cNvSpPr>
            <a:spLocks noGrp="1"/>
          </p:cNvSpPr>
          <p:nvPr>
            <p:ph idx="1"/>
          </p:nvPr>
        </p:nvSpPr>
        <p:spPr/>
        <p:txBody>
          <a:bodyPr>
            <a:normAutofit fontScale="92500" lnSpcReduction="10000"/>
          </a:bodyPr>
          <a:lstStyle/>
          <a:p>
            <a:pPr marL="0" indent="0">
              <a:buNone/>
            </a:pPr>
            <a:r>
              <a:rPr lang="en-GB" sz="3600" dirty="0"/>
              <a:t>Label the details in your sketch with emotions they might inspire </a:t>
            </a:r>
          </a:p>
          <a:p>
            <a:pPr marL="0" indent="0">
              <a:buNone/>
            </a:pPr>
            <a:endParaRPr lang="en-GB" sz="3600" dirty="0"/>
          </a:p>
          <a:p>
            <a:pPr marL="0" indent="0">
              <a:buNone/>
            </a:pPr>
            <a:r>
              <a:rPr lang="en-GB" sz="3600" dirty="0"/>
              <a:t>Fear bitterness frustration helplessness acceptance terror fright consternation dismay dread unease trepidation agitation horror alarm anxiety </a:t>
            </a:r>
          </a:p>
          <a:p>
            <a:pPr marL="0" indent="0">
              <a:buNone/>
            </a:pPr>
            <a:endParaRPr lang="en-GB" dirty="0"/>
          </a:p>
          <a:p>
            <a:pPr marL="0" indent="0">
              <a:buNone/>
            </a:pPr>
            <a:endParaRPr lang="en-GB" dirty="0"/>
          </a:p>
          <a:p>
            <a:r>
              <a:rPr lang="en-GB" b="1" dirty="0">
                <a:highlight>
                  <a:srgbClr val="FFFF00"/>
                </a:highlight>
              </a:rPr>
              <a:t>What emotions might Janie be feeling at this moment? </a:t>
            </a:r>
          </a:p>
        </p:txBody>
      </p:sp>
    </p:spTree>
    <p:extLst>
      <p:ext uri="{BB962C8B-B14F-4D97-AF65-F5344CB8AC3E}">
        <p14:creationId xmlns:p14="http://schemas.microsoft.com/office/powerpoint/2010/main" val="103527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79848-7A47-4EC5-A8C6-88F81D96CF7C}"/>
              </a:ext>
            </a:extLst>
          </p:cNvPr>
          <p:cNvSpPr>
            <a:spLocks noGrp="1"/>
          </p:cNvSpPr>
          <p:nvPr>
            <p:ph type="title"/>
          </p:nvPr>
        </p:nvSpPr>
        <p:spPr>
          <a:xfrm>
            <a:off x="6400800" y="484632"/>
            <a:ext cx="5299586" cy="1609344"/>
          </a:xfrm>
          <a:ln>
            <a:noFill/>
          </a:ln>
        </p:spPr>
        <p:txBody>
          <a:bodyPr>
            <a:normAutofit/>
          </a:bodyPr>
          <a:lstStyle/>
          <a:p>
            <a:r>
              <a:rPr lang="en-GB" sz="3400" dirty="0"/>
              <a:t>Is ZNH’s personification of death Frightening?</a:t>
            </a:r>
          </a:p>
        </p:txBody>
      </p:sp>
      <p:sp>
        <p:nvSpPr>
          <p:cNvPr id="3" name="Content Placeholder 2">
            <a:extLst>
              <a:ext uri="{FF2B5EF4-FFF2-40B4-BE49-F238E27FC236}">
                <a16:creationId xmlns:a16="http://schemas.microsoft.com/office/drawing/2014/main" id="{A2405348-1FC4-4FAE-A71F-0E304C417218}"/>
              </a:ext>
            </a:extLst>
          </p:cNvPr>
          <p:cNvSpPr>
            <a:spLocks noGrp="1"/>
          </p:cNvSpPr>
          <p:nvPr>
            <p:ph idx="1"/>
          </p:nvPr>
        </p:nvSpPr>
        <p:spPr>
          <a:xfrm>
            <a:off x="6400799" y="2121408"/>
            <a:ext cx="5299585" cy="4050792"/>
          </a:xfrm>
        </p:spPr>
        <p:txBody>
          <a:bodyPr>
            <a:normAutofit/>
          </a:bodyPr>
          <a:lstStyle/>
          <a:p>
            <a:pPr marL="0" indent="0">
              <a:buNone/>
            </a:pPr>
            <a:r>
              <a:rPr lang="en-GB" sz="1800"/>
              <a:t>Place them both on a terror scale: </a:t>
            </a:r>
          </a:p>
          <a:p>
            <a:pPr marL="0" indent="0">
              <a:buNone/>
            </a:pPr>
            <a:r>
              <a:rPr lang="en-GB" sz="1800"/>
              <a:t>1 – not alarming at all</a:t>
            </a:r>
          </a:p>
          <a:p>
            <a:pPr marL="0" indent="0">
              <a:buNone/>
            </a:pPr>
            <a:r>
              <a:rPr lang="en-GB" sz="1800"/>
              <a:t>5 – quite frightening</a:t>
            </a:r>
          </a:p>
          <a:p>
            <a:pPr marL="0" indent="0">
              <a:buNone/>
            </a:pPr>
            <a:r>
              <a:rPr lang="en-GB" sz="1800"/>
              <a:t>10 – absolute terror </a:t>
            </a:r>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Graphic 4" descr="Zombie outline">
            <a:extLst>
              <a:ext uri="{FF2B5EF4-FFF2-40B4-BE49-F238E27FC236}">
                <a16:creationId xmlns:a16="http://schemas.microsoft.com/office/drawing/2014/main" id="{58442BB9-684B-87AB-F800-DC0118E68F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854" y="1207008"/>
            <a:ext cx="4487210" cy="4487210"/>
          </a:xfrm>
          <a:prstGeom prst="rect">
            <a:avLst/>
          </a:prstGeom>
        </p:spPr>
      </p:pic>
    </p:spTree>
    <p:extLst>
      <p:ext uri="{BB962C8B-B14F-4D97-AF65-F5344CB8AC3E}">
        <p14:creationId xmlns:p14="http://schemas.microsoft.com/office/powerpoint/2010/main" val="182678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DECD-48F7-4A57-A2F6-2EF91E663CE5}"/>
              </a:ext>
            </a:extLst>
          </p:cNvPr>
          <p:cNvSpPr>
            <a:spLocks noGrp="1"/>
          </p:cNvSpPr>
          <p:nvPr>
            <p:ph type="title"/>
          </p:nvPr>
        </p:nvSpPr>
        <p:spPr>
          <a:xfrm>
            <a:off x="2168278" y="2151850"/>
            <a:ext cx="9280010" cy="2593885"/>
          </a:xfrm>
        </p:spPr>
        <p:txBody>
          <a:bodyPr>
            <a:normAutofit fontScale="90000"/>
          </a:bodyPr>
          <a:lstStyle/>
          <a:p>
            <a:r>
              <a:rPr lang="en-GB" dirty="0"/>
              <a:t>at the Deathbed: Channelling the reader’s sympathies</a:t>
            </a:r>
          </a:p>
        </p:txBody>
      </p:sp>
      <p:sp>
        <p:nvSpPr>
          <p:cNvPr id="3" name="Content Placeholder 2">
            <a:extLst>
              <a:ext uri="{FF2B5EF4-FFF2-40B4-BE49-F238E27FC236}">
                <a16:creationId xmlns:a16="http://schemas.microsoft.com/office/drawing/2014/main" id="{F91D5173-48EA-48DB-9B1F-7E00167DE4C2}"/>
              </a:ext>
            </a:extLst>
          </p:cNvPr>
          <p:cNvSpPr>
            <a:spLocks noGrp="1"/>
          </p:cNvSpPr>
          <p:nvPr>
            <p:ph type="body" idx="1"/>
          </p:nvPr>
        </p:nvSpPr>
        <p:spPr>
          <a:xfrm>
            <a:off x="2281428" y="5003629"/>
            <a:ext cx="9052560" cy="1066800"/>
          </a:xfrm>
        </p:spPr>
        <p:txBody>
          <a:bodyPr>
            <a:normAutofit/>
          </a:bodyPr>
          <a:lstStyle/>
          <a:p>
            <a:pPr>
              <a:lnSpc>
                <a:spcPct val="150000"/>
              </a:lnSpc>
              <a:spcBef>
                <a:spcPts val="600"/>
              </a:spcBef>
              <a:spcAft>
                <a:spcPts val="600"/>
              </a:spcAft>
            </a:pPr>
            <a:r>
              <a:rPr lang="en-GB" sz="2000" b="1"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LO: What strategies can writers use to channel the reader’s sympathies? </a:t>
            </a:r>
            <a:endParaRPr lang="en-GB" b="1" dirty="0"/>
          </a:p>
        </p:txBody>
      </p:sp>
      <p:sp>
        <p:nvSpPr>
          <p:cNvPr id="4" name="TextBox 3">
            <a:extLst>
              <a:ext uri="{FF2B5EF4-FFF2-40B4-BE49-F238E27FC236}">
                <a16:creationId xmlns:a16="http://schemas.microsoft.com/office/drawing/2014/main" id="{C1CF8014-FD7F-4338-BF99-6BA4B3FD1D79}"/>
              </a:ext>
            </a:extLst>
          </p:cNvPr>
          <p:cNvSpPr txBox="1"/>
          <p:nvPr/>
        </p:nvSpPr>
        <p:spPr>
          <a:xfrm>
            <a:off x="262820" y="98612"/>
            <a:ext cx="9237083" cy="1908215"/>
          </a:xfrm>
          <a:prstGeom prst="rect">
            <a:avLst/>
          </a:prstGeom>
          <a:noFill/>
        </p:spPr>
        <p:txBody>
          <a:bodyPr wrap="square" rtlCol="0">
            <a:spAutoFit/>
          </a:bodyPr>
          <a:lstStyle/>
          <a:p>
            <a:r>
              <a:rPr lang="en-GB" sz="2000" dirty="0">
                <a:highlight>
                  <a:srgbClr val="FFFF00"/>
                </a:highlight>
              </a:rPr>
              <a:t>You feel sorry for an abandoned puppy or kitten and want your family to adopt it. How do you describe it in a way that will make your family sympathize with the animal? </a:t>
            </a:r>
          </a:p>
          <a:p>
            <a:r>
              <a:rPr lang="en-GB" sz="2000" dirty="0">
                <a:highlight>
                  <a:srgbClr val="FF00FF"/>
                </a:highlight>
              </a:rPr>
              <a:t>One of your siblings or friends really does not want a dog or cat in the house – how would they describe the animal? </a:t>
            </a:r>
          </a:p>
          <a:p>
            <a:endParaRPr lang="en-GB" dirty="0"/>
          </a:p>
        </p:txBody>
      </p:sp>
    </p:spTree>
    <p:extLst>
      <p:ext uri="{BB962C8B-B14F-4D97-AF65-F5344CB8AC3E}">
        <p14:creationId xmlns:p14="http://schemas.microsoft.com/office/powerpoint/2010/main" val="295050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9C5FA-C331-4047-A5F1-8CDCB1ABEB2A}"/>
              </a:ext>
            </a:extLst>
          </p:cNvPr>
          <p:cNvSpPr>
            <a:spLocks noGrp="1"/>
          </p:cNvSpPr>
          <p:nvPr>
            <p:ph type="title"/>
          </p:nvPr>
        </p:nvSpPr>
        <p:spPr>
          <a:xfrm>
            <a:off x="251871" y="484632"/>
            <a:ext cx="10876377" cy="725442"/>
          </a:xfrm>
        </p:spPr>
        <p:txBody>
          <a:bodyPr>
            <a:normAutofit fontScale="90000"/>
          </a:bodyPr>
          <a:lstStyle/>
          <a:p>
            <a:r>
              <a:rPr lang="en-GB" sz="4000" b="1" dirty="0">
                <a:solidFill>
                  <a:srgbClr val="000000"/>
                </a:solidFill>
                <a:effectLst/>
                <a:highlight>
                  <a:srgbClr val="FFFF00"/>
                </a:highlight>
                <a:latin typeface="MinionPro-Regular" panose="02040503050306020203" pitchFamily="18" charset="0"/>
                <a:ea typeface="Calibri" panose="020F0502020204030204" pitchFamily="34" charset="0"/>
                <a:cs typeface="MinionPro-Regular" panose="02040503050306020203" pitchFamily="18" charset="0"/>
              </a:rPr>
              <a:t>In each quote, who do you sympathize with – Joe or Janie? </a:t>
            </a:r>
            <a:endParaRPr lang="en-GB" dirty="0"/>
          </a:p>
        </p:txBody>
      </p:sp>
      <p:sp>
        <p:nvSpPr>
          <p:cNvPr id="5" name="Content Placeholder 4">
            <a:extLst>
              <a:ext uri="{FF2B5EF4-FFF2-40B4-BE49-F238E27FC236}">
                <a16:creationId xmlns:a16="http://schemas.microsoft.com/office/drawing/2014/main" id="{CA2C5072-06E1-424E-8232-7455E14A8F81}"/>
              </a:ext>
            </a:extLst>
          </p:cNvPr>
          <p:cNvSpPr>
            <a:spLocks noGrp="1"/>
          </p:cNvSpPr>
          <p:nvPr>
            <p:ph idx="1"/>
          </p:nvPr>
        </p:nvSpPr>
        <p:spPr>
          <a:xfrm>
            <a:off x="109509" y="1549552"/>
            <a:ext cx="11018739" cy="5308448"/>
          </a:xfrm>
        </p:spPr>
        <p:txBody>
          <a:bodyPr>
            <a:normAutofit/>
          </a:bodyPr>
          <a:lstStyle/>
          <a:p>
            <a:r>
              <a:rPr lang="en-US" i="1" dirty="0"/>
              <a:t>After the fight: </a:t>
            </a:r>
            <a:r>
              <a:rPr lang="en-US" dirty="0"/>
              <a:t>After that night Jody moved his things and slept in a room downstairs. He didn’t really hate Janie, but he wanted her to think so. He had crawled off to lick his wounds.</a:t>
            </a:r>
          </a:p>
          <a:p>
            <a:r>
              <a:rPr lang="en-US" i="1" dirty="0"/>
              <a:t>When Janie finds out Jo is having an elderly </a:t>
            </a:r>
            <a:r>
              <a:rPr lang="en-US" i="1" dirty="0" err="1"/>
              <a:t>neighbour</a:t>
            </a:r>
            <a:r>
              <a:rPr lang="en-US" i="1" dirty="0"/>
              <a:t> cook for him: </a:t>
            </a:r>
            <a:r>
              <a:rPr lang="en-US" dirty="0"/>
              <a:t>So she bought a beef-bone and made him some soup. “</a:t>
            </a:r>
            <a:r>
              <a:rPr lang="en-US" dirty="0" err="1"/>
              <a:t>Naw</a:t>
            </a:r>
            <a:r>
              <a:rPr lang="en-US" dirty="0"/>
              <a:t>, thank you,” he told her shortly. “</a:t>
            </a:r>
            <a:r>
              <a:rPr lang="en-US" dirty="0" err="1"/>
              <a:t>Ah’m</a:t>
            </a:r>
            <a:r>
              <a:rPr lang="en-US" dirty="0"/>
              <a:t> </a:t>
            </a:r>
            <a:r>
              <a:rPr lang="en-US" dirty="0" err="1"/>
              <a:t>havin</a:t>
            </a:r>
            <a:r>
              <a:rPr lang="en-US" dirty="0"/>
              <a:t>’ uh hard enough time </a:t>
            </a:r>
            <a:r>
              <a:rPr lang="en-US" dirty="0" err="1"/>
              <a:t>tuh</a:t>
            </a:r>
            <a:r>
              <a:rPr lang="en-US" dirty="0"/>
              <a:t> try and git well as it is.” She was stunned at first and hurt afterwards. </a:t>
            </a:r>
          </a:p>
          <a:p>
            <a:r>
              <a:rPr lang="en-US" dirty="0"/>
              <a:t>Joe got too weak to look after things and took to his bed. But he relentlessly refused to admit her to his sick room.</a:t>
            </a:r>
          </a:p>
          <a:p>
            <a:r>
              <a:rPr lang="en-US" dirty="0"/>
              <a:t>She got up that morning with the firm determination to go on in there and have a good talk with Jody. But she sat a long time with the walls creeping in on her. Four walls squeezing her breath out. Fear lest he depart while she sat trembling upstairs nerved her.</a:t>
            </a:r>
          </a:p>
          <a:p>
            <a:r>
              <a:rPr lang="en-US" i="1" dirty="0"/>
              <a:t>About Joe: </a:t>
            </a:r>
            <a:r>
              <a:rPr lang="en-US" dirty="0" err="1"/>
              <a:t>Weaklooking</a:t>
            </a:r>
            <a:r>
              <a:rPr lang="en-US" dirty="0"/>
              <a:t> but sharp-pointed about the eyes. Through the thin counterpane she could see what was left of his belly huddled before him on the bed like some helpless thing seeking shelter.</a:t>
            </a:r>
          </a:p>
          <a:p>
            <a:r>
              <a:rPr lang="en-GB" dirty="0"/>
              <a:t>“Yeah, Jody, don’t </a:t>
            </a:r>
            <a:r>
              <a:rPr lang="en-GB" dirty="0" err="1"/>
              <a:t>keer</a:t>
            </a:r>
            <a:r>
              <a:rPr lang="en-GB" dirty="0"/>
              <a:t> </a:t>
            </a:r>
            <a:r>
              <a:rPr lang="en-GB" dirty="0" err="1"/>
              <a:t>whut</a:t>
            </a:r>
            <a:r>
              <a:rPr lang="en-GB" dirty="0"/>
              <a:t> </a:t>
            </a:r>
            <a:r>
              <a:rPr lang="en-GB" dirty="0" err="1"/>
              <a:t>dat</a:t>
            </a:r>
            <a:r>
              <a:rPr lang="en-GB" dirty="0"/>
              <a:t> multiplied cockroach told </a:t>
            </a:r>
            <a:r>
              <a:rPr lang="en-GB" dirty="0" err="1"/>
              <a:t>yuh</a:t>
            </a:r>
            <a:r>
              <a:rPr lang="en-GB" dirty="0"/>
              <a:t> </a:t>
            </a:r>
            <a:r>
              <a:rPr lang="en-GB" dirty="0" err="1"/>
              <a:t>tuh</a:t>
            </a:r>
            <a:r>
              <a:rPr lang="en-GB" dirty="0"/>
              <a:t> git </a:t>
            </a:r>
            <a:r>
              <a:rPr lang="en-GB" dirty="0" err="1"/>
              <a:t>yo</a:t>
            </a:r>
            <a:r>
              <a:rPr lang="en-GB" dirty="0"/>
              <a:t>’ money, you got </a:t>
            </a:r>
            <a:r>
              <a:rPr lang="en-GB" dirty="0" err="1"/>
              <a:t>tuh</a:t>
            </a:r>
            <a:r>
              <a:rPr lang="en-GB" dirty="0"/>
              <a:t> die, and </a:t>
            </a:r>
            <a:r>
              <a:rPr lang="en-GB" dirty="0" err="1"/>
              <a:t>yuh</a:t>
            </a:r>
            <a:r>
              <a:rPr lang="en-GB" dirty="0"/>
              <a:t> can’t live.” A deep sob came out of Jody’s weak frame. It was like beating a bass drum in a hen-house. Then it rose high like pulling in a trombone.</a:t>
            </a:r>
            <a:endParaRPr lang="en-US" dirty="0"/>
          </a:p>
          <a:p>
            <a:endParaRPr lang="en-GB" dirty="0"/>
          </a:p>
        </p:txBody>
      </p:sp>
    </p:spTree>
    <p:extLst>
      <p:ext uri="{BB962C8B-B14F-4D97-AF65-F5344CB8AC3E}">
        <p14:creationId xmlns:p14="http://schemas.microsoft.com/office/powerpoint/2010/main" val="3200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2EFB-4EA2-4758-AC4E-84DC99B77385}"/>
              </a:ext>
            </a:extLst>
          </p:cNvPr>
          <p:cNvSpPr>
            <a:spLocks noGrp="1"/>
          </p:cNvSpPr>
          <p:nvPr>
            <p:ph type="title"/>
          </p:nvPr>
        </p:nvSpPr>
        <p:spPr/>
        <p:txBody>
          <a:bodyPr/>
          <a:lstStyle/>
          <a:p>
            <a:r>
              <a:rPr lang="en-GB"/>
              <a:t>Reading Activities</a:t>
            </a:r>
          </a:p>
        </p:txBody>
      </p:sp>
      <p:sp>
        <p:nvSpPr>
          <p:cNvPr id="4" name="Text Placeholder 3">
            <a:extLst>
              <a:ext uri="{FF2B5EF4-FFF2-40B4-BE49-F238E27FC236}">
                <a16:creationId xmlns:a16="http://schemas.microsoft.com/office/drawing/2014/main" id="{D3F50716-B4A8-4AF8-81D9-DC6516A9C25A}"/>
              </a:ext>
            </a:extLst>
          </p:cNvPr>
          <p:cNvSpPr>
            <a:spLocks noGrp="1"/>
          </p:cNvSpPr>
          <p:nvPr>
            <p:ph type="body" idx="1"/>
          </p:nvPr>
        </p:nvSpPr>
        <p:spPr/>
        <p:txBody>
          <a:bodyPr/>
          <a:lstStyle/>
          <a:p>
            <a:r>
              <a:rPr lang="en-GB"/>
              <a:t>Janie: Find a quote which shows each of these features or emotions </a:t>
            </a:r>
          </a:p>
        </p:txBody>
      </p:sp>
      <p:sp>
        <p:nvSpPr>
          <p:cNvPr id="3" name="Content Placeholder 2">
            <a:extLst>
              <a:ext uri="{FF2B5EF4-FFF2-40B4-BE49-F238E27FC236}">
                <a16:creationId xmlns:a16="http://schemas.microsoft.com/office/drawing/2014/main" id="{DCC02B45-9236-463C-B16A-9E27AB16C21C}"/>
              </a:ext>
            </a:extLst>
          </p:cNvPr>
          <p:cNvSpPr>
            <a:spLocks noGrp="1"/>
          </p:cNvSpPr>
          <p:nvPr>
            <p:ph sz="half" idx="2"/>
          </p:nvPr>
        </p:nvSpPr>
        <p:spPr/>
        <p:txBody>
          <a:bodyPr/>
          <a:lstStyle/>
          <a:p>
            <a:r>
              <a:rPr lang="en-GB"/>
              <a:t>Defeated</a:t>
            </a:r>
          </a:p>
          <a:p>
            <a:r>
              <a:rPr lang="en-GB"/>
              <a:t>Submissive</a:t>
            </a:r>
          </a:p>
          <a:p>
            <a:r>
              <a:rPr lang="en-GB"/>
              <a:t>Doubting herself</a:t>
            </a:r>
          </a:p>
          <a:p>
            <a:r>
              <a:rPr lang="en-GB"/>
              <a:t>Releasing pent-up aggression and anger</a:t>
            </a:r>
          </a:p>
        </p:txBody>
      </p:sp>
      <p:sp>
        <p:nvSpPr>
          <p:cNvPr id="5" name="Text Placeholder 4">
            <a:extLst>
              <a:ext uri="{FF2B5EF4-FFF2-40B4-BE49-F238E27FC236}">
                <a16:creationId xmlns:a16="http://schemas.microsoft.com/office/drawing/2014/main" id="{A88CA49C-B3AD-4A87-B039-1F3EAAFD9A53}"/>
              </a:ext>
            </a:extLst>
          </p:cNvPr>
          <p:cNvSpPr>
            <a:spLocks noGrp="1"/>
          </p:cNvSpPr>
          <p:nvPr>
            <p:ph type="body" sz="quarter" idx="3"/>
          </p:nvPr>
        </p:nvSpPr>
        <p:spPr/>
        <p:txBody>
          <a:bodyPr/>
          <a:lstStyle/>
          <a:p>
            <a:r>
              <a:rPr lang="en-GB"/>
              <a:t>Joe: Find a quote which shows each of these features or emotions </a:t>
            </a:r>
          </a:p>
        </p:txBody>
      </p:sp>
      <p:sp>
        <p:nvSpPr>
          <p:cNvPr id="6" name="Content Placeholder 5">
            <a:extLst>
              <a:ext uri="{FF2B5EF4-FFF2-40B4-BE49-F238E27FC236}">
                <a16:creationId xmlns:a16="http://schemas.microsoft.com/office/drawing/2014/main" id="{0C1198EB-5340-49CC-B6EF-C19D493AFC71}"/>
              </a:ext>
            </a:extLst>
          </p:cNvPr>
          <p:cNvSpPr>
            <a:spLocks noGrp="1"/>
          </p:cNvSpPr>
          <p:nvPr>
            <p:ph sz="quarter" idx="4"/>
          </p:nvPr>
        </p:nvSpPr>
        <p:spPr/>
        <p:txBody>
          <a:bodyPr/>
          <a:lstStyle/>
          <a:p>
            <a:r>
              <a:rPr lang="en-GB"/>
              <a:t>Deteriorating physical shape </a:t>
            </a:r>
          </a:p>
          <a:p>
            <a:r>
              <a:rPr lang="en-GB"/>
              <a:t>Less sharp of mind</a:t>
            </a:r>
          </a:p>
          <a:p>
            <a:r>
              <a:rPr lang="en-GB"/>
              <a:t>Irate </a:t>
            </a:r>
          </a:p>
          <a:p>
            <a:r>
              <a:rPr lang="en-GB"/>
              <a:t>Vengeful </a:t>
            </a:r>
          </a:p>
          <a:p>
            <a:endParaRPr lang="en-GB"/>
          </a:p>
          <a:p>
            <a:endParaRPr lang="en-GB"/>
          </a:p>
        </p:txBody>
      </p:sp>
      <p:sp>
        <p:nvSpPr>
          <p:cNvPr id="7" name="TextBox 6">
            <a:extLst>
              <a:ext uri="{FF2B5EF4-FFF2-40B4-BE49-F238E27FC236}">
                <a16:creationId xmlns:a16="http://schemas.microsoft.com/office/drawing/2014/main" id="{DDEE2003-A679-4735-A924-C07EE79ECDE9}"/>
              </a:ext>
            </a:extLst>
          </p:cNvPr>
          <p:cNvSpPr txBox="1"/>
          <p:nvPr/>
        </p:nvSpPr>
        <p:spPr>
          <a:xfrm>
            <a:off x="848695" y="5031938"/>
            <a:ext cx="10337648" cy="830997"/>
          </a:xfrm>
          <a:prstGeom prst="rect">
            <a:avLst/>
          </a:prstGeom>
          <a:solidFill>
            <a:srgbClr val="FFFF00"/>
          </a:solidFill>
        </p:spPr>
        <p:txBody>
          <a:bodyPr wrap="square" rtlCol="0">
            <a:spAutoFit/>
          </a:bodyPr>
          <a:lstStyle/>
          <a:p>
            <a:r>
              <a:rPr lang="en-GB" sz="2400" b="1"/>
              <a:t>How does Hurston communicate to the reader that Janie sees through Jody’s behaviour, to the real cause of his anger? </a:t>
            </a:r>
          </a:p>
        </p:txBody>
      </p:sp>
    </p:spTree>
    <p:extLst>
      <p:ext uri="{BB962C8B-B14F-4D97-AF65-F5344CB8AC3E}">
        <p14:creationId xmlns:p14="http://schemas.microsoft.com/office/powerpoint/2010/main" val="323335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BE3D12-A70A-4559-83CF-A37F2AFA3AB3}"/>
              </a:ext>
            </a:extLst>
          </p:cNvPr>
          <p:cNvSpPr>
            <a:spLocks noGrp="1"/>
          </p:cNvSpPr>
          <p:nvPr>
            <p:ph type="title"/>
          </p:nvPr>
        </p:nvSpPr>
        <p:spPr>
          <a:xfrm>
            <a:off x="229969" y="180690"/>
            <a:ext cx="10898279" cy="1379813"/>
          </a:xfrm>
        </p:spPr>
        <p:txBody>
          <a:bodyPr>
            <a:noAutofit/>
          </a:bodyPr>
          <a:lstStyle/>
          <a:p>
            <a:r>
              <a:rPr lang="en-GB" sz="3600" dirty="0"/>
              <a:t>Conflict At the deathbed: </a:t>
            </a:r>
            <a:br>
              <a:rPr lang="en-GB" sz="3600" dirty="0"/>
            </a:br>
            <a:r>
              <a:rPr lang="en-GB" sz="3600" dirty="0"/>
              <a:t>How does Zora Hurston channel the reader’s sympathies? </a:t>
            </a:r>
          </a:p>
        </p:txBody>
      </p:sp>
      <p:sp>
        <p:nvSpPr>
          <p:cNvPr id="6" name="Content Placeholder 5">
            <a:extLst>
              <a:ext uri="{FF2B5EF4-FFF2-40B4-BE49-F238E27FC236}">
                <a16:creationId xmlns:a16="http://schemas.microsoft.com/office/drawing/2014/main" id="{FAB17CED-5732-4223-A2E8-5446495DBC19}"/>
              </a:ext>
            </a:extLst>
          </p:cNvPr>
          <p:cNvSpPr>
            <a:spLocks noGrp="1"/>
          </p:cNvSpPr>
          <p:nvPr>
            <p:ph idx="1"/>
          </p:nvPr>
        </p:nvSpPr>
        <p:spPr>
          <a:xfrm>
            <a:off x="799416" y="2121408"/>
            <a:ext cx="10328832" cy="4454606"/>
          </a:xfrm>
        </p:spPr>
        <p:txBody>
          <a:bodyPr>
            <a:normAutofit lnSpcReduction="10000"/>
          </a:bodyPr>
          <a:lstStyle/>
          <a:p>
            <a:pPr marL="0" indent="0">
              <a:buNone/>
            </a:pPr>
            <a:r>
              <a:rPr lang="en-GB" b="1" dirty="0">
                <a:highlight>
                  <a:srgbClr val="FFFF00"/>
                </a:highlight>
              </a:rPr>
              <a:t>Your first impression: </a:t>
            </a:r>
          </a:p>
          <a:p>
            <a:r>
              <a:rPr lang="en-GB" b="1" dirty="0">
                <a:highlight>
                  <a:srgbClr val="FFFF00"/>
                </a:highlight>
              </a:rPr>
              <a:t>Was Janie right to confront Joe on his deathbed? </a:t>
            </a:r>
          </a:p>
          <a:p>
            <a:r>
              <a:rPr lang="en-GB" b="1" dirty="0">
                <a:highlight>
                  <a:srgbClr val="FFFF00"/>
                </a:highlight>
              </a:rPr>
              <a:t>What does this show about her? </a:t>
            </a:r>
          </a:p>
          <a:p>
            <a:r>
              <a:rPr lang="en-GB" b="1" dirty="0">
                <a:highlight>
                  <a:srgbClr val="FFFF00"/>
                </a:highlight>
              </a:rPr>
              <a:t>What reasons might she have had? </a:t>
            </a:r>
          </a:p>
          <a:p>
            <a:endParaRPr lang="en-GB" b="1" dirty="0">
              <a:highlight>
                <a:srgbClr val="FFFF00"/>
              </a:highlight>
            </a:endParaRPr>
          </a:p>
          <a:p>
            <a:pPr marL="0" indent="0">
              <a:buNone/>
            </a:pPr>
            <a:r>
              <a:rPr lang="en-GB" b="1" dirty="0"/>
              <a:t>How can writers channel the readers’ sympathies? </a:t>
            </a:r>
          </a:p>
          <a:p>
            <a:pPr marL="0" indent="0">
              <a:buNone/>
            </a:pPr>
            <a:r>
              <a:rPr lang="en-GB" b="1" dirty="0"/>
              <a:t>To make readers empathize and sympathise with a character, authors might…</a:t>
            </a:r>
          </a:p>
          <a:p>
            <a:r>
              <a:rPr lang="en-GB" dirty="0"/>
              <a:t>Write from that character’s point of view </a:t>
            </a:r>
          </a:p>
          <a:p>
            <a:r>
              <a:rPr lang="en-GB" dirty="0"/>
              <a:t>Use language with emotional connotations – adjectives, verbs, nouns…</a:t>
            </a:r>
          </a:p>
          <a:p>
            <a:r>
              <a:rPr lang="en-GB" dirty="0"/>
              <a:t>Give details about their background or reasons for acting the way they do </a:t>
            </a:r>
          </a:p>
          <a:p>
            <a:r>
              <a:rPr lang="en-GB" dirty="0"/>
              <a:t>…</a:t>
            </a:r>
          </a:p>
          <a:p>
            <a:pPr marL="0" indent="0">
              <a:buNone/>
            </a:pPr>
            <a:endParaRPr lang="en-GB" b="1" dirty="0">
              <a:highlight>
                <a:srgbClr val="FFFF00"/>
              </a:highlight>
            </a:endParaRPr>
          </a:p>
          <a:p>
            <a:endParaRPr lang="en-GB" dirty="0"/>
          </a:p>
        </p:txBody>
      </p:sp>
    </p:spTree>
    <p:extLst>
      <p:ext uri="{BB962C8B-B14F-4D97-AF65-F5344CB8AC3E}">
        <p14:creationId xmlns:p14="http://schemas.microsoft.com/office/powerpoint/2010/main" val="92780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49CA-C4BB-470E-94EE-88197D8AD038}"/>
              </a:ext>
            </a:extLst>
          </p:cNvPr>
          <p:cNvSpPr>
            <a:spLocks noGrp="1"/>
          </p:cNvSpPr>
          <p:nvPr>
            <p:ph type="title"/>
          </p:nvPr>
        </p:nvSpPr>
        <p:spPr>
          <a:xfrm>
            <a:off x="208067" y="125935"/>
            <a:ext cx="10920181" cy="733711"/>
          </a:xfrm>
        </p:spPr>
        <p:txBody>
          <a:bodyPr>
            <a:noAutofit/>
          </a:bodyPr>
          <a:lstStyle/>
          <a:p>
            <a:r>
              <a:rPr lang="en-GB" sz="3200" dirty="0"/>
              <a:t>Conflict At the deathbed: </a:t>
            </a:r>
            <a:br>
              <a:rPr lang="en-GB" sz="3200" dirty="0"/>
            </a:br>
            <a:r>
              <a:rPr lang="en-GB" sz="3200" dirty="0"/>
              <a:t>How does Zora Hurston channel the reader’s sympathies? </a:t>
            </a:r>
          </a:p>
        </p:txBody>
      </p:sp>
      <p:sp>
        <p:nvSpPr>
          <p:cNvPr id="3" name="Content Placeholder 2">
            <a:extLst>
              <a:ext uri="{FF2B5EF4-FFF2-40B4-BE49-F238E27FC236}">
                <a16:creationId xmlns:a16="http://schemas.microsoft.com/office/drawing/2014/main" id="{6D70F3C8-4F46-462F-B4A0-21ECDC4B7F67}"/>
              </a:ext>
            </a:extLst>
          </p:cNvPr>
          <p:cNvSpPr>
            <a:spLocks noGrp="1"/>
          </p:cNvSpPr>
          <p:nvPr>
            <p:ph idx="1"/>
          </p:nvPr>
        </p:nvSpPr>
        <p:spPr>
          <a:xfrm>
            <a:off x="208067" y="1012957"/>
            <a:ext cx="10920182" cy="5719107"/>
          </a:xfrm>
        </p:spPr>
        <p:txBody>
          <a:bodyPr>
            <a:normAutofit fontScale="92500"/>
          </a:bodyPr>
          <a:lstStyle/>
          <a:p>
            <a:pPr marL="0" indent="0">
              <a:buNone/>
            </a:pPr>
            <a:r>
              <a:rPr lang="en-GB" dirty="0"/>
              <a:t>Colour-code the extract: </a:t>
            </a:r>
          </a:p>
          <a:p>
            <a:pPr marL="0" indent="0">
              <a:buNone/>
            </a:pPr>
            <a:endParaRPr lang="en-GB" dirty="0">
              <a:highlight>
                <a:srgbClr val="FFFF00"/>
              </a:highlight>
            </a:endParaRPr>
          </a:p>
          <a:p>
            <a:pPr marL="0" indent="0">
              <a:buNone/>
            </a:pPr>
            <a:r>
              <a:rPr lang="en-GB" sz="2400" b="1" dirty="0">
                <a:highlight>
                  <a:srgbClr val="FFFF00"/>
                </a:highlight>
              </a:rPr>
              <a:t>In one colour, highlight any moments where you feel that Hurston is making you empathize / sympathize with JOE </a:t>
            </a:r>
          </a:p>
          <a:p>
            <a:pPr marL="0" indent="0">
              <a:buNone/>
            </a:pPr>
            <a:r>
              <a:rPr lang="en-GB" sz="2400" b="1" dirty="0">
                <a:highlight>
                  <a:srgbClr val="00FFFF"/>
                </a:highlight>
              </a:rPr>
              <a:t>In another colour, highlight any moments where you feel that Hurston is making you empathize / sympathize with JANIE</a:t>
            </a:r>
          </a:p>
          <a:p>
            <a:pPr marL="0" indent="0">
              <a:buNone/>
            </a:pPr>
            <a:endParaRPr lang="en-GB" sz="2400" b="1" dirty="0">
              <a:solidFill>
                <a:srgbClr val="C00000"/>
              </a:solidFill>
            </a:endParaRPr>
          </a:p>
          <a:p>
            <a:pPr marL="0" indent="0">
              <a:buNone/>
            </a:pPr>
            <a:r>
              <a:rPr lang="en-GB" sz="2400" b="1" dirty="0">
                <a:solidFill>
                  <a:srgbClr val="C00000"/>
                </a:solidFill>
              </a:rPr>
              <a:t>Annotate the quotes you highlight, labelling the techniques which Hurston uses </a:t>
            </a:r>
          </a:p>
          <a:p>
            <a:pPr marL="0" indent="0" algn="ctr">
              <a:buNone/>
            </a:pPr>
            <a:endParaRPr lang="en-GB" dirty="0"/>
          </a:p>
          <a:p>
            <a:pPr marL="0" indent="0" algn="ctr">
              <a:buNone/>
            </a:pPr>
            <a:r>
              <a:rPr lang="en-GB" sz="2300" b="1" dirty="0"/>
              <a:t>How does Hurston influence the reader’s sympathies in this extract? Write one paragraph!</a:t>
            </a:r>
          </a:p>
          <a:p>
            <a:pPr algn="ctr"/>
            <a:r>
              <a:rPr lang="en-GB" sz="2300" b="1" dirty="0"/>
              <a:t>2-3 quotes</a:t>
            </a:r>
          </a:p>
          <a:p>
            <a:pPr algn="ctr"/>
            <a:r>
              <a:rPr lang="en-GB" sz="2300" b="1" dirty="0"/>
              <a:t>To do especially well: compare quotes in which Hurston creates sympathy for Joe and Janie. Use 2 quotes each. Come to a conclusion – sympathy for which character dominates? </a:t>
            </a:r>
          </a:p>
          <a:p>
            <a:pPr marL="0" indent="0">
              <a:buNone/>
            </a:pPr>
            <a:endParaRPr lang="en-GB" dirty="0"/>
          </a:p>
        </p:txBody>
      </p:sp>
    </p:spTree>
    <p:extLst>
      <p:ext uri="{BB962C8B-B14F-4D97-AF65-F5344CB8AC3E}">
        <p14:creationId xmlns:p14="http://schemas.microsoft.com/office/powerpoint/2010/main" val="38502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3424-11E7-4A7F-B692-18ECB59130F4}"/>
              </a:ext>
            </a:extLst>
          </p:cNvPr>
          <p:cNvSpPr>
            <a:spLocks noGrp="1"/>
          </p:cNvSpPr>
          <p:nvPr>
            <p:ph type="title"/>
          </p:nvPr>
        </p:nvSpPr>
        <p:spPr>
          <a:xfrm>
            <a:off x="191640" y="257346"/>
            <a:ext cx="10936607" cy="706333"/>
          </a:xfrm>
        </p:spPr>
        <p:txBody>
          <a:bodyPr>
            <a:noAutofit/>
          </a:bodyPr>
          <a:lstStyle/>
          <a:p>
            <a:r>
              <a:rPr lang="en-GB" sz="4400" dirty="0"/>
              <a:t>At the deathbed – chapter 8 extract (98) </a:t>
            </a:r>
          </a:p>
        </p:txBody>
      </p:sp>
      <p:sp>
        <p:nvSpPr>
          <p:cNvPr id="3" name="Content Placeholder 2">
            <a:extLst>
              <a:ext uri="{FF2B5EF4-FFF2-40B4-BE49-F238E27FC236}">
                <a16:creationId xmlns:a16="http://schemas.microsoft.com/office/drawing/2014/main" id="{310CED0A-237A-49A8-BC93-057A9C1FB3FB}"/>
              </a:ext>
            </a:extLst>
          </p:cNvPr>
          <p:cNvSpPr>
            <a:spLocks noGrp="1"/>
          </p:cNvSpPr>
          <p:nvPr>
            <p:ph idx="1"/>
          </p:nvPr>
        </p:nvSpPr>
        <p:spPr>
          <a:xfrm>
            <a:off x="191640" y="1210074"/>
            <a:ext cx="10936608" cy="4962126"/>
          </a:xfrm>
        </p:spPr>
        <p:txBody>
          <a:bodyPr>
            <a:normAutofit fontScale="62500" lnSpcReduction="20000"/>
          </a:bodyPr>
          <a:lstStyle/>
          <a:p>
            <a:pPr marL="0" indent="0">
              <a:buNone/>
            </a:pPr>
            <a:r>
              <a:rPr lang="en-US" dirty="0"/>
              <a:t>“Leave </a:t>
            </a:r>
            <a:r>
              <a:rPr lang="en-US" dirty="0" err="1"/>
              <a:t>heah</a:t>
            </a:r>
            <a:r>
              <a:rPr lang="en-US" dirty="0"/>
              <a:t>, Janie. Don’t come </a:t>
            </a:r>
            <a:r>
              <a:rPr lang="en-US" dirty="0" err="1"/>
              <a:t>heah</a:t>
            </a:r>
            <a:r>
              <a:rPr lang="en-US" dirty="0"/>
              <a:t>—” </a:t>
            </a:r>
          </a:p>
          <a:p>
            <a:pPr marL="0" indent="0">
              <a:buNone/>
            </a:pPr>
            <a:r>
              <a:rPr lang="en-US" dirty="0"/>
              <a:t>“Ah </a:t>
            </a:r>
            <a:r>
              <a:rPr lang="en-US" dirty="0" err="1"/>
              <a:t>knowed</a:t>
            </a:r>
            <a:r>
              <a:rPr lang="en-US" dirty="0"/>
              <a:t> you wasn’t </a:t>
            </a:r>
            <a:r>
              <a:rPr lang="en-US" dirty="0" err="1"/>
              <a:t>gointuh</a:t>
            </a:r>
            <a:r>
              <a:rPr lang="en-US" dirty="0"/>
              <a:t> </a:t>
            </a:r>
            <a:r>
              <a:rPr lang="en-US" dirty="0" err="1"/>
              <a:t>lissen</a:t>
            </a:r>
            <a:r>
              <a:rPr lang="en-US" dirty="0"/>
              <a:t> </a:t>
            </a:r>
            <a:r>
              <a:rPr lang="en-US" dirty="0" err="1"/>
              <a:t>tuh</a:t>
            </a:r>
            <a:r>
              <a:rPr lang="en-US" dirty="0"/>
              <a:t> me. You changes everything but </a:t>
            </a:r>
            <a:r>
              <a:rPr lang="en-US" dirty="0" err="1"/>
              <a:t>nothin</a:t>
            </a:r>
            <a:r>
              <a:rPr lang="en-US" dirty="0"/>
              <a:t>’ don’t change you—not even death. But Ah </a:t>
            </a:r>
            <a:r>
              <a:rPr lang="en-US" dirty="0" err="1"/>
              <a:t>ain’t</a:t>
            </a:r>
            <a:r>
              <a:rPr lang="en-US" dirty="0"/>
              <a:t> </a:t>
            </a:r>
            <a:r>
              <a:rPr lang="en-US" dirty="0" err="1"/>
              <a:t>goin</a:t>
            </a:r>
            <a:r>
              <a:rPr lang="en-US" dirty="0"/>
              <a:t>’ outa here and Ah </a:t>
            </a:r>
            <a:r>
              <a:rPr lang="en-US" dirty="0" err="1"/>
              <a:t>ain’t</a:t>
            </a:r>
            <a:r>
              <a:rPr lang="en-US" dirty="0"/>
              <a:t> </a:t>
            </a:r>
            <a:r>
              <a:rPr lang="en-US" dirty="0" err="1"/>
              <a:t>gointuh</a:t>
            </a:r>
            <a:r>
              <a:rPr lang="en-US" dirty="0"/>
              <a:t> hush. </a:t>
            </a:r>
            <a:r>
              <a:rPr lang="en-US" dirty="0" err="1"/>
              <a:t>Naw</a:t>
            </a:r>
            <a:r>
              <a:rPr lang="en-US" dirty="0"/>
              <a:t>, you </a:t>
            </a:r>
            <a:r>
              <a:rPr lang="en-US" dirty="0" err="1"/>
              <a:t>gointuh</a:t>
            </a:r>
            <a:r>
              <a:rPr lang="en-US" dirty="0"/>
              <a:t> listen </a:t>
            </a:r>
            <a:r>
              <a:rPr lang="en-US" dirty="0" err="1"/>
              <a:t>tuh</a:t>
            </a:r>
            <a:r>
              <a:rPr lang="en-US" dirty="0"/>
              <a:t> me one time </a:t>
            </a:r>
            <a:r>
              <a:rPr lang="en-US" dirty="0" err="1"/>
              <a:t>befo</a:t>
            </a:r>
            <a:r>
              <a:rPr lang="en-US" dirty="0"/>
              <a:t>’ you die. Have </a:t>
            </a:r>
            <a:r>
              <a:rPr lang="en-US" dirty="0" err="1"/>
              <a:t>yo</a:t>
            </a:r>
            <a:r>
              <a:rPr lang="en-US" dirty="0"/>
              <a:t>’ way all </a:t>
            </a:r>
            <a:r>
              <a:rPr lang="en-US" dirty="0" err="1"/>
              <a:t>yo</a:t>
            </a:r>
            <a:r>
              <a:rPr lang="en-US" dirty="0"/>
              <a:t>’ life, trample and mash down and then die </a:t>
            </a:r>
            <a:r>
              <a:rPr lang="en-US" dirty="0" err="1"/>
              <a:t>ruther</a:t>
            </a:r>
            <a:r>
              <a:rPr lang="en-US" dirty="0"/>
              <a:t> than </a:t>
            </a:r>
            <a:r>
              <a:rPr lang="en-US" dirty="0" err="1"/>
              <a:t>tuh</a:t>
            </a:r>
            <a:r>
              <a:rPr lang="en-US" dirty="0"/>
              <a:t> let </a:t>
            </a:r>
            <a:r>
              <a:rPr lang="en-US" dirty="0" err="1"/>
              <a:t>yo’self</a:t>
            </a:r>
            <a:r>
              <a:rPr lang="en-US" dirty="0"/>
              <a:t> </a:t>
            </a:r>
            <a:r>
              <a:rPr lang="en-US" dirty="0" err="1"/>
              <a:t>heah</a:t>
            </a:r>
            <a:r>
              <a:rPr lang="en-US" dirty="0"/>
              <a:t> ’bout it. Listen, Jody, you </a:t>
            </a:r>
            <a:r>
              <a:rPr lang="en-US" dirty="0" err="1"/>
              <a:t>ain’t</a:t>
            </a:r>
            <a:r>
              <a:rPr lang="en-US" dirty="0"/>
              <a:t> de Jody ah run off down de road wid. </a:t>
            </a:r>
            <a:r>
              <a:rPr lang="en-US" dirty="0" err="1"/>
              <a:t>You’se</a:t>
            </a:r>
            <a:r>
              <a:rPr lang="en-US" dirty="0"/>
              <a:t> </a:t>
            </a:r>
            <a:r>
              <a:rPr lang="en-US" dirty="0" err="1"/>
              <a:t>whut’s</a:t>
            </a:r>
            <a:r>
              <a:rPr lang="en-US" dirty="0"/>
              <a:t> left after he died. Ah run off </a:t>
            </a:r>
            <a:r>
              <a:rPr lang="en-US" dirty="0" err="1"/>
              <a:t>tuh</a:t>
            </a:r>
            <a:r>
              <a:rPr lang="en-US" dirty="0"/>
              <a:t> keep house </a:t>
            </a:r>
            <a:r>
              <a:rPr lang="en-US" dirty="0" err="1"/>
              <a:t>wid</a:t>
            </a:r>
            <a:r>
              <a:rPr lang="en-US" dirty="0"/>
              <a:t> you in uh wonderful way. But you wasn’t satisfied </a:t>
            </a:r>
            <a:r>
              <a:rPr lang="en-US" dirty="0" err="1"/>
              <a:t>wid</a:t>
            </a:r>
            <a:r>
              <a:rPr lang="en-US" dirty="0"/>
              <a:t> me de way Ah was. </a:t>
            </a:r>
            <a:r>
              <a:rPr lang="en-US" dirty="0" err="1"/>
              <a:t>Naw</a:t>
            </a:r>
            <a:r>
              <a:rPr lang="en-US" dirty="0"/>
              <a:t>! </a:t>
            </a:r>
            <a:r>
              <a:rPr lang="en-US" dirty="0" err="1"/>
              <a:t>Mah</a:t>
            </a:r>
            <a:r>
              <a:rPr lang="en-US" dirty="0"/>
              <a:t> own mind had </a:t>
            </a:r>
            <a:r>
              <a:rPr lang="en-US" dirty="0" err="1"/>
              <a:t>tuh</a:t>
            </a:r>
            <a:r>
              <a:rPr lang="en-US" dirty="0"/>
              <a:t> be squeezed and crowded out </a:t>
            </a:r>
            <a:r>
              <a:rPr lang="en-US" dirty="0" err="1"/>
              <a:t>tuh</a:t>
            </a:r>
            <a:r>
              <a:rPr lang="en-US" dirty="0"/>
              <a:t> make room for yours in me.” </a:t>
            </a:r>
          </a:p>
          <a:p>
            <a:pPr marL="0" indent="0">
              <a:buNone/>
            </a:pPr>
            <a:r>
              <a:rPr lang="en-US" dirty="0"/>
              <a:t>“Shut up! Ah wish thunder and </a:t>
            </a:r>
            <a:r>
              <a:rPr lang="en-US" dirty="0" err="1"/>
              <a:t>lightnin</a:t>
            </a:r>
            <a:r>
              <a:rPr lang="en-US" dirty="0"/>
              <a:t>’ would kill </a:t>
            </a:r>
            <a:r>
              <a:rPr lang="en-US" dirty="0" err="1"/>
              <a:t>yuh</a:t>
            </a:r>
            <a:r>
              <a:rPr lang="en-US" dirty="0"/>
              <a:t>!” </a:t>
            </a:r>
          </a:p>
          <a:p>
            <a:pPr marL="0" indent="0">
              <a:buNone/>
            </a:pPr>
            <a:r>
              <a:rPr lang="en-US" dirty="0"/>
              <a:t>“Ah know it. And now you got </a:t>
            </a:r>
            <a:r>
              <a:rPr lang="en-US" dirty="0" err="1"/>
              <a:t>tuh</a:t>
            </a:r>
            <a:r>
              <a:rPr lang="en-US" dirty="0"/>
              <a:t> die </a:t>
            </a:r>
            <a:r>
              <a:rPr lang="en-US" dirty="0" err="1"/>
              <a:t>tuh</a:t>
            </a:r>
            <a:r>
              <a:rPr lang="en-US" dirty="0"/>
              <a:t> find out </a:t>
            </a:r>
            <a:r>
              <a:rPr lang="en-US" dirty="0" err="1"/>
              <a:t>dat</a:t>
            </a:r>
            <a:r>
              <a:rPr lang="en-US" dirty="0"/>
              <a:t> you got </a:t>
            </a:r>
            <a:r>
              <a:rPr lang="en-US" dirty="0" err="1"/>
              <a:t>tuh</a:t>
            </a:r>
            <a:r>
              <a:rPr lang="en-US" dirty="0"/>
              <a:t> pacify somebody besides </a:t>
            </a:r>
            <a:r>
              <a:rPr lang="en-US" dirty="0" err="1"/>
              <a:t>yo’self</a:t>
            </a:r>
            <a:r>
              <a:rPr lang="en-US" dirty="0"/>
              <a:t> if you wants any love and any sympathy in dis world. You </a:t>
            </a:r>
            <a:r>
              <a:rPr lang="en-US" dirty="0" err="1"/>
              <a:t>ain’t</a:t>
            </a:r>
            <a:r>
              <a:rPr lang="en-US" dirty="0"/>
              <a:t> tried </a:t>
            </a:r>
            <a:r>
              <a:rPr lang="en-US" dirty="0" err="1"/>
              <a:t>tuh</a:t>
            </a:r>
            <a:r>
              <a:rPr lang="en-US" dirty="0"/>
              <a:t> pacify nobody but </a:t>
            </a:r>
            <a:r>
              <a:rPr lang="en-US" dirty="0" err="1"/>
              <a:t>yo’self</a:t>
            </a:r>
            <a:r>
              <a:rPr lang="en-US" dirty="0"/>
              <a:t>. Too busy listening </a:t>
            </a:r>
            <a:r>
              <a:rPr lang="en-US" dirty="0" err="1"/>
              <a:t>tuh</a:t>
            </a:r>
            <a:r>
              <a:rPr lang="en-US" dirty="0"/>
              <a:t> </a:t>
            </a:r>
            <a:r>
              <a:rPr lang="en-US" dirty="0" err="1"/>
              <a:t>yo</a:t>
            </a:r>
            <a:r>
              <a:rPr lang="en-US" dirty="0"/>
              <a:t>’ own big voice.” “All dis </a:t>
            </a:r>
            <a:r>
              <a:rPr lang="en-US" dirty="0" err="1"/>
              <a:t>tearin</a:t>
            </a:r>
            <a:r>
              <a:rPr lang="en-US" dirty="0"/>
              <a:t>’ down talk!” </a:t>
            </a:r>
          </a:p>
          <a:p>
            <a:pPr marL="0" indent="0">
              <a:buNone/>
            </a:pPr>
            <a:r>
              <a:rPr lang="en-US" dirty="0"/>
              <a:t>Jody whispered with sweat globules forming all over his face and arms. “Git outa </a:t>
            </a:r>
            <a:r>
              <a:rPr lang="en-US" dirty="0" err="1"/>
              <a:t>heah</a:t>
            </a:r>
            <a:r>
              <a:rPr lang="en-US" dirty="0"/>
              <a:t>!” </a:t>
            </a:r>
          </a:p>
          <a:p>
            <a:pPr marL="0" indent="0">
              <a:buNone/>
            </a:pPr>
            <a:r>
              <a:rPr lang="en-US" dirty="0"/>
              <a:t>“All dis </a:t>
            </a:r>
            <a:r>
              <a:rPr lang="en-US" dirty="0" err="1"/>
              <a:t>bowin</a:t>
            </a:r>
            <a:r>
              <a:rPr lang="en-US" dirty="0"/>
              <a:t>’ down, all dis obedience under </a:t>
            </a:r>
            <a:r>
              <a:rPr lang="en-US" dirty="0" err="1"/>
              <a:t>yo</a:t>
            </a:r>
            <a:r>
              <a:rPr lang="en-US" dirty="0"/>
              <a:t>’ voice—</a:t>
            </a:r>
            <a:r>
              <a:rPr lang="en-US" dirty="0" err="1"/>
              <a:t>dat</a:t>
            </a:r>
            <a:r>
              <a:rPr lang="en-US" dirty="0"/>
              <a:t> </a:t>
            </a:r>
            <a:r>
              <a:rPr lang="en-US" dirty="0" err="1"/>
              <a:t>ain’t</a:t>
            </a:r>
            <a:r>
              <a:rPr lang="en-US" dirty="0"/>
              <a:t> </a:t>
            </a:r>
            <a:r>
              <a:rPr lang="en-US" dirty="0" err="1"/>
              <a:t>whut</a:t>
            </a:r>
            <a:r>
              <a:rPr lang="en-US" dirty="0"/>
              <a:t> Ah rushed off down de road </a:t>
            </a:r>
            <a:r>
              <a:rPr lang="en-US" dirty="0" err="1"/>
              <a:t>tuh</a:t>
            </a:r>
            <a:r>
              <a:rPr lang="en-US" dirty="0"/>
              <a:t> find out about you.” </a:t>
            </a:r>
          </a:p>
          <a:p>
            <a:pPr marL="0" indent="0">
              <a:buNone/>
            </a:pPr>
            <a:r>
              <a:rPr lang="en-US" dirty="0"/>
              <a:t>A sound of strife in Jody’s throat, but his eyes stared unwillingly into a corner of the room so Janie knew the futile fight was not with her. The icy sword of the square-toed one had cut off his breath and left his hands in a pose of agonizing protest. Janie gave them peace on his breast, then she studied his dead face for a long time. </a:t>
            </a:r>
          </a:p>
          <a:p>
            <a:pPr marL="0" indent="0">
              <a:buNone/>
            </a:pPr>
            <a:r>
              <a:rPr lang="en-US" dirty="0"/>
              <a:t>“Dis </a:t>
            </a:r>
            <a:r>
              <a:rPr lang="en-US" dirty="0" err="1"/>
              <a:t>sittin</a:t>
            </a:r>
            <a:r>
              <a:rPr lang="en-US" dirty="0"/>
              <a:t>’ in de </a:t>
            </a:r>
            <a:r>
              <a:rPr lang="en-US" dirty="0" err="1"/>
              <a:t>rulin</a:t>
            </a:r>
            <a:r>
              <a:rPr lang="en-US" dirty="0"/>
              <a:t>’ chair is been hard on Jody,” she muttered out loud. </a:t>
            </a:r>
          </a:p>
          <a:p>
            <a:pPr marL="0" indent="0">
              <a:buNone/>
            </a:pPr>
            <a:r>
              <a:rPr lang="en-US" dirty="0"/>
              <a:t>She was full of pity for the first time in years. Jody had been hard on her and others, but life had mis-handled him too. Poor Joe! Maybe if she had known some other way to try, she might have made his face different. But what that other way could be, she had no idea. She thought back and forth about what had happened in the making of a voice out of a man. Then thought about herself. Years ago, she had told her girl self to wait for her in the looking glass. It had been a long time since she had remembered. Perhaps she’d better look. She went over to the dresser and looked hard at her skin and features. The young girl was gone, but a handsome woman had taken her place. She tore off the kerchief from her head and let down her plentiful hair. The weight, the length, the glory was there. She took careful stock of herself, then combed her hair and tied it back up again. </a:t>
            </a:r>
          </a:p>
          <a:p>
            <a:pPr marL="0" indent="0">
              <a:buNone/>
            </a:pPr>
            <a:r>
              <a:rPr lang="en-US" dirty="0"/>
              <a:t>Then she starched and ironed her face, forming it into just what people wanted to see, and opened up the window and cried, “Come </a:t>
            </a:r>
            <a:r>
              <a:rPr lang="en-US" dirty="0" err="1"/>
              <a:t>heah</a:t>
            </a:r>
            <a:r>
              <a:rPr lang="en-US" dirty="0"/>
              <a:t> people! Jody is dead. </a:t>
            </a:r>
            <a:r>
              <a:rPr lang="en-US" dirty="0" err="1"/>
              <a:t>Mah</a:t>
            </a:r>
            <a:r>
              <a:rPr lang="en-US" dirty="0"/>
              <a:t> husband is gone from me.” </a:t>
            </a:r>
            <a:endParaRPr lang="en-GB" dirty="0"/>
          </a:p>
        </p:txBody>
      </p:sp>
    </p:spTree>
    <p:extLst>
      <p:ext uri="{BB962C8B-B14F-4D97-AF65-F5344CB8AC3E}">
        <p14:creationId xmlns:p14="http://schemas.microsoft.com/office/powerpoint/2010/main" val="350123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8A15-D967-480D-BE9B-36278FB84186}"/>
              </a:ext>
            </a:extLst>
          </p:cNvPr>
          <p:cNvSpPr>
            <a:spLocks noGrp="1"/>
          </p:cNvSpPr>
          <p:nvPr>
            <p:ph type="title"/>
          </p:nvPr>
        </p:nvSpPr>
        <p:spPr/>
        <p:txBody>
          <a:bodyPr/>
          <a:lstStyle/>
          <a:p>
            <a:r>
              <a:rPr lang="en-GB" dirty="0"/>
              <a:t>Evaluate the Author's choices </a:t>
            </a:r>
          </a:p>
        </p:txBody>
      </p:sp>
      <p:sp>
        <p:nvSpPr>
          <p:cNvPr id="3" name="Content Placeholder 2">
            <a:extLst>
              <a:ext uri="{FF2B5EF4-FFF2-40B4-BE49-F238E27FC236}">
                <a16:creationId xmlns:a16="http://schemas.microsoft.com/office/drawing/2014/main" id="{B52AF3BB-A373-4A6A-86B5-EC16CD0BF134}"/>
              </a:ext>
            </a:extLst>
          </p:cNvPr>
          <p:cNvSpPr>
            <a:spLocks noGrp="1"/>
          </p:cNvSpPr>
          <p:nvPr>
            <p:ph idx="1"/>
          </p:nvPr>
        </p:nvSpPr>
        <p:spPr/>
        <p:txBody>
          <a:bodyPr/>
          <a:lstStyle/>
          <a:p>
            <a:pPr marL="0" indent="0">
              <a:buNone/>
            </a:pPr>
            <a:r>
              <a:rPr lang="en-GB" b="1" dirty="0">
                <a:highlight>
                  <a:srgbClr val="FFFF00"/>
                </a:highlight>
              </a:rPr>
              <a:t>In your opinion, why does Zora Neale Hurston decide to stage Joe’s death during a fight with Janie? </a:t>
            </a:r>
          </a:p>
          <a:p>
            <a:pPr marL="0" indent="0">
              <a:buNone/>
            </a:pPr>
            <a:r>
              <a:rPr lang="en-GB" dirty="0"/>
              <a:t>What does this suggest about…</a:t>
            </a:r>
          </a:p>
          <a:p>
            <a:r>
              <a:rPr lang="en-GB" dirty="0"/>
              <a:t>Joe?</a:t>
            </a:r>
          </a:p>
          <a:p>
            <a:r>
              <a:rPr lang="en-GB" dirty="0"/>
              <a:t>Janie?</a:t>
            </a:r>
          </a:p>
          <a:p>
            <a:r>
              <a:rPr lang="en-GB" dirty="0"/>
              <a:t>Joe and Janie’s relationship? </a:t>
            </a:r>
          </a:p>
        </p:txBody>
      </p:sp>
    </p:spTree>
    <p:extLst>
      <p:ext uri="{BB962C8B-B14F-4D97-AF65-F5344CB8AC3E}">
        <p14:creationId xmlns:p14="http://schemas.microsoft.com/office/powerpoint/2010/main" val="221297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3EB81-4042-43C5-A5B6-9A86812CA911}"/>
              </a:ext>
            </a:extLst>
          </p:cNvPr>
          <p:cNvSpPr>
            <a:spLocks noGrp="1"/>
          </p:cNvSpPr>
          <p:nvPr>
            <p:ph type="title"/>
          </p:nvPr>
        </p:nvSpPr>
        <p:spPr/>
        <p:txBody>
          <a:bodyPr/>
          <a:lstStyle/>
          <a:p>
            <a:r>
              <a:rPr lang="en-GB" dirty="0"/>
              <a:t>After the Funeral: A Moment of Renewal? </a:t>
            </a:r>
          </a:p>
        </p:txBody>
      </p:sp>
      <p:sp>
        <p:nvSpPr>
          <p:cNvPr id="5" name="Text Placeholder 4">
            <a:extLst>
              <a:ext uri="{FF2B5EF4-FFF2-40B4-BE49-F238E27FC236}">
                <a16:creationId xmlns:a16="http://schemas.microsoft.com/office/drawing/2014/main" id="{6B727ACE-EFB3-4166-A04D-7709A8789156}"/>
              </a:ext>
            </a:extLst>
          </p:cNvPr>
          <p:cNvSpPr>
            <a:spLocks noGrp="1"/>
          </p:cNvSpPr>
          <p:nvPr>
            <p:ph type="body" idx="1"/>
          </p:nvPr>
        </p:nvSpPr>
        <p:spPr/>
        <p:txBody>
          <a:bodyPr/>
          <a:lstStyle/>
          <a:p>
            <a:r>
              <a:rPr lang="en-GB" dirty="0"/>
              <a:t>LO: to explore how Hurston presents moments of renewal and rebirth </a:t>
            </a:r>
          </a:p>
        </p:txBody>
      </p:sp>
      <p:sp>
        <p:nvSpPr>
          <p:cNvPr id="6" name="TextBox 5">
            <a:extLst>
              <a:ext uri="{FF2B5EF4-FFF2-40B4-BE49-F238E27FC236}">
                <a16:creationId xmlns:a16="http://schemas.microsoft.com/office/drawing/2014/main" id="{7DEA1664-9C48-45E2-8338-DDFA8961BBD0}"/>
              </a:ext>
            </a:extLst>
          </p:cNvPr>
          <p:cNvSpPr txBox="1"/>
          <p:nvPr/>
        </p:nvSpPr>
        <p:spPr>
          <a:xfrm>
            <a:off x="558495" y="109510"/>
            <a:ext cx="8612882" cy="1477328"/>
          </a:xfrm>
          <a:prstGeom prst="rect">
            <a:avLst/>
          </a:prstGeom>
          <a:noFill/>
        </p:spPr>
        <p:txBody>
          <a:bodyPr wrap="square" rtlCol="0">
            <a:spAutoFit/>
          </a:bodyPr>
          <a:lstStyle/>
          <a:p>
            <a:r>
              <a:rPr lang="en-GB" sz="2400" b="1" dirty="0">
                <a:highlight>
                  <a:srgbClr val="FFFF00"/>
                </a:highlight>
              </a:rPr>
              <a:t>Which moments of renewal, rebirth or liberation can you remember from the book? </a:t>
            </a:r>
          </a:p>
          <a:p>
            <a:r>
              <a:rPr lang="en-GB" sz="2400" b="1" dirty="0">
                <a:highlight>
                  <a:srgbClr val="FFFF00"/>
                </a:highlight>
              </a:rPr>
              <a:t>How and when do characters reinvent themselves? </a:t>
            </a:r>
          </a:p>
          <a:p>
            <a:endParaRPr lang="en-GB" dirty="0"/>
          </a:p>
        </p:txBody>
      </p:sp>
    </p:spTree>
    <p:extLst>
      <p:ext uri="{BB962C8B-B14F-4D97-AF65-F5344CB8AC3E}">
        <p14:creationId xmlns:p14="http://schemas.microsoft.com/office/powerpoint/2010/main" val="269463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inear and Cyclical Time: Time&amp;#39;s Arrow or Boomerang? | The Endless Knot">
            <a:extLst>
              <a:ext uri="{FF2B5EF4-FFF2-40B4-BE49-F238E27FC236}">
                <a16:creationId xmlns:a16="http://schemas.microsoft.com/office/drawing/2014/main" id="{5CCD5CF6-6CE6-4E9C-B6FF-626F554AED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3627" y="505224"/>
            <a:ext cx="3177108" cy="306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67ECEB-E798-4E0B-9279-CE35E87777FA}"/>
              </a:ext>
            </a:extLst>
          </p:cNvPr>
          <p:cNvSpPr>
            <a:spLocks noGrp="1"/>
          </p:cNvSpPr>
          <p:nvPr>
            <p:ph type="title"/>
          </p:nvPr>
        </p:nvSpPr>
        <p:spPr>
          <a:xfrm>
            <a:off x="1285456" y="4162031"/>
            <a:ext cx="4543683" cy="1767141"/>
          </a:xfrm>
        </p:spPr>
        <p:txBody>
          <a:bodyPr>
            <a:normAutofit/>
          </a:bodyPr>
          <a:lstStyle/>
          <a:p>
            <a:pPr algn="r"/>
            <a:r>
              <a:rPr lang="en-GB" sz="5000" dirty="0"/>
              <a:t>What is time? </a:t>
            </a:r>
          </a:p>
        </p:txBody>
      </p:sp>
      <p:pic>
        <p:nvPicPr>
          <p:cNvPr id="2052" name="Picture 4" descr="What Is Arrow of Time Or Times Arrow - YouTube">
            <a:extLst>
              <a:ext uri="{FF2B5EF4-FFF2-40B4-BE49-F238E27FC236}">
                <a16:creationId xmlns:a16="http://schemas.microsoft.com/office/drawing/2014/main" id="{2EEB155C-A859-48E2-AD40-582B11E3AB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502" y="642938"/>
            <a:ext cx="4950632" cy="27847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976B69-FD58-40CD-BC81-D2721C7BCD54}"/>
              </a:ext>
            </a:extLst>
          </p:cNvPr>
          <p:cNvSpPr>
            <a:spLocks noGrp="1"/>
          </p:cNvSpPr>
          <p:nvPr>
            <p:ph idx="1"/>
          </p:nvPr>
        </p:nvSpPr>
        <p:spPr>
          <a:xfrm>
            <a:off x="6217920" y="4170410"/>
            <a:ext cx="4699221" cy="1767141"/>
          </a:xfrm>
        </p:spPr>
        <p:txBody>
          <a:bodyPr anchor="ctr">
            <a:normAutofit/>
          </a:bodyPr>
          <a:lstStyle/>
          <a:p>
            <a:pPr marL="0" indent="0">
              <a:buNone/>
            </a:pPr>
            <a:r>
              <a:rPr lang="en-US" sz="1800" b="1" dirty="0">
                <a:solidFill>
                  <a:srgbClr val="C00000"/>
                </a:solidFill>
              </a:rPr>
              <a:t>How do you see time? Which of these visualizations works best for you? </a:t>
            </a:r>
          </a:p>
          <a:p>
            <a:pPr marL="0" indent="0">
              <a:buNone/>
            </a:pPr>
            <a:r>
              <a:rPr lang="en-US" sz="1800" b="1" dirty="0">
                <a:solidFill>
                  <a:srgbClr val="C00000"/>
                </a:solidFill>
              </a:rPr>
              <a:t>Which model of time might Hurston believe in? </a:t>
            </a:r>
          </a:p>
        </p:txBody>
      </p:sp>
    </p:spTree>
    <p:extLst>
      <p:ext uri="{BB962C8B-B14F-4D97-AF65-F5344CB8AC3E}">
        <p14:creationId xmlns:p14="http://schemas.microsoft.com/office/powerpoint/2010/main" val="223164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ECEB-E798-4E0B-9279-CE35E87777FA}"/>
              </a:ext>
            </a:extLst>
          </p:cNvPr>
          <p:cNvSpPr>
            <a:spLocks noGrp="1"/>
          </p:cNvSpPr>
          <p:nvPr>
            <p:ph type="title"/>
          </p:nvPr>
        </p:nvSpPr>
        <p:spPr/>
        <p:txBody>
          <a:bodyPr>
            <a:normAutofit/>
          </a:bodyPr>
          <a:lstStyle/>
          <a:p>
            <a:r>
              <a:rPr lang="en-GB" sz="5000" dirty="0"/>
              <a:t>Which model of time does ZNH suggest with her imagery? </a:t>
            </a:r>
          </a:p>
        </p:txBody>
      </p:sp>
      <p:sp>
        <p:nvSpPr>
          <p:cNvPr id="5" name="Text Placeholder 4">
            <a:extLst>
              <a:ext uri="{FF2B5EF4-FFF2-40B4-BE49-F238E27FC236}">
                <a16:creationId xmlns:a16="http://schemas.microsoft.com/office/drawing/2014/main" id="{98C14C5F-F4DC-4EE7-B2D5-9431629D0E2F}"/>
              </a:ext>
            </a:extLst>
          </p:cNvPr>
          <p:cNvSpPr>
            <a:spLocks noGrp="1"/>
          </p:cNvSpPr>
          <p:nvPr>
            <p:ph type="body" idx="1"/>
          </p:nvPr>
        </p:nvSpPr>
        <p:spPr/>
        <p:txBody>
          <a:bodyPr/>
          <a:lstStyle/>
          <a:p>
            <a:r>
              <a:rPr lang="en-GB" dirty="0"/>
              <a:t>Arrow of Time</a:t>
            </a:r>
          </a:p>
        </p:txBody>
      </p:sp>
      <p:sp>
        <p:nvSpPr>
          <p:cNvPr id="3" name="Content Placeholder 2">
            <a:extLst>
              <a:ext uri="{FF2B5EF4-FFF2-40B4-BE49-F238E27FC236}">
                <a16:creationId xmlns:a16="http://schemas.microsoft.com/office/drawing/2014/main" id="{A6976B69-FD58-40CD-BC81-D2721C7BCD54}"/>
              </a:ext>
            </a:extLst>
          </p:cNvPr>
          <p:cNvSpPr>
            <a:spLocks noGrp="1"/>
          </p:cNvSpPr>
          <p:nvPr>
            <p:ph sz="half" idx="2"/>
          </p:nvPr>
        </p:nvSpPr>
        <p:spPr>
          <a:xfrm>
            <a:off x="287151" y="2743200"/>
            <a:ext cx="5534529" cy="2069720"/>
          </a:xfrm>
        </p:spPr>
        <p:txBody>
          <a:bodyPr anchor="ctr">
            <a:normAutofit/>
          </a:bodyPr>
          <a:lstStyle/>
          <a:p>
            <a:pPr>
              <a:lnSpc>
                <a:spcPct val="100000"/>
              </a:lnSpc>
            </a:pPr>
            <a:r>
              <a:rPr lang="en-US" sz="1800" dirty="0"/>
              <a:t>Beginning and end (creation and salvation/destruction)</a:t>
            </a:r>
          </a:p>
          <a:p>
            <a:pPr>
              <a:lnSpc>
                <a:spcPct val="100000"/>
              </a:lnSpc>
            </a:pPr>
            <a:r>
              <a:rPr lang="en-US" sz="1800" dirty="0"/>
              <a:t>Christianity and Western culture (belief in an omnipotent creator god)</a:t>
            </a:r>
          </a:p>
          <a:p>
            <a:pPr>
              <a:lnSpc>
                <a:spcPct val="100000"/>
              </a:lnSpc>
            </a:pPr>
            <a:r>
              <a:rPr lang="en-US" sz="1800" dirty="0"/>
              <a:t>Passing of time – also in the sense of ‘time running out’</a:t>
            </a:r>
          </a:p>
        </p:txBody>
      </p:sp>
      <p:sp>
        <p:nvSpPr>
          <p:cNvPr id="6" name="Text Placeholder 5">
            <a:extLst>
              <a:ext uri="{FF2B5EF4-FFF2-40B4-BE49-F238E27FC236}">
                <a16:creationId xmlns:a16="http://schemas.microsoft.com/office/drawing/2014/main" id="{8BA7F357-2142-4B61-BD2F-4484C6153F90}"/>
              </a:ext>
            </a:extLst>
          </p:cNvPr>
          <p:cNvSpPr>
            <a:spLocks noGrp="1"/>
          </p:cNvSpPr>
          <p:nvPr>
            <p:ph type="body" sz="quarter" idx="3"/>
          </p:nvPr>
        </p:nvSpPr>
        <p:spPr/>
        <p:txBody>
          <a:bodyPr/>
          <a:lstStyle/>
          <a:p>
            <a:r>
              <a:rPr lang="en-GB" dirty="0"/>
              <a:t>Cyclical Time</a:t>
            </a:r>
          </a:p>
        </p:txBody>
      </p:sp>
      <p:sp>
        <p:nvSpPr>
          <p:cNvPr id="7" name="Content Placeholder 6">
            <a:extLst>
              <a:ext uri="{FF2B5EF4-FFF2-40B4-BE49-F238E27FC236}">
                <a16:creationId xmlns:a16="http://schemas.microsoft.com/office/drawing/2014/main" id="{2DCC94C1-D8CF-440D-937A-FA64593A8775}"/>
              </a:ext>
            </a:extLst>
          </p:cNvPr>
          <p:cNvSpPr>
            <a:spLocks noGrp="1"/>
          </p:cNvSpPr>
          <p:nvPr>
            <p:ph sz="quarter" idx="4"/>
          </p:nvPr>
        </p:nvSpPr>
        <p:spPr/>
        <p:txBody>
          <a:bodyPr>
            <a:normAutofit/>
          </a:bodyPr>
          <a:lstStyle/>
          <a:p>
            <a:pPr>
              <a:lnSpc>
                <a:spcPct val="100000"/>
              </a:lnSpc>
            </a:pPr>
            <a:r>
              <a:rPr lang="en-US" sz="1800" dirty="0"/>
              <a:t>Observing seasonal or generational cycles </a:t>
            </a:r>
          </a:p>
          <a:p>
            <a:pPr>
              <a:lnSpc>
                <a:spcPct val="100000"/>
              </a:lnSpc>
            </a:pPr>
            <a:r>
              <a:rPr lang="en-US" sz="1800" dirty="0"/>
              <a:t>Concept of re-births</a:t>
            </a:r>
          </a:p>
          <a:p>
            <a:pPr>
              <a:lnSpc>
                <a:spcPct val="100000"/>
              </a:lnSpc>
            </a:pPr>
            <a:r>
              <a:rPr lang="en-US" sz="1800" dirty="0"/>
              <a:t>prevalent among the Hindus and the pre-Christian Greeks, the Chinese, and the Aztecs</a:t>
            </a:r>
            <a:endParaRPr lang="en-GB" sz="1800" dirty="0"/>
          </a:p>
        </p:txBody>
      </p:sp>
    </p:spTree>
    <p:extLst>
      <p:ext uri="{BB962C8B-B14F-4D97-AF65-F5344CB8AC3E}">
        <p14:creationId xmlns:p14="http://schemas.microsoft.com/office/powerpoint/2010/main" val="427042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DC2B-F407-4210-BEDB-E0CADE2D7CD8}"/>
              </a:ext>
            </a:extLst>
          </p:cNvPr>
          <p:cNvSpPr>
            <a:spLocks noGrp="1"/>
          </p:cNvSpPr>
          <p:nvPr>
            <p:ph type="title"/>
          </p:nvPr>
        </p:nvSpPr>
        <p:spPr>
          <a:xfrm>
            <a:off x="197116" y="131411"/>
            <a:ext cx="10931132" cy="859645"/>
          </a:xfrm>
        </p:spPr>
        <p:txBody>
          <a:bodyPr>
            <a:normAutofit fontScale="90000"/>
          </a:bodyPr>
          <a:lstStyle/>
          <a:p>
            <a:r>
              <a:rPr lang="en-GB" sz="4800" dirty="0"/>
              <a:t>Beginning of chapter 9 – Joe’s funeral </a:t>
            </a:r>
          </a:p>
        </p:txBody>
      </p:sp>
      <p:sp>
        <p:nvSpPr>
          <p:cNvPr id="3" name="Content Placeholder 2">
            <a:extLst>
              <a:ext uri="{FF2B5EF4-FFF2-40B4-BE49-F238E27FC236}">
                <a16:creationId xmlns:a16="http://schemas.microsoft.com/office/drawing/2014/main" id="{12ACBA55-88EB-4835-A8FD-1BD7D6C52765}"/>
              </a:ext>
            </a:extLst>
          </p:cNvPr>
          <p:cNvSpPr>
            <a:spLocks noGrp="1"/>
          </p:cNvSpPr>
          <p:nvPr>
            <p:ph idx="1"/>
          </p:nvPr>
        </p:nvSpPr>
        <p:spPr>
          <a:xfrm>
            <a:off x="405183" y="1177222"/>
            <a:ext cx="10723065" cy="3810912"/>
          </a:xfrm>
        </p:spPr>
        <p:txBody>
          <a:bodyPr>
            <a:normAutofit fontScale="85000" lnSpcReduction="20000"/>
          </a:bodyPr>
          <a:lstStyle/>
          <a:p>
            <a:pPr marL="0" indent="0">
              <a:buNone/>
            </a:pPr>
            <a:r>
              <a:rPr lang="en-US" dirty="0"/>
              <a:t>Joe’s funeral was the finest thing Orange County had ever seen with Negro eyes. The motor hearse, the Cadillac and Buick carriages; Dr. Henderson there in his Lincoln; the hosts from far and wide. Then again the gold and red and purple, the gloat and glamor of the secret orders, each with its insinuations of power and glory undreamed of by the uninitiated. People on farm horses and mules; babies riding astride of brothers’ and sisters’ backs. The Elks band ranked at the church door and playing “Safe in the Arms of Jesus” with such a dominant drum rhythm that it could be stepped off smartly by the long line as it filed inside. The Little Emperor of the cross-roads was leaving Orange County as he had come—with the out-stretched hand of power. </a:t>
            </a:r>
          </a:p>
          <a:p>
            <a:pPr marL="0" indent="0">
              <a:buNone/>
            </a:pPr>
            <a:r>
              <a:rPr lang="en-US" dirty="0"/>
              <a:t>Janie starched and ironed her face and came set in the funeral behind her veil. It was like a wall of stone and steel. The funeral was going on outside. All things concerning death and burial were said and done. Finish. End. Never-more. Darkness. Deep hole. Dissolution. Eternity. Weeping and wailing outside. Inside the expensive black folds were resurrection and life. She did not reach outside for anything, nor did the things of death reach inside to disturb her calm. She sent her face to Joe’s funeral, and herself went rollicking with the springtime across the world. After a while the people finished their celebration and Janie went on home. </a:t>
            </a:r>
          </a:p>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endParaRPr lang="en-GB" dirty="0"/>
          </a:p>
        </p:txBody>
      </p:sp>
      <p:sp>
        <p:nvSpPr>
          <p:cNvPr id="5" name="TextBox 4">
            <a:extLst>
              <a:ext uri="{FF2B5EF4-FFF2-40B4-BE49-F238E27FC236}">
                <a16:creationId xmlns:a16="http://schemas.microsoft.com/office/drawing/2014/main" id="{8FCC7BD8-C9A6-46F4-8B7E-8110649B53D0}"/>
              </a:ext>
            </a:extLst>
          </p:cNvPr>
          <p:cNvSpPr txBox="1"/>
          <p:nvPr/>
        </p:nvSpPr>
        <p:spPr>
          <a:xfrm>
            <a:off x="1817225" y="4695264"/>
            <a:ext cx="10374775" cy="2031325"/>
          </a:xfrm>
          <a:prstGeom prst="rect">
            <a:avLst/>
          </a:prstGeom>
          <a:solidFill>
            <a:srgbClr val="FFFF00"/>
          </a:solidFill>
        </p:spPr>
        <p:txBody>
          <a:bodyPr wrap="square">
            <a:spAutoFit/>
          </a:bodyPr>
          <a:lstStyle/>
          <a:p>
            <a:pPr marL="457200" indent="-457200">
              <a:buAutoNum type="arabicPeriod"/>
            </a:pPr>
            <a:r>
              <a:rPr lang="en-GB" dirty="0"/>
              <a:t>Hurston refers to Joe as “</a:t>
            </a:r>
            <a:r>
              <a:rPr lang="en-US" dirty="0"/>
              <a:t>The Little Emperor of the cross-roads.” What tone does she use here? What attitude towards Joe does this suggest? </a:t>
            </a:r>
          </a:p>
          <a:p>
            <a:pPr marL="457200" indent="-457200">
              <a:buAutoNum type="arabicPeriod"/>
            </a:pPr>
            <a:r>
              <a:rPr lang="en-GB" dirty="0"/>
              <a:t>What metaphor describes Janie’s preparation for the funeral? What can you infer from this about Janie’s emotions at this point? </a:t>
            </a:r>
          </a:p>
          <a:p>
            <a:pPr marL="457200" indent="-457200">
              <a:buAutoNum type="arabicPeriod"/>
            </a:pPr>
            <a:r>
              <a:rPr lang="en-GB" dirty="0"/>
              <a:t> How does she feel behind the funeral veil? What does she realize? </a:t>
            </a:r>
          </a:p>
          <a:p>
            <a:pPr marL="457200" indent="-457200">
              <a:buAutoNum type="arabicPeriod"/>
            </a:pPr>
            <a:r>
              <a:rPr lang="en-GB" dirty="0"/>
              <a:t>What symbol shows Janie’s moment of rebirth? How does this compare to the symbol of the pear tree? </a:t>
            </a:r>
          </a:p>
        </p:txBody>
      </p:sp>
    </p:spTree>
    <p:extLst>
      <p:ext uri="{BB962C8B-B14F-4D97-AF65-F5344CB8AC3E}">
        <p14:creationId xmlns:p14="http://schemas.microsoft.com/office/powerpoint/2010/main" val="254351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C921-A32F-4AAB-A60D-E5FAE31F25FE}"/>
              </a:ext>
            </a:extLst>
          </p:cNvPr>
          <p:cNvSpPr>
            <a:spLocks noGrp="1"/>
          </p:cNvSpPr>
          <p:nvPr>
            <p:ph type="title"/>
          </p:nvPr>
        </p:nvSpPr>
        <p:spPr>
          <a:xfrm>
            <a:off x="71181" y="125936"/>
            <a:ext cx="11057067" cy="558495"/>
          </a:xfrm>
        </p:spPr>
        <p:txBody>
          <a:bodyPr>
            <a:normAutofit fontScale="90000"/>
          </a:bodyPr>
          <a:lstStyle/>
          <a:p>
            <a:r>
              <a:rPr lang="en-GB" sz="3600" dirty="0"/>
              <a:t>How does this compare to the mule’s funeral? </a:t>
            </a:r>
          </a:p>
        </p:txBody>
      </p:sp>
      <p:sp>
        <p:nvSpPr>
          <p:cNvPr id="3" name="Content Placeholder 2">
            <a:extLst>
              <a:ext uri="{FF2B5EF4-FFF2-40B4-BE49-F238E27FC236}">
                <a16:creationId xmlns:a16="http://schemas.microsoft.com/office/drawing/2014/main" id="{4E564172-6270-445C-B071-6FDB7390294C}"/>
              </a:ext>
            </a:extLst>
          </p:cNvPr>
          <p:cNvSpPr>
            <a:spLocks noGrp="1"/>
          </p:cNvSpPr>
          <p:nvPr>
            <p:ph idx="1"/>
          </p:nvPr>
        </p:nvSpPr>
        <p:spPr>
          <a:xfrm>
            <a:off x="224493" y="887023"/>
            <a:ext cx="11640805" cy="5970977"/>
          </a:xfrm>
        </p:spPr>
        <p:txBody>
          <a:bodyPr>
            <a:normAutofit fontScale="55000" lnSpcReduction="20000"/>
          </a:bodyPr>
          <a:lstStyle/>
          <a:p>
            <a:pPr marL="0" indent="0">
              <a:buNone/>
            </a:pPr>
            <a:r>
              <a:rPr lang="en-US" sz="2900" dirty="0"/>
              <a:t>Out in the swamp they made great ceremony over the mule. They mocked everything human in death. Starks led off with a great eulogy on our departed citizen, our most distinguished citizen and the grief he left behind him, and the people loved the speech. It made him more solid than building the schoolhouse had done. He stood on the distended belly of the mule for a platform and made gestures. When he stepped down, they hoisted Sam up and he talked about the mule as a school teacher first. Then he set his hat like John Pearson and imitated his preaching. He spoke of the joys of mule-heaven to which the dear brother had departed this valley of sorrow; the mule-angels flying around; the miles of green corn and cool water, a pasture of pure bran with a river of molasses running through it; and most glorious of all, No Matt Bonner with plow lines and halters to come in and corrupt. Up there, mule-angels would have people to ride on and from his place beside the glittering throne, the dear departed brother would look down into hell and see the devil plowing Matt Bonner all day long in a hell-hot sun and laying the rawhide to his back. </a:t>
            </a:r>
          </a:p>
          <a:p>
            <a:pPr marL="0" indent="0">
              <a:buNone/>
            </a:pPr>
            <a:r>
              <a:rPr lang="en-US" sz="2900" dirty="0"/>
              <a:t>With that the sisters got mock-happy and shouted and had to be held up by the </a:t>
            </a:r>
            <a:r>
              <a:rPr lang="en-US" sz="2900" dirty="0" err="1"/>
              <a:t>menfolks</a:t>
            </a:r>
            <a:r>
              <a:rPr lang="en-US" sz="2900" dirty="0"/>
              <a:t>. Everybody enjoyed themselves to the highest and then finally the mule was left to the already impatient buzzards. They were holding a great flying-meet way up over the heads of the mourners and some of the nearby trees were already peopled with the stoop-shouldered forms. </a:t>
            </a:r>
          </a:p>
          <a:p>
            <a:pPr marL="0" indent="0">
              <a:buNone/>
            </a:pPr>
            <a:r>
              <a:rPr lang="en-US" sz="2900" dirty="0"/>
              <a:t>As soon as the crowd was out of sight they closed in circles. The near ones got nearer and the far ones got near. A circle, a swoop and a hop with spread-out wings. Close in, close in till some of the more hungry or daring perched on the carcass. They wanted to begin, but the Parson wasn’t there, so a messenger was sent to the ruler in a tree where he sat. </a:t>
            </a:r>
          </a:p>
          <a:p>
            <a:pPr marL="0" indent="0">
              <a:buNone/>
            </a:pPr>
            <a:r>
              <a:rPr lang="en-US" sz="2900" dirty="0"/>
              <a:t>The flock had to wait the white-headed leader, but it was hard. They jostled each other and pecked at heads in hungry irritation. Some walked up and down the beast from head to tail, tail to head. The Parson sat motionless in a dead pine tree about two miles off. He had scented the matter as quickly as any of the rest, but decorum demanded that he sit oblivious until he was notified. Then he took off with ponderous flight and circled and lowered, circled and lowered until the others danced in joy and hunger at his approach. He finally lit on the ground and walked around the body to see if it were really dead. Peered into its nose and mouth. Examined it well from end to end and leaped upon it and bowed, and the others danced a response. That being over, he balanced and asked: </a:t>
            </a:r>
          </a:p>
          <a:p>
            <a:pPr marL="0" indent="0">
              <a:buNone/>
            </a:pPr>
            <a:r>
              <a:rPr lang="en-US" sz="2900" dirty="0"/>
              <a:t>“What killed this man?” The chorus answered, “Bare, bare fat.” “What killed this man?” “Bare, bare fat.” “What killed this man?” “Bare, bare fat.” “Who’ll stand his funeral?” “We!!!!!” “Well, all right now.” </a:t>
            </a:r>
          </a:p>
          <a:p>
            <a:pPr marL="0" indent="0">
              <a:buNone/>
            </a:pPr>
            <a:r>
              <a:rPr lang="en-US" sz="2900" dirty="0"/>
              <a:t>So he picked out the eyes in the ceremonial way and the feast went on. The </a:t>
            </a:r>
            <a:r>
              <a:rPr lang="en-US" sz="2900" dirty="0" err="1"/>
              <a:t>yaller</a:t>
            </a:r>
            <a:r>
              <a:rPr lang="en-US" sz="2900" dirty="0"/>
              <a:t> mule was gone from the town except for the porch talk, and for the children visiting his bleaching bones now and then in the spirit of adventure.</a:t>
            </a:r>
            <a:endParaRPr lang="en-GB" dirty="0"/>
          </a:p>
        </p:txBody>
      </p:sp>
    </p:spTree>
    <p:extLst>
      <p:ext uri="{BB962C8B-B14F-4D97-AF65-F5344CB8AC3E}">
        <p14:creationId xmlns:p14="http://schemas.microsoft.com/office/powerpoint/2010/main" val="425312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6C4F-CA7C-4E07-8FEB-3EE72426FF8B}"/>
              </a:ext>
            </a:extLst>
          </p:cNvPr>
          <p:cNvSpPr>
            <a:spLocks noGrp="1"/>
          </p:cNvSpPr>
          <p:nvPr>
            <p:ph type="title"/>
          </p:nvPr>
        </p:nvSpPr>
        <p:spPr/>
        <p:txBody>
          <a:bodyPr/>
          <a:lstStyle/>
          <a:p>
            <a:r>
              <a:rPr lang="en-GB" dirty="0"/>
              <a:t>Compare both funerals </a:t>
            </a:r>
          </a:p>
        </p:txBody>
      </p:sp>
      <p:sp>
        <p:nvSpPr>
          <p:cNvPr id="4" name="Text Placeholder 3">
            <a:extLst>
              <a:ext uri="{FF2B5EF4-FFF2-40B4-BE49-F238E27FC236}">
                <a16:creationId xmlns:a16="http://schemas.microsoft.com/office/drawing/2014/main" id="{EDD4C983-D38C-43B2-8750-C9B38E36B282}"/>
              </a:ext>
            </a:extLst>
          </p:cNvPr>
          <p:cNvSpPr>
            <a:spLocks noGrp="1"/>
          </p:cNvSpPr>
          <p:nvPr>
            <p:ph type="body" idx="1"/>
          </p:nvPr>
        </p:nvSpPr>
        <p:spPr/>
        <p:txBody>
          <a:bodyPr/>
          <a:lstStyle/>
          <a:p>
            <a:r>
              <a:rPr lang="en-GB" dirty="0"/>
              <a:t>Mule funeral </a:t>
            </a:r>
          </a:p>
        </p:txBody>
      </p:sp>
      <p:sp>
        <p:nvSpPr>
          <p:cNvPr id="3" name="Content Placeholder 2">
            <a:extLst>
              <a:ext uri="{FF2B5EF4-FFF2-40B4-BE49-F238E27FC236}">
                <a16:creationId xmlns:a16="http://schemas.microsoft.com/office/drawing/2014/main" id="{C065C6D2-B9DB-4409-8D44-8CF296795CEE}"/>
              </a:ext>
            </a:extLst>
          </p:cNvPr>
          <p:cNvSpPr>
            <a:spLocks noGrp="1"/>
          </p:cNvSpPr>
          <p:nvPr>
            <p:ph sz="half" idx="2"/>
          </p:nvPr>
        </p:nvSpPr>
        <p:spPr/>
        <p:txBody>
          <a:bodyPr>
            <a:normAutofit/>
          </a:bodyPr>
          <a:lstStyle/>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p:txBody>
      </p:sp>
      <p:sp>
        <p:nvSpPr>
          <p:cNvPr id="5" name="Text Placeholder 4">
            <a:extLst>
              <a:ext uri="{FF2B5EF4-FFF2-40B4-BE49-F238E27FC236}">
                <a16:creationId xmlns:a16="http://schemas.microsoft.com/office/drawing/2014/main" id="{05495A57-B8B1-43F5-B253-EF160BB85CC6}"/>
              </a:ext>
            </a:extLst>
          </p:cNvPr>
          <p:cNvSpPr>
            <a:spLocks noGrp="1"/>
          </p:cNvSpPr>
          <p:nvPr>
            <p:ph type="body" sz="quarter" idx="3"/>
          </p:nvPr>
        </p:nvSpPr>
        <p:spPr/>
        <p:txBody>
          <a:bodyPr/>
          <a:lstStyle/>
          <a:p>
            <a:r>
              <a:rPr lang="en-GB" dirty="0"/>
              <a:t>Joe’s funeral</a:t>
            </a:r>
          </a:p>
        </p:txBody>
      </p:sp>
      <p:sp>
        <p:nvSpPr>
          <p:cNvPr id="6" name="Content Placeholder 5">
            <a:extLst>
              <a:ext uri="{FF2B5EF4-FFF2-40B4-BE49-F238E27FC236}">
                <a16:creationId xmlns:a16="http://schemas.microsoft.com/office/drawing/2014/main" id="{8E9B163F-44CB-47E2-B66C-48907DD419A1}"/>
              </a:ext>
            </a:extLst>
          </p:cNvPr>
          <p:cNvSpPr>
            <a:spLocks noGrp="1"/>
          </p:cNvSpPr>
          <p:nvPr>
            <p:ph sz="quarter" idx="4"/>
          </p:nvPr>
        </p:nvSpPr>
        <p:spPr/>
        <p:txBody>
          <a:bodyPr>
            <a:normAutofit/>
          </a:bodyPr>
          <a:lstStyle/>
          <a:p>
            <a:pPr marL="0" indent="0">
              <a:buNone/>
            </a:pPr>
            <a:r>
              <a:rPr lang="en-GB" dirty="0"/>
              <a:t>What attitudes do the mourners show, and what tone does the narrative voice use? </a:t>
            </a:r>
          </a:p>
          <a:p>
            <a:pPr marL="0" indent="0">
              <a:buNone/>
            </a:pPr>
            <a:r>
              <a:rPr lang="en-GB" dirty="0"/>
              <a:t>How is death/the dead body presented? Is it explicitly described or hidden from sight? Why? </a:t>
            </a:r>
          </a:p>
          <a:p>
            <a:pPr marL="0" indent="0">
              <a:buNone/>
            </a:pPr>
            <a:endParaRPr lang="en-GB" dirty="0"/>
          </a:p>
          <a:p>
            <a:pPr marL="0" indent="0">
              <a:buNone/>
            </a:pPr>
            <a:endParaRPr lang="en-GB" dirty="0"/>
          </a:p>
        </p:txBody>
      </p:sp>
      <p:sp>
        <p:nvSpPr>
          <p:cNvPr id="8" name="TextBox 7">
            <a:extLst>
              <a:ext uri="{FF2B5EF4-FFF2-40B4-BE49-F238E27FC236}">
                <a16:creationId xmlns:a16="http://schemas.microsoft.com/office/drawing/2014/main" id="{E9EE579A-7B99-4229-BF37-5315C33FC899}"/>
              </a:ext>
            </a:extLst>
          </p:cNvPr>
          <p:cNvSpPr txBox="1"/>
          <p:nvPr/>
        </p:nvSpPr>
        <p:spPr>
          <a:xfrm>
            <a:off x="1259353" y="5858731"/>
            <a:ext cx="10932647" cy="830997"/>
          </a:xfrm>
          <a:prstGeom prst="rect">
            <a:avLst/>
          </a:prstGeom>
          <a:noFill/>
        </p:spPr>
        <p:txBody>
          <a:bodyPr wrap="square">
            <a:spAutoFit/>
          </a:bodyPr>
          <a:lstStyle/>
          <a:p>
            <a:pPr marL="0" indent="0" algn="ctr">
              <a:buNone/>
            </a:pPr>
            <a:r>
              <a:rPr lang="en-GB" sz="2400" dirty="0">
                <a:highlight>
                  <a:srgbClr val="FFFF00"/>
                </a:highlight>
              </a:rPr>
              <a:t>The mule funeral precedes Joe’s death, and both happen not far apart in the novel  – what is the effect of this structural choice? </a:t>
            </a:r>
          </a:p>
        </p:txBody>
      </p:sp>
      <p:sp>
        <p:nvSpPr>
          <p:cNvPr id="9" name="Content Placeholder 5">
            <a:extLst>
              <a:ext uri="{FF2B5EF4-FFF2-40B4-BE49-F238E27FC236}">
                <a16:creationId xmlns:a16="http://schemas.microsoft.com/office/drawing/2014/main" id="{FEFEC54B-1C9B-4C00-93E8-C3E9ACFB12F7}"/>
              </a:ext>
            </a:extLst>
          </p:cNvPr>
          <p:cNvSpPr txBox="1">
            <a:spLocks/>
          </p:cNvSpPr>
          <p:nvPr/>
        </p:nvSpPr>
        <p:spPr>
          <a:xfrm>
            <a:off x="964518" y="2890056"/>
            <a:ext cx="4754880" cy="32918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a:t>What attitudes do the mourners show, and what tone does the narrative voice use? </a:t>
            </a:r>
          </a:p>
          <a:p>
            <a:pPr marL="0" indent="0">
              <a:buFont typeface="Wingdings" pitchFamily="2" charset="2"/>
              <a:buNone/>
            </a:pPr>
            <a:r>
              <a:rPr lang="en-GB"/>
              <a:t>How is death/the dead body presented? Is it explicitly described or hidden from sight? Why? </a:t>
            </a:r>
          </a:p>
          <a:p>
            <a:pPr marL="0" indent="0">
              <a:buFont typeface="Wingdings" pitchFamily="2" charset="2"/>
              <a:buNone/>
            </a:pPr>
            <a:endParaRPr lang="en-GB"/>
          </a:p>
          <a:p>
            <a:pPr marL="0" indent="0">
              <a:buFont typeface="Wingdings" pitchFamily="2" charset="2"/>
              <a:buNone/>
            </a:pPr>
            <a:endParaRPr lang="en-GB" dirty="0"/>
          </a:p>
        </p:txBody>
      </p:sp>
    </p:spTree>
    <p:extLst>
      <p:ext uri="{BB962C8B-B14F-4D97-AF65-F5344CB8AC3E}">
        <p14:creationId xmlns:p14="http://schemas.microsoft.com/office/powerpoint/2010/main" val="237699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03A-C54B-4C82-A608-EAB8CBDCC8FF}"/>
              </a:ext>
            </a:extLst>
          </p:cNvPr>
          <p:cNvSpPr>
            <a:spLocks noGrp="1"/>
          </p:cNvSpPr>
          <p:nvPr>
            <p:ph type="title"/>
          </p:nvPr>
        </p:nvSpPr>
        <p:spPr/>
        <p:txBody>
          <a:bodyPr>
            <a:normAutofit/>
          </a:bodyPr>
          <a:lstStyle/>
          <a:p>
            <a:r>
              <a:rPr lang="en-GB"/>
              <a:t>Epiphanies: Moments of realization </a:t>
            </a:r>
          </a:p>
        </p:txBody>
      </p:sp>
      <p:sp>
        <p:nvSpPr>
          <p:cNvPr id="3" name="Text Placeholder 2">
            <a:extLst>
              <a:ext uri="{FF2B5EF4-FFF2-40B4-BE49-F238E27FC236}">
                <a16:creationId xmlns:a16="http://schemas.microsoft.com/office/drawing/2014/main" id="{CA97F79F-4D46-433B-BF39-415E56ECE510}"/>
              </a:ext>
            </a:extLst>
          </p:cNvPr>
          <p:cNvSpPr>
            <a:spLocks noGrp="1"/>
          </p:cNvSpPr>
          <p:nvPr>
            <p:ph type="body" idx="1"/>
          </p:nvPr>
        </p:nvSpPr>
        <p:spPr>
          <a:xfrm>
            <a:off x="6887202" y="1902335"/>
            <a:ext cx="4754880" cy="640080"/>
          </a:xfrm>
        </p:spPr>
        <p:txBody>
          <a:bodyPr/>
          <a:lstStyle/>
          <a:p>
            <a:r>
              <a:rPr lang="en-GB"/>
              <a:t>Joe</a:t>
            </a:r>
          </a:p>
        </p:txBody>
      </p:sp>
      <p:sp>
        <p:nvSpPr>
          <p:cNvPr id="4" name="Content Placeholder 3">
            <a:extLst>
              <a:ext uri="{FF2B5EF4-FFF2-40B4-BE49-F238E27FC236}">
                <a16:creationId xmlns:a16="http://schemas.microsoft.com/office/drawing/2014/main" id="{2ED4761B-8180-429E-BB15-852736C1512F}"/>
              </a:ext>
            </a:extLst>
          </p:cNvPr>
          <p:cNvSpPr>
            <a:spLocks noGrp="1"/>
          </p:cNvSpPr>
          <p:nvPr>
            <p:ph sz="half" idx="2"/>
          </p:nvPr>
        </p:nvSpPr>
        <p:spPr>
          <a:xfrm>
            <a:off x="6953424" y="2542415"/>
            <a:ext cx="4758561" cy="3546285"/>
          </a:xfrm>
        </p:spPr>
        <p:txBody>
          <a:bodyPr>
            <a:normAutofit fontScale="62500" lnSpcReduction="20000"/>
          </a:bodyPr>
          <a:lstStyle/>
          <a:p>
            <a:pPr marL="0" indent="0">
              <a:buNone/>
            </a:pPr>
            <a:r>
              <a:rPr lang="en-US" dirty="0"/>
              <a:t>Then Joe Starks realized all the meanings and his vanity bled like a flood. Janie had robbed him of his illusion of irresistible maleness that all men cherish, which was terrible. The thing that Saul’s daughter had done to David. But Janie had done worse, she had cast down his empty armor before men and they had laughed, would keep on laughing. When he paraded his possessions hereafter, they would not consider the two together. They’d look with envy at the things and pity the man that owned them. When he sat in judgment it would be the same. Good-for-nothing’s like Dave and Lum and Jim wouldn’t change place with him. For what can excuse a man in the eyes of other men for lack of strength? Raggedy-behind squirts of sixteen and seventeen would be giving him their merciless pity out of their eyes while their mouths said something humble. There was nothing to do in life anymore. Ambition was useless. And the cruel deceit of Janie! Making all that show of humbleness and scorning him all the time! Laughing at him, and now putting the town up to do the same. Joe Starks didn’t know the words for all this, but he knew the feeling. So he struck Janie with all his might and drove her from the store.</a:t>
            </a:r>
          </a:p>
          <a:p>
            <a:pPr marL="0" indent="0">
              <a:buNone/>
            </a:pPr>
            <a:r>
              <a:rPr lang="en-US" b="1" dirty="0"/>
              <a:t>p. 91</a:t>
            </a:r>
            <a:endParaRPr lang="en-GB" b="1" dirty="0"/>
          </a:p>
        </p:txBody>
      </p:sp>
      <p:sp>
        <p:nvSpPr>
          <p:cNvPr id="5" name="Text Placeholder 4">
            <a:extLst>
              <a:ext uri="{FF2B5EF4-FFF2-40B4-BE49-F238E27FC236}">
                <a16:creationId xmlns:a16="http://schemas.microsoft.com/office/drawing/2014/main" id="{BED74E92-A766-4498-BFD7-9754522411F8}"/>
              </a:ext>
            </a:extLst>
          </p:cNvPr>
          <p:cNvSpPr>
            <a:spLocks noGrp="1"/>
          </p:cNvSpPr>
          <p:nvPr>
            <p:ph type="body" sz="quarter" idx="3"/>
          </p:nvPr>
        </p:nvSpPr>
        <p:spPr>
          <a:xfrm>
            <a:off x="1246474" y="1902335"/>
            <a:ext cx="4754880" cy="640080"/>
          </a:xfrm>
        </p:spPr>
        <p:txBody>
          <a:bodyPr/>
          <a:lstStyle/>
          <a:p>
            <a:r>
              <a:rPr lang="en-GB"/>
              <a:t>Janie </a:t>
            </a:r>
          </a:p>
        </p:txBody>
      </p:sp>
      <p:sp>
        <p:nvSpPr>
          <p:cNvPr id="6" name="Content Placeholder 5">
            <a:extLst>
              <a:ext uri="{FF2B5EF4-FFF2-40B4-BE49-F238E27FC236}">
                <a16:creationId xmlns:a16="http://schemas.microsoft.com/office/drawing/2014/main" id="{5E4CDC11-AD0D-4662-9F4A-23E8195A637C}"/>
              </a:ext>
            </a:extLst>
          </p:cNvPr>
          <p:cNvSpPr>
            <a:spLocks noGrp="1"/>
          </p:cNvSpPr>
          <p:nvPr>
            <p:ph sz="quarter" idx="4"/>
          </p:nvPr>
        </p:nvSpPr>
        <p:spPr>
          <a:xfrm>
            <a:off x="1246474" y="2542415"/>
            <a:ext cx="4758561" cy="4086985"/>
          </a:xfrm>
        </p:spPr>
        <p:txBody>
          <a:bodyPr>
            <a:normAutofit fontScale="62500" lnSpcReduction="20000"/>
          </a:bodyPr>
          <a:lstStyle/>
          <a:p>
            <a:pPr marL="0" indent="0">
              <a:buNone/>
            </a:pPr>
            <a:r>
              <a:rPr lang="en-US" dirty="0"/>
              <a:t>She didn’t read books so she didn’t know that she was the world and the heavens boiled down to a drop. Man attempting to climb to painless heights from his dung hill. Then one day she sat and watched the shadow of herself going about tending store and prostrating itself before Jody, while all the time she herself sat under a shady tree with the wind blowing through her hair and her clothes. Somebody near about making summertime out of lonesomeness. This was the first time it happened, but after a while it got so common she ceased to be surprised. It was like a drug. In a way it was good because it reconciled her to things. She got so she received all things with the stolidness of the earth which soaks up urine and perfume with the same indifference.</a:t>
            </a:r>
          </a:p>
          <a:p>
            <a:pPr marL="0" indent="0">
              <a:buNone/>
            </a:pPr>
            <a:r>
              <a:rPr lang="en-US" b="1" dirty="0"/>
              <a:t>p. 88</a:t>
            </a:r>
            <a:endParaRPr lang="en-GB" b="1" dirty="0"/>
          </a:p>
        </p:txBody>
      </p:sp>
      <p:sp>
        <p:nvSpPr>
          <p:cNvPr id="8" name="TextBox 7">
            <a:extLst>
              <a:ext uri="{FF2B5EF4-FFF2-40B4-BE49-F238E27FC236}">
                <a16:creationId xmlns:a16="http://schemas.microsoft.com/office/drawing/2014/main" id="{68D3C84D-9F6B-4292-AA7E-E833110964C6}"/>
              </a:ext>
            </a:extLst>
          </p:cNvPr>
          <p:cNvSpPr txBox="1"/>
          <p:nvPr/>
        </p:nvSpPr>
        <p:spPr>
          <a:xfrm>
            <a:off x="1069848" y="5393317"/>
            <a:ext cx="5610200" cy="1200329"/>
          </a:xfrm>
          <a:prstGeom prst="rect">
            <a:avLst/>
          </a:prstGeom>
          <a:solidFill>
            <a:srgbClr val="FFFF00"/>
          </a:solidFill>
        </p:spPr>
        <p:txBody>
          <a:bodyPr wrap="square">
            <a:spAutoFit/>
          </a:bodyPr>
          <a:lstStyle/>
          <a:p>
            <a:r>
              <a:rPr lang="en-GB" b="1" dirty="0"/>
              <a:t>Describe how Hurston uses free indirect discourse in this chapter. How does she present each moment of realization? How do the two moments compare?  </a:t>
            </a:r>
          </a:p>
        </p:txBody>
      </p:sp>
    </p:spTree>
    <p:extLst>
      <p:ext uri="{BB962C8B-B14F-4D97-AF65-F5344CB8AC3E}">
        <p14:creationId xmlns:p14="http://schemas.microsoft.com/office/powerpoint/2010/main" val="10625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CC1-1E22-44B1-9D44-E13AE02738FF}"/>
              </a:ext>
            </a:extLst>
          </p:cNvPr>
          <p:cNvSpPr>
            <a:spLocks noGrp="1"/>
          </p:cNvSpPr>
          <p:nvPr>
            <p:ph type="title"/>
          </p:nvPr>
        </p:nvSpPr>
        <p:spPr>
          <a:xfrm>
            <a:off x="284723" y="60230"/>
            <a:ext cx="10843526" cy="876071"/>
          </a:xfrm>
        </p:spPr>
        <p:txBody>
          <a:bodyPr>
            <a:noAutofit/>
          </a:bodyPr>
          <a:lstStyle/>
          <a:p>
            <a:r>
              <a:rPr lang="en-GB" sz="2000" dirty="0"/>
              <a:t>From Mud-ball to Spark: </a:t>
            </a:r>
            <a:br>
              <a:rPr lang="en-GB" sz="2000" dirty="0"/>
            </a:br>
            <a:r>
              <a:rPr lang="en-GB" sz="2000" dirty="0"/>
              <a:t>How does Hurston present the cycle of death and rebirth in this passage? </a:t>
            </a:r>
            <a:endParaRPr lang="en-GB" sz="4400" dirty="0"/>
          </a:p>
        </p:txBody>
      </p:sp>
      <p:sp>
        <p:nvSpPr>
          <p:cNvPr id="3" name="Content Placeholder 2">
            <a:extLst>
              <a:ext uri="{FF2B5EF4-FFF2-40B4-BE49-F238E27FC236}">
                <a16:creationId xmlns:a16="http://schemas.microsoft.com/office/drawing/2014/main" id="{9C658C6F-BD0C-4D25-81DF-1E3989D0F635}"/>
              </a:ext>
            </a:extLst>
          </p:cNvPr>
          <p:cNvSpPr>
            <a:spLocks noGrp="1"/>
          </p:cNvSpPr>
          <p:nvPr>
            <p:ph idx="1"/>
          </p:nvPr>
        </p:nvSpPr>
        <p:spPr>
          <a:xfrm>
            <a:off x="284722" y="936301"/>
            <a:ext cx="10843526" cy="5235899"/>
          </a:xfrm>
        </p:spPr>
        <p:txBody>
          <a:bodyPr>
            <a:normAutofit fontScale="85000" lnSpcReduction="20000"/>
          </a:bodyPr>
          <a:lstStyle/>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p>
          <a:p>
            <a:pPr marL="0" indent="0">
              <a:buNone/>
            </a:pPr>
            <a:r>
              <a:rPr lang="en-US" dirty="0"/>
              <a:t>Most of the day she was at the store, but at night she was there in the big house and sometimes it creaked and cried all night under the weight of lonesomeness. Then she’d lie awake in bed asking lonesomeness some questions. She asked if she wanted to leave and go back where she had come from and try to find her mother. Maybe tend her grandmother’s grave. Sort of look over the old stamping ground generally. Digging around inside of herself like that she found that she had no interest in that seldom-seen mother at all. She hated her grandmother and had hidden it from herself all these years under a cloak of pity. She had been getting ready for her great journey to the horizons in search of people; it was important to all the world that she should find them and they find her. But she had been whipped like a cur dog, and run off down a back road after things. It was all according to the way you see things. Some people could look at a mud-puddle and see an ocean with ships. But Nanny belonged to that other kind that loved to deal in scraps. Here Nanny had taken the biggest thing God ever made, the horizon—for no matter how far a person can go the horizon is still way beyond you—and pinched it in to such a little bit of a thing that she could tie it about her granddaughter’s neck tight enough to choke her. She hated the old woman who had twisted her so in the name of love. Most humans didn’t love one another </a:t>
            </a:r>
            <a:r>
              <a:rPr lang="en-US" dirty="0" err="1"/>
              <a:t>nohow</a:t>
            </a:r>
            <a:r>
              <a:rPr lang="en-US" dirty="0"/>
              <a:t>, and this </a:t>
            </a:r>
            <a:r>
              <a:rPr lang="en-US" dirty="0" err="1"/>
              <a:t>mislove</a:t>
            </a:r>
            <a:r>
              <a:rPr lang="en-US" dirty="0"/>
              <a:t> was so strong that even common blood couldn’t overcome it all the time. She had found a jewel down inside herself and she had wanted to walk where people could see her and gleam it around. But she had been set in the market-place to sell. Been set for still-bait. When God had made The Man, he made him out of stuff that sung all the time and glittered all over. Then after that some angels got jealous and chopped him into millions of pieces, but still he glittered and hummed. So they beat him down to nothing but sparks but each little spark had a shine and a song. So they covered each one over with mud. And the lonesomeness in the sparks make them hunt for one another, but the mud is deaf and dumb. Like all the other tumbling mud-balls, Janie had tried to show her shine.</a:t>
            </a:r>
            <a:endParaRPr lang="en-GB" dirty="0"/>
          </a:p>
        </p:txBody>
      </p:sp>
    </p:spTree>
    <p:extLst>
      <p:ext uri="{BB962C8B-B14F-4D97-AF65-F5344CB8AC3E}">
        <p14:creationId xmlns:p14="http://schemas.microsoft.com/office/powerpoint/2010/main" val="383983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CC1-1E22-44B1-9D44-E13AE02738FF}"/>
              </a:ext>
            </a:extLst>
          </p:cNvPr>
          <p:cNvSpPr>
            <a:spLocks noGrp="1"/>
          </p:cNvSpPr>
          <p:nvPr>
            <p:ph type="title"/>
          </p:nvPr>
        </p:nvSpPr>
        <p:spPr>
          <a:xfrm>
            <a:off x="284723" y="743136"/>
            <a:ext cx="10843526" cy="876071"/>
          </a:xfrm>
        </p:spPr>
        <p:txBody>
          <a:bodyPr>
            <a:normAutofit fontScale="90000"/>
          </a:bodyPr>
          <a:lstStyle/>
          <a:p>
            <a:r>
              <a:rPr lang="en-GB" sz="3100" dirty="0"/>
              <a:t>From Mud-ball to Spark: </a:t>
            </a:r>
            <a:br>
              <a:rPr lang="en-GB" sz="3100" dirty="0"/>
            </a:br>
            <a:r>
              <a:rPr lang="en-GB" sz="3100" dirty="0"/>
              <a:t>How does Hurston present the cycle of death and rebirth in this passage? </a:t>
            </a:r>
            <a:endParaRPr lang="en-GB" dirty="0"/>
          </a:p>
        </p:txBody>
      </p:sp>
      <p:sp>
        <p:nvSpPr>
          <p:cNvPr id="5" name="TextBox 4">
            <a:extLst>
              <a:ext uri="{FF2B5EF4-FFF2-40B4-BE49-F238E27FC236}">
                <a16:creationId xmlns:a16="http://schemas.microsoft.com/office/drawing/2014/main" id="{5CDCF1AB-0892-456B-9534-C0BC7E1C8DC9}"/>
              </a:ext>
            </a:extLst>
          </p:cNvPr>
          <p:cNvSpPr txBox="1"/>
          <p:nvPr/>
        </p:nvSpPr>
        <p:spPr>
          <a:xfrm>
            <a:off x="335369" y="2412178"/>
            <a:ext cx="11521262" cy="2330125"/>
          </a:xfrm>
          <a:prstGeom prst="rect">
            <a:avLst/>
          </a:prstGeom>
          <a:solidFill>
            <a:schemeClr val="accent1">
              <a:lumMod val="20000"/>
              <a:lumOff val="80000"/>
            </a:schemeClr>
          </a:solidFill>
        </p:spPr>
        <p:txBody>
          <a:bodyPr wrap="square">
            <a:spAutoFit/>
          </a:bodyPr>
          <a:lstStyle/>
          <a:p>
            <a:pPr marL="342900" indent="-342900">
              <a:lnSpc>
                <a:spcPct val="115000"/>
              </a:lnSpc>
              <a:spcAft>
                <a:spcPts val="800"/>
              </a:spcAft>
              <a:buFont typeface="+mj-lt"/>
              <a:buAutoNum type="arabicPeriod"/>
            </a:pPr>
            <a:r>
              <a:rPr lang="en-GB" sz="1800" b="1" dirty="0">
                <a:effectLst/>
                <a:latin typeface="Arial" panose="020B0604020202020204" pitchFamily="34" charset="0"/>
                <a:ea typeface="Arial" panose="020B0604020202020204" pitchFamily="34" charset="0"/>
                <a:cs typeface="Times New Roman" panose="02020603050405020304" pitchFamily="18" charset="0"/>
              </a:rPr>
              <a:t>Flick through the ‘style’ literacy cards</a:t>
            </a:r>
          </a:p>
          <a:p>
            <a:pPr marL="342900" indent="-342900">
              <a:lnSpc>
                <a:spcPct val="115000"/>
              </a:lnSpc>
              <a:spcAft>
                <a:spcPts val="800"/>
              </a:spcAft>
              <a:buFont typeface="+mj-lt"/>
              <a:buAutoNum type="arabicPeriod"/>
            </a:pPr>
            <a:r>
              <a:rPr lang="en-GB" b="1" dirty="0">
                <a:latin typeface="Arial" panose="020B0604020202020204" pitchFamily="34" charset="0"/>
                <a:ea typeface="Arial" panose="020B0604020202020204" pitchFamily="34" charset="0"/>
                <a:cs typeface="Times New Roman" panose="02020603050405020304" pitchFamily="18" charset="0"/>
              </a:rPr>
              <a:t>Write down a number of questions to ask about the style of this extract</a:t>
            </a:r>
          </a:p>
          <a:p>
            <a:pPr marL="342900" indent="-342900">
              <a:lnSpc>
                <a:spcPct val="115000"/>
              </a:lnSpc>
              <a:spcAft>
                <a:spcPts val="800"/>
              </a:spcAft>
              <a:buFont typeface="+mj-lt"/>
              <a:buAutoNum type="arabicPeriod"/>
            </a:pPr>
            <a:r>
              <a:rPr lang="en-GB" sz="1800" b="1" dirty="0">
                <a:effectLst/>
                <a:latin typeface="Arial" panose="020B0604020202020204" pitchFamily="34" charset="0"/>
                <a:ea typeface="Arial" panose="020B0604020202020204" pitchFamily="34" charset="0"/>
                <a:cs typeface="Times New Roman" panose="02020603050405020304" pitchFamily="18" charset="0"/>
              </a:rPr>
              <a:t>Swap your questions and discuss</a:t>
            </a:r>
          </a:p>
          <a:p>
            <a:pPr>
              <a:lnSpc>
                <a:spcPct val="115000"/>
              </a:lnSpc>
              <a:spcAft>
                <a:spcPts val="800"/>
              </a:spcAft>
            </a:pPr>
            <a:r>
              <a:rPr lang="en-GB" sz="1100" b="1" dirty="0">
                <a:latin typeface="Arial" panose="020B0604020202020204" pitchFamily="34" charset="0"/>
                <a:ea typeface="Arial" panose="020B0604020202020204" pitchFamily="34" charset="0"/>
                <a:cs typeface="Times New Roman" panose="02020603050405020304" pitchFamily="18" charset="0"/>
              </a:rPr>
              <a:t>Examples: </a:t>
            </a:r>
          </a:p>
          <a:p>
            <a:pPr marL="171450" indent="-171450">
              <a:buFont typeface="Arial" panose="020B0604020202020204" pitchFamily="34" charset="0"/>
              <a:buChar char="•"/>
            </a:pPr>
            <a:r>
              <a:rPr lang="en-GB" sz="1100" b="1" dirty="0"/>
              <a:t>Structure: </a:t>
            </a:r>
            <a:r>
              <a:rPr lang="en-GB" sz="1100" dirty="0"/>
              <a:t>Why does Hurston start the passage in Janie’s house, but end it with a short creation myth? How would you describe this shift? </a:t>
            </a:r>
          </a:p>
          <a:p>
            <a:pPr marL="171450" indent="-171450">
              <a:buFont typeface="Arial" panose="020B0604020202020204" pitchFamily="34" charset="0"/>
              <a:buChar char="•"/>
            </a:pPr>
            <a:r>
              <a:rPr lang="en-GB" sz="1100" b="1" dirty="0"/>
              <a:t>Narrative voice: </a:t>
            </a:r>
            <a:r>
              <a:rPr lang="en-GB" sz="1100" dirty="0"/>
              <a:t>What narrative perspective is used here? To what effect does Hurston use it? </a:t>
            </a:r>
          </a:p>
          <a:p>
            <a:pPr marL="171450" indent="-171450">
              <a:buFont typeface="Arial" panose="020B0604020202020204" pitchFamily="34" charset="0"/>
              <a:buChar char="•"/>
            </a:pPr>
            <a:r>
              <a:rPr lang="en-GB" sz="1100" b="1" dirty="0"/>
              <a:t>Imagery</a:t>
            </a:r>
            <a:r>
              <a:rPr lang="en-GB" sz="1100" dirty="0"/>
              <a:t>: What do Janie’s hair, the shop and the horizon symbolize? </a:t>
            </a:r>
          </a:p>
          <a:p>
            <a:pPr marL="171450" indent="-171450">
              <a:buFont typeface="Arial" panose="020B0604020202020204" pitchFamily="34" charset="0"/>
              <a:buChar char="•"/>
            </a:pPr>
            <a:r>
              <a:rPr lang="en-GB" sz="1100" b="1" dirty="0"/>
              <a:t>Word choice and connotations: </a:t>
            </a:r>
            <a:r>
              <a:rPr lang="en-GB" sz="1100" dirty="0"/>
              <a:t>What are the connotations of the verbs “pinched” and “choke”? What is the effect of these word choices?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8011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896B-C9FC-4E0B-9D9C-962FD310CEE0}"/>
              </a:ext>
            </a:extLst>
          </p:cNvPr>
          <p:cNvSpPr>
            <a:spLocks noGrp="1"/>
          </p:cNvSpPr>
          <p:nvPr>
            <p:ph type="title"/>
          </p:nvPr>
        </p:nvSpPr>
        <p:spPr>
          <a:xfrm>
            <a:off x="429221" y="112302"/>
            <a:ext cx="10058400" cy="1609344"/>
          </a:xfrm>
        </p:spPr>
        <p:txBody>
          <a:bodyPr>
            <a:normAutofit/>
          </a:bodyPr>
          <a:lstStyle/>
          <a:p>
            <a:r>
              <a:rPr lang="en-GB" sz="3600" dirty="0"/>
              <a:t>Make sure your questions ask about these 4 elements: </a:t>
            </a:r>
          </a:p>
        </p:txBody>
      </p:sp>
      <p:sp>
        <p:nvSpPr>
          <p:cNvPr id="3" name="Content Placeholder 2">
            <a:extLst>
              <a:ext uri="{FF2B5EF4-FFF2-40B4-BE49-F238E27FC236}">
                <a16:creationId xmlns:a16="http://schemas.microsoft.com/office/drawing/2014/main" id="{5C2CB864-680B-4361-B5E2-BE13E5812255}"/>
              </a:ext>
            </a:extLst>
          </p:cNvPr>
          <p:cNvSpPr>
            <a:spLocks noGrp="1"/>
          </p:cNvSpPr>
          <p:nvPr>
            <p:ph idx="1"/>
          </p:nvPr>
        </p:nvSpPr>
        <p:spPr>
          <a:xfrm>
            <a:off x="487315" y="1606716"/>
            <a:ext cx="10405489" cy="2341083"/>
          </a:xfrm>
        </p:spPr>
        <p:txBody>
          <a:bodyPr>
            <a:normAutofit lnSpcReduction="10000"/>
          </a:bodyPr>
          <a:lstStyle/>
          <a:p>
            <a:r>
              <a:rPr lang="en-GB" sz="2400" b="1" dirty="0"/>
              <a:t>Structure </a:t>
            </a:r>
            <a:r>
              <a:rPr lang="en-GB" sz="2400" dirty="0"/>
              <a:t>(prolepsis / foreshadowing, analepsis, contrast between atmosphere of different paragraphs, intensifying tension, cyclical structure, etc) </a:t>
            </a:r>
          </a:p>
          <a:p>
            <a:r>
              <a:rPr lang="en-GB" sz="2400" b="1" dirty="0"/>
              <a:t>Narrative voice </a:t>
            </a:r>
            <a:r>
              <a:rPr lang="en-GB" sz="2400" dirty="0"/>
              <a:t>(tone, perspective, attitude…)</a:t>
            </a:r>
          </a:p>
          <a:p>
            <a:r>
              <a:rPr lang="en-GB" sz="2400" b="1" dirty="0"/>
              <a:t>Imagery</a:t>
            </a:r>
            <a:r>
              <a:rPr lang="en-GB" sz="2400" dirty="0"/>
              <a:t> (personification, metaphors, similes)</a:t>
            </a:r>
          </a:p>
          <a:p>
            <a:r>
              <a:rPr lang="en-GB" sz="2400" b="1" dirty="0"/>
              <a:t>Word choice and connotations </a:t>
            </a:r>
          </a:p>
        </p:txBody>
      </p:sp>
      <p:sp>
        <p:nvSpPr>
          <p:cNvPr id="4" name="TextBox 3">
            <a:extLst>
              <a:ext uri="{FF2B5EF4-FFF2-40B4-BE49-F238E27FC236}">
                <a16:creationId xmlns:a16="http://schemas.microsoft.com/office/drawing/2014/main" id="{0E03DF51-6E63-4C67-9B45-3D93898CE019}"/>
              </a:ext>
            </a:extLst>
          </p:cNvPr>
          <p:cNvSpPr txBox="1"/>
          <p:nvPr/>
        </p:nvSpPr>
        <p:spPr>
          <a:xfrm>
            <a:off x="531119" y="4659608"/>
            <a:ext cx="10638797" cy="2246769"/>
          </a:xfrm>
          <a:prstGeom prst="rect">
            <a:avLst/>
          </a:prstGeom>
          <a:solidFill>
            <a:srgbClr val="FFC000"/>
          </a:solidFill>
        </p:spPr>
        <p:txBody>
          <a:bodyPr wrap="square" rtlCol="0">
            <a:spAutoFit/>
          </a:bodyPr>
          <a:lstStyle/>
          <a:p>
            <a:pPr marL="171450" indent="-171450">
              <a:buFont typeface="Arial" panose="020B0604020202020204" pitchFamily="34" charset="0"/>
              <a:buChar char="•"/>
            </a:pPr>
            <a:r>
              <a:rPr lang="en-GB" sz="2000" b="1" dirty="0"/>
              <a:t>Structure: </a:t>
            </a:r>
            <a:r>
              <a:rPr lang="en-GB" sz="2000" dirty="0"/>
              <a:t>Why does Hurston start the passage in Janie’s house, but end it with a short creation myth? How would you describe this shift? </a:t>
            </a:r>
          </a:p>
          <a:p>
            <a:pPr marL="171450" indent="-171450">
              <a:buFont typeface="Arial" panose="020B0604020202020204" pitchFamily="34" charset="0"/>
              <a:buChar char="•"/>
            </a:pPr>
            <a:r>
              <a:rPr lang="en-GB" sz="2000" b="1" dirty="0"/>
              <a:t>Narrative voice: </a:t>
            </a:r>
            <a:r>
              <a:rPr lang="en-GB" sz="2000" dirty="0"/>
              <a:t>What narrative perspective is used here? To what effect does Hurston use it? </a:t>
            </a:r>
          </a:p>
          <a:p>
            <a:pPr marL="171450" indent="-171450">
              <a:buFont typeface="Arial" panose="020B0604020202020204" pitchFamily="34" charset="0"/>
              <a:buChar char="•"/>
            </a:pPr>
            <a:r>
              <a:rPr lang="en-GB" sz="2000" b="1" dirty="0"/>
              <a:t>Imagery</a:t>
            </a:r>
            <a:r>
              <a:rPr lang="en-GB" sz="2000" dirty="0"/>
              <a:t>: What do Janie’s hair, the shop and the horizon symbolize? </a:t>
            </a:r>
          </a:p>
          <a:p>
            <a:pPr marL="171450" indent="-171450">
              <a:buFont typeface="Arial" panose="020B0604020202020204" pitchFamily="34" charset="0"/>
              <a:buChar char="•"/>
            </a:pPr>
            <a:r>
              <a:rPr lang="en-GB" sz="2000" b="1" dirty="0"/>
              <a:t>Word choice and connotations: </a:t>
            </a:r>
            <a:r>
              <a:rPr lang="en-GB" sz="2000" dirty="0"/>
              <a:t>What are the connotations of the verbs “pinched” and “choke”? What is the effect of these word choices? </a:t>
            </a:r>
            <a:endParaRPr lang="en-GB"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4391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92B8-0CAA-411E-B3F5-F3368B3DA0EF}"/>
              </a:ext>
            </a:extLst>
          </p:cNvPr>
          <p:cNvSpPr>
            <a:spLocks noGrp="1"/>
          </p:cNvSpPr>
          <p:nvPr>
            <p:ph type="title"/>
          </p:nvPr>
        </p:nvSpPr>
        <p:spPr>
          <a:xfrm>
            <a:off x="339478" y="227286"/>
            <a:ext cx="10564277" cy="829476"/>
          </a:xfrm>
        </p:spPr>
        <p:txBody>
          <a:bodyPr>
            <a:normAutofit fontScale="90000"/>
          </a:bodyPr>
          <a:lstStyle/>
          <a:p>
            <a:r>
              <a:rPr lang="en-GB"/>
              <a:t>Check each other’s work</a:t>
            </a:r>
          </a:p>
        </p:txBody>
      </p:sp>
      <p:sp>
        <p:nvSpPr>
          <p:cNvPr id="3" name="Content Placeholder 2">
            <a:extLst>
              <a:ext uri="{FF2B5EF4-FFF2-40B4-BE49-F238E27FC236}">
                <a16:creationId xmlns:a16="http://schemas.microsoft.com/office/drawing/2014/main" id="{AD0E5545-5FE2-41BA-8971-214F6BB42F1F}"/>
              </a:ext>
            </a:extLst>
          </p:cNvPr>
          <p:cNvSpPr>
            <a:spLocks noGrp="1"/>
          </p:cNvSpPr>
          <p:nvPr>
            <p:ph idx="1"/>
          </p:nvPr>
        </p:nvSpPr>
        <p:spPr>
          <a:xfrm>
            <a:off x="339479" y="1199123"/>
            <a:ext cx="10788770" cy="5278333"/>
          </a:xfrm>
        </p:spPr>
        <p:txBody>
          <a:bodyPr>
            <a:normAutofit fontScale="85000" lnSpcReduction="20000"/>
          </a:bodyPr>
          <a:lstStyle/>
          <a:p>
            <a:pPr marL="457200" indent="-457200">
              <a:buFont typeface="+mj-lt"/>
              <a:buAutoNum type="arabicPeriod"/>
            </a:pPr>
            <a:r>
              <a:rPr lang="en-GB" dirty="0"/>
              <a:t>Are your </a:t>
            </a:r>
            <a:r>
              <a:rPr lang="en-GB" b="1" dirty="0"/>
              <a:t>topic sentences clear ? </a:t>
            </a:r>
          </a:p>
          <a:p>
            <a:pPr marL="457200" indent="-457200">
              <a:buFont typeface="+mj-lt"/>
              <a:buAutoNum type="arabicPeriod"/>
            </a:pPr>
            <a:r>
              <a:rPr lang="en-GB" dirty="0"/>
              <a:t>Are </a:t>
            </a:r>
            <a:r>
              <a:rPr lang="en-GB" b="1" dirty="0"/>
              <a:t>quotes fluently embedded </a:t>
            </a:r>
            <a:r>
              <a:rPr lang="en-GB" dirty="0"/>
              <a:t>in your sentences? </a:t>
            </a:r>
          </a:p>
          <a:p>
            <a:pPr marL="457200" indent="-457200">
              <a:buFont typeface="+mj-lt"/>
              <a:buAutoNum type="arabicPeriod"/>
            </a:pPr>
            <a:r>
              <a:rPr lang="en-GB" dirty="0"/>
              <a:t>Do you use </a:t>
            </a:r>
            <a:r>
              <a:rPr lang="en-GB" b="1" dirty="0"/>
              <a:t>precise vocabulary?</a:t>
            </a:r>
          </a:p>
          <a:p>
            <a:pPr marL="457200" indent="-457200">
              <a:buFont typeface="+mj-lt"/>
              <a:buAutoNum type="arabicPeriod"/>
            </a:pPr>
            <a:r>
              <a:rPr lang="en-GB" dirty="0"/>
              <a:t>Do you use </a:t>
            </a:r>
            <a:r>
              <a:rPr lang="en-GB" b="1" dirty="0"/>
              <a:t>connectives</a:t>
            </a:r>
            <a:r>
              <a:rPr lang="en-GB" dirty="0"/>
              <a:t> to link your argument? </a:t>
            </a:r>
          </a:p>
          <a:p>
            <a:pPr marL="0" indent="0">
              <a:buNone/>
            </a:pPr>
            <a:endParaRPr lang="en-GB" dirty="0"/>
          </a:p>
          <a:p>
            <a:pPr marL="0" indent="0">
              <a:buNone/>
            </a:pPr>
            <a:r>
              <a:rPr lang="en-GB" b="1" dirty="0">
                <a:highlight>
                  <a:srgbClr val="FFFF00"/>
                </a:highlight>
              </a:rPr>
              <a:t>Your peer-marking needs to include: </a:t>
            </a:r>
          </a:p>
          <a:p>
            <a:r>
              <a:rPr lang="en-GB" b="1" dirty="0">
                <a:highlight>
                  <a:srgbClr val="FFFF00"/>
                </a:highlight>
              </a:rPr>
              <a:t>Two ‘ticks’ stating which of the above criteria you achieved</a:t>
            </a:r>
          </a:p>
          <a:p>
            <a:r>
              <a:rPr lang="en-GB" b="1" dirty="0">
                <a:highlight>
                  <a:srgbClr val="FFFF00"/>
                </a:highlight>
              </a:rPr>
              <a:t>One target (for example: use connectives) </a:t>
            </a:r>
          </a:p>
          <a:p>
            <a:pPr marL="0" indent="0">
              <a:buNone/>
            </a:pPr>
            <a:endParaRPr lang="en-GB" dirty="0"/>
          </a:p>
          <a:p>
            <a:pPr marL="0" indent="0">
              <a:buNone/>
            </a:pPr>
            <a:r>
              <a:rPr lang="en-GB" b="1" dirty="0">
                <a:highlight>
                  <a:srgbClr val="00FF00"/>
                </a:highlight>
              </a:rPr>
              <a:t>Highlight particular successes: </a:t>
            </a:r>
          </a:p>
          <a:p>
            <a:r>
              <a:rPr lang="en-GB" dirty="0">
                <a:highlight>
                  <a:srgbClr val="00FF00"/>
                </a:highlight>
              </a:rPr>
              <a:t>Links to other parts of the novel</a:t>
            </a:r>
          </a:p>
          <a:p>
            <a:r>
              <a:rPr lang="en-GB" dirty="0">
                <a:highlight>
                  <a:srgbClr val="00FF00"/>
                </a:highlight>
              </a:rPr>
              <a:t>Evaluation of narrative perspective / free indirect discourse </a:t>
            </a:r>
          </a:p>
          <a:p>
            <a:r>
              <a:rPr lang="en-GB" dirty="0">
                <a:highlight>
                  <a:srgbClr val="00FF00"/>
                </a:highlight>
              </a:rPr>
              <a:t>Discussion of alternative interpretations of a quote, or of ambivalent / ambiguous meanings </a:t>
            </a:r>
          </a:p>
          <a:p>
            <a:r>
              <a:rPr lang="en-GB" dirty="0">
                <a:highlight>
                  <a:srgbClr val="00FF00"/>
                </a:highlight>
              </a:rPr>
              <a:t>Awareness of a character or idea to be complex – one motif/character/idea might have different sides, might have positives and negatives </a:t>
            </a:r>
          </a:p>
          <a:p>
            <a:r>
              <a:rPr lang="en-GB" dirty="0">
                <a:highlight>
                  <a:srgbClr val="00FF00"/>
                </a:highlight>
              </a:rPr>
              <a:t>Discussion of themes and contexts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4942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B689-A136-4791-A35C-23F60911669D}"/>
              </a:ext>
            </a:extLst>
          </p:cNvPr>
          <p:cNvSpPr>
            <a:spLocks noGrp="1"/>
          </p:cNvSpPr>
          <p:nvPr>
            <p:ph type="title"/>
          </p:nvPr>
        </p:nvSpPr>
        <p:spPr>
          <a:xfrm>
            <a:off x="213543" y="49280"/>
            <a:ext cx="10914705" cy="858973"/>
          </a:xfrm>
        </p:spPr>
        <p:txBody>
          <a:bodyPr>
            <a:normAutofit/>
          </a:bodyPr>
          <a:lstStyle/>
          <a:p>
            <a:r>
              <a:rPr lang="en-GB" dirty="0"/>
              <a:t>Use sophisticated Vocabulary! </a:t>
            </a:r>
          </a:p>
        </p:txBody>
      </p:sp>
      <p:graphicFrame>
        <p:nvGraphicFramePr>
          <p:cNvPr id="4" name="Content Placeholder 3">
            <a:extLst>
              <a:ext uri="{FF2B5EF4-FFF2-40B4-BE49-F238E27FC236}">
                <a16:creationId xmlns:a16="http://schemas.microsoft.com/office/drawing/2014/main" id="{41A5B005-C423-4085-BAD3-BE30CDA8F25A}"/>
              </a:ext>
            </a:extLst>
          </p:cNvPr>
          <p:cNvGraphicFramePr>
            <a:graphicFrameLocks/>
          </p:cNvGraphicFramePr>
          <p:nvPr>
            <p:extLst>
              <p:ext uri="{D42A27DB-BD31-4B8C-83A1-F6EECF244321}">
                <p14:modId xmlns:p14="http://schemas.microsoft.com/office/powerpoint/2010/main" val="3669370363"/>
              </p:ext>
            </p:extLst>
          </p:nvPr>
        </p:nvGraphicFramePr>
        <p:xfrm>
          <a:off x="378553" y="856525"/>
          <a:ext cx="11434894" cy="5918010"/>
        </p:xfrm>
        <a:graphic>
          <a:graphicData uri="http://schemas.openxmlformats.org/drawingml/2006/table">
            <a:tbl>
              <a:tblPr firstRow="1" firstCol="1">
                <a:tableStyleId>{5C22544A-7EE6-4342-B048-85BDC9FD1C3A}</a:tableStyleId>
              </a:tblPr>
              <a:tblGrid>
                <a:gridCol w="5528380">
                  <a:extLst>
                    <a:ext uri="{9D8B030D-6E8A-4147-A177-3AD203B41FA5}">
                      <a16:colId xmlns:a16="http://schemas.microsoft.com/office/drawing/2014/main" val="1877571210"/>
                    </a:ext>
                  </a:extLst>
                </a:gridCol>
                <a:gridCol w="5906514">
                  <a:extLst>
                    <a:ext uri="{9D8B030D-6E8A-4147-A177-3AD203B41FA5}">
                      <a16:colId xmlns:a16="http://schemas.microsoft.com/office/drawing/2014/main" val="2582748986"/>
                    </a:ext>
                  </a:extLst>
                </a:gridCol>
              </a:tblGrid>
              <a:tr h="158953">
                <a:tc>
                  <a:txBody>
                    <a:bodyPr/>
                    <a:lstStyle/>
                    <a:p>
                      <a:pPr>
                        <a:lnSpc>
                          <a:spcPct val="150000"/>
                        </a:lnSpc>
                        <a:spcAft>
                          <a:spcPts val="800"/>
                        </a:spcAft>
                      </a:pPr>
                      <a:r>
                        <a:rPr lang="en-GB" sz="1600" dirty="0">
                          <a:effectLst/>
                        </a:rPr>
                        <a:t>Other ways to say “this shows”</a:t>
                      </a:r>
                      <a:endParaRPr lang="en-GB"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2569" marR="52569" marT="0" marB="0"/>
                </a:tc>
                <a:tc>
                  <a:txBody>
                    <a:bodyPr/>
                    <a:lstStyle/>
                    <a:p>
                      <a:pPr>
                        <a:lnSpc>
                          <a:spcPct val="150000"/>
                        </a:lnSpc>
                        <a:spcAft>
                          <a:spcPts val="800"/>
                        </a:spcAft>
                      </a:pPr>
                      <a:r>
                        <a:rPr lang="en-GB" sz="1600">
                          <a:effectLst/>
                        </a:rPr>
                        <a:t>To evaluate</a:t>
                      </a:r>
                      <a:endParaRPr lang="en-GB" sz="1600">
                        <a:effectLst/>
                        <a:latin typeface="Gill Sans MT" panose="020B0502020104020203" pitchFamily="34" charset="0"/>
                        <a:ea typeface="Calibri" panose="020F0502020204030204" pitchFamily="34" charset="0"/>
                        <a:cs typeface="Times New Roman" panose="02020603050405020304" pitchFamily="18" charset="0"/>
                      </a:endParaRPr>
                    </a:p>
                  </a:txBody>
                  <a:tcPr marL="52569" marR="52569" marT="0" marB="0"/>
                </a:tc>
                <a:extLst>
                  <a:ext uri="{0D108BD9-81ED-4DB2-BD59-A6C34878D82A}">
                    <a16:rowId xmlns:a16="http://schemas.microsoft.com/office/drawing/2014/main" val="4123032038"/>
                  </a:ext>
                </a:extLst>
              </a:tr>
              <a:tr h="3813869">
                <a:tc>
                  <a:txBody>
                    <a:bodyPr/>
                    <a:lstStyle/>
                    <a:p>
                      <a:pPr marL="342900" lvl="0" indent="-342900" algn="l">
                        <a:lnSpc>
                          <a:spcPct val="115000"/>
                        </a:lnSpc>
                        <a:buFont typeface="Symbol" panose="05050102010706020507" pitchFamily="18" charset="2"/>
                        <a:buChar char=""/>
                      </a:pPr>
                      <a:r>
                        <a:rPr lang="en-GB" sz="1600" dirty="0">
                          <a:effectLst/>
                        </a:rPr>
                        <a:t>Exemplifies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Clarifies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Portrays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Emphasizes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alludes to</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Highlights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Implies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Defines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Displays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Conveys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Demonstrates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Proves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Reveals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Confirms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Presents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Illustrates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Indicates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Establishes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Outlines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defines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69" marR="52569" marT="0" marB="0"/>
                </a:tc>
                <a:tc>
                  <a:txBody>
                    <a:bodyPr/>
                    <a:lstStyle/>
                    <a:p>
                      <a:pPr marL="342900" lvl="0" indent="-342900" algn="l">
                        <a:lnSpc>
                          <a:spcPct val="107000"/>
                        </a:lnSpc>
                        <a:buFont typeface="Symbol" panose="05050102010706020507" pitchFamily="18" charset="2"/>
                        <a:buChar char=""/>
                      </a:pPr>
                      <a:r>
                        <a:rPr lang="en-GB" sz="1600" dirty="0">
                          <a:effectLst/>
                        </a:rPr>
                        <a:t>effective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engaging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Compelling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Convincing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direct</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Poignant</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Emotive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Powerful</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Interesting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evocative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has a particular resonance with...</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confronting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challenges</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sophisticated</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an intelligent use of...</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this elicits an emotional response from the audience...</a:t>
                      </a:r>
                      <a:endParaRPr lang="en-GB" sz="1400" dirty="0">
                        <a:effectLst/>
                      </a:endParaRPr>
                    </a:p>
                    <a:p>
                      <a:pPr marL="342900" lvl="0" indent="-342900" algn="l">
                        <a:lnSpc>
                          <a:spcPct val="107000"/>
                        </a:lnSpc>
                        <a:spcAft>
                          <a:spcPts val="1000"/>
                        </a:spcAft>
                        <a:buFont typeface="Symbol" panose="05050102010706020507" pitchFamily="18" charset="2"/>
                        <a:buChar char=""/>
                      </a:pPr>
                      <a:r>
                        <a:rPr lang="en-GB" sz="1600" dirty="0">
                          <a:effectLst/>
                        </a:rPr>
                        <a:t>confronts the reader...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69" marR="52569" marT="0" marB="0"/>
                </a:tc>
                <a:extLst>
                  <a:ext uri="{0D108BD9-81ED-4DB2-BD59-A6C34878D82A}">
                    <a16:rowId xmlns:a16="http://schemas.microsoft.com/office/drawing/2014/main" val="4160604973"/>
                  </a:ext>
                </a:extLst>
              </a:tr>
            </a:tbl>
          </a:graphicData>
        </a:graphic>
      </p:graphicFrame>
    </p:spTree>
    <p:extLst>
      <p:ext uri="{BB962C8B-B14F-4D97-AF65-F5344CB8AC3E}">
        <p14:creationId xmlns:p14="http://schemas.microsoft.com/office/powerpoint/2010/main" val="106906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D459-A38B-4189-B6AE-1CAAB0216A5B}"/>
              </a:ext>
            </a:extLst>
          </p:cNvPr>
          <p:cNvSpPr>
            <a:spLocks noGrp="1"/>
          </p:cNvSpPr>
          <p:nvPr>
            <p:ph type="title"/>
          </p:nvPr>
        </p:nvSpPr>
        <p:spPr/>
        <p:txBody>
          <a:bodyPr/>
          <a:lstStyle/>
          <a:p>
            <a:r>
              <a:rPr lang="en-GB" dirty="0"/>
              <a:t>Feedback Tasks</a:t>
            </a:r>
          </a:p>
        </p:txBody>
      </p:sp>
      <p:sp>
        <p:nvSpPr>
          <p:cNvPr id="3" name="Content Placeholder 2">
            <a:extLst>
              <a:ext uri="{FF2B5EF4-FFF2-40B4-BE49-F238E27FC236}">
                <a16:creationId xmlns:a16="http://schemas.microsoft.com/office/drawing/2014/main" id="{A730B02E-7EFD-427D-8FF6-63C28FE4B5FD}"/>
              </a:ext>
            </a:extLst>
          </p:cNvPr>
          <p:cNvSpPr>
            <a:spLocks noGrp="1"/>
          </p:cNvSpPr>
          <p:nvPr>
            <p:ph idx="1"/>
          </p:nvPr>
        </p:nvSpPr>
        <p:spPr/>
        <p:txBody>
          <a:bodyPr/>
          <a:lstStyle/>
          <a:p>
            <a:pPr marL="0" indent="0">
              <a:buNone/>
            </a:pPr>
            <a:r>
              <a:rPr lang="en-GB" b="1" dirty="0">
                <a:solidFill>
                  <a:srgbClr val="C00000"/>
                </a:solidFill>
              </a:rPr>
              <a:t>Improve any analysis that is correct but vague</a:t>
            </a:r>
            <a:r>
              <a:rPr lang="en-GB" dirty="0"/>
              <a:t>: </a:t>
            </a:r>
            <a:r>
              <a:rPr lang="en-GB" i="1" dirty="0"/>
              <a:t>“desecrating” is a strong verb </a:t>
            </a:r>
          </a:p>
          <a:p>
            <a:pPr>
              <a:buFont typeface="Symbol" panose="05050102010706020507" pitchFamily="18" charset="2"/>
              <a:buChar char="Þ"/>
            </a:pPr>
            <a:r>
              <a:rPr lang="en-GB" dirty="0">
                <a:highlight>
                  <a:srgbClr val="FFFF00"/>
                </a:highlight>
              </a:rPr>
              <a:t>How can you discuss the </a:t>
            </a:r>
            <a:r>
              <a:rPr lang="en-GB" b="1" dirty="0">
                <a:highlight>
                  <a:srgbClr val="FFFF00"/>
                </a:highlight>
              </a:rPr>
              <a:t>connotations</a:t>
            </a:r>
            <a:r>
              <a:rPr lang="en-GB" dirty="0">
                <a:highlight>
                  <a:srgbClr val="FFFF00"/>
                </a:highlight>
              </a:rPr>
              <a:t> of this word more precisely? </a:t>
            </a:r>
          </a:p>
          <a:p>
            <a:pPr marL="0" indent="0">
              <a:buNone/>
            </a:pPr>
            <a:endParaRPr lang="en-GB" dirty="0">
              <a:highlight>
                <a:srgbClr val="FFFF00"/>
              </a:highlight>
            </a:endParaRPr>
          </a:p>
          <a:p>
            <a:pPr marL="0" indent="0">
              <a:buNone/>
            </a:pPr>
            <a:r>
              <a:rPr lang="en-GB" b="1" dirty="0">
                <a:solidFill>
                  <a:srgbClr val="C00000"/>
                </a:solidFill>
              </a:rPr>
              <a:t>Zoom in on key words or images on your quotations: </a:t>
            </a:r>
          </a:p>
          <a:p>
            <a:pPr marL="0" indent="0">
              <a:buNone/>
            </a:pPr>
            <a:r>
              <a:rPr lang="en-US" i="1" dirty="0"/>
              <a:t>“she </a:t>
            </a:r>
            <a:r>
              <a:rPr lang="en-US" i="1" dirty="0">
                <a:highlight>
                  <a:srgbClr val="FFFF00"/>
                </a:highlight>
              </a:rPr>
              <a:t>burnt up </a:t>
            </a:r>
            <a:r>
              <a:rPr lang="en-US" i="1" dirty="0"/>
              <a:t>every one of her head </a:t>
            </a:r>
            <a:r>
              <a:rPr lang="en-US" i="1" dirty="0">
                <a:highlight>
                  <a:srgbClr val="FFFF00"/>
                </a:highlight>
              </a:rPr>
              <a:t>rags</a:t>
            </a:r>
            <a:r>
              <a:rPr lang="en-US" i="1" dirty="0"/>
              <a:t>” “</a:t>
            </a:r>
          </a:p>
          <a:p>
            <a:pPr marL="0" indent="0">
              <a:buNone/>
            </a:pPr>
            <a:r>
              <a:rPr lang="en-US" i="1" dirty="0"/>
              <a:t>“went about the house </a:t>
            </a:r>
            <a:r>
              <a:rPr lang="en-US" i="1" dirty="0">
                <a:highlight>
                  <a:srgbClr val="FFFF00"/>
                </a:highlight>
              </a:rPr>
              <a:t>next morning </a:t>
            </a:r>
            <a:r>
              <a:rPr lang="en-US" i="1" dirty="0"/>
              <a:t>with her hair in one </a:t>
            </a:r>
            <a:r>
              <a:rPr lang="en-US" i="1" dirty="0">
                <a:highlight>
                  <a:srgbClr val="FFFF00"/>
                </a:highlight>
              </a:rPr>
              <a:t>thick braid swinging</a:t>
            </a:r>
            <a:r>
              <a:rPr lang="en-US" i="1" dirty="0"/>
              <a:t> well below her waist”</a:t>
            </a:r>
          </a:p>
          <a:p>
            <a:pPr marL="0" indent="0">
              <a:buNone/>
            </a:pPr>
            <a:r>
              <a:rPr lang="en-GB" i="1" dirty="0">
                <a:highlight>
                  <a:srgbClr val="FFFF00"/>
                </a:highlight>
              </a:rPr>
              <a:t>Zoom in on the highlighted words to add depth to your analysis! </a:t>
            </a:r>
          </a:p>
        </p:txBody>
      </p:sp>
    </p:spTree>
    <p:extLst>
      <p:ext uri="{BB962C8B-B14F-4D97-AF65-F5344CB8AC3E}">
        <p14:creationId xmlns:p14="http://schemas.microsoft.com/office/powerpoint/2010/main" val="2465887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2806-A012-487E-B2CC-1F883959DB29}"/>
              </a:ext>
            </a:extLst>
          </p:cNvPr>
          <p:cNvSpPr>
            <a:spLocks noGrp="1"/>
          </p:cNvSpPr>
          <p:nvPr>
            <p:ph type="title"/>
          </p:nvPr>
        </p:nvSpPr>
        <p:spPr/>
        <p:txBody>
          <a:bodyPr>
            <a:normAutofit/>
          </a:bodyPr>
          <a:lstStyle/>
          <a:p>
            <a:r>
              <a:rPr kumimoji="0" lang="en-US" altLang="en-US" sz="5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What might I have received had I written this in the 2019 GCSE? </a:t>
            </a:r>
            <a:endParaRPr lang="en-GB" dirty="0"/>
          </a:p>
        </p:txBody>
      </p:sp>
      <p:graphicFrame>
        <p:nvGraphicFramePr>
          <p:cNvPr id="4" name="Content Placeholder 3">
            <a:extLst>
              <a:ext uri="{FF2B5EF4-FFF2-40B4-BE49-F238E27FC236}">
                <a16:creationId xmlns:a16="http://schemas.microsoft.com/office/drawing/2014/main" id="{3CC66A06-F67A-4F06-BBD1-1251970BD03E}"/>
              </a:ext>
            </a:extLst>
          </p:cNvPr>
          <p:cNvGraphicFramePr>
            <a:graphicFrameLocks noGrp="1"/>
          </p:cNvGraphicFramePr>
          <p:nvPr>
            <p:ph idx="1"/>
            <p:extLst>
              <p:ext uri="{D42A27DB-BD31-4B8C-83A1-F6EECF244321}">
                <p14:modId xmlns:p14="http://schemas.microsoft.com/office/powerpoint/2010/main" val="3059571146"/>
              </p:ext>
            </p:extLst>
          </p:nvPr>
        </p:nvGraphicFramePr>
        <p:xfrm>
          <a:off x="1007482" y="2266838"/>
          <a:ext cx="10206238" cy="2267974"/>
        </p:xfrm>
        <a:graphic>
          <a:graphicData uri="http://schemas.openxmlformats.org/drawingml/2006/table">
            <a:tbl>
              <a:tblPr firstRow="1" firstCol="1" bandRow="1">
                <a:tableStyleId>{5C22544A-7EE6-4342-B048-85BDC9FD1C3A}</a:tableStyleId>
              </a:tblPr>
              <a:tblGrid>
                <a:gridCol w="1457341">
                  <a:extLst>
                    <a:ext uri="{9D8B030D-6E8A-4147-A177-3AD203B41FA5}">
                      <a16:colId xmlns:a16="http://schemas.microsoft.com/office/drawing/2014/main" val="658172723"/>
                    </a:ext>
                  </a:extLst>
                </a:gridCol>
                <a:gridCol w="1457341">
                  <a:extLst>
                    <a:ext uri="{9D8B030D-6E8A-4147-A177-3AD203B41FA5}">
                      <a16:colId xmlns:a16="http://schemas.microsoft.com/office/drawing/2014/main" val="1546756341"/>
                    </a:ext>
                  </a:extLst>
                </a:gridCol>
                <a:gridCol w="1457341">
                  <a:extLst>
                    <a:ext uri="{9D8B030D-6E8A-4147-A177-3AD203B41FA5}">
                      <a16:colId xmlns:a16="http://schemas.microsoft.com/office/drawing/2014/main" val="180060499"/>
                    </a:ext>
                  </a:extLst>
                </a:gridCol>
                <a:gridCol w="1457341">
                  <a:extLst>
                    <a:ext uri="{9D8B030D-6E8A-4147-A177-3AD203B41FA5}">
                      <a16:colId xmlns:a16="http://schemas.microsoft.com/office/drawing/2014/main" val="1595672832"/>
                    </a:ext>
                  </a:extLst>
                </a:gridCol>
                <a:gridCol w="1381803">
                  <a:extLst>
                    <a:ext uri="{9D8B030D-6E8A-4147-A177-3AD203B41FA5}">
                      <a16:colId xmlns:a16="http://schemas.microsoft.com/office/drawing/2014/main" val="640891038"/>
                    </a:ext>
                  </a:extLst>
                </a:gridCol>
                <a:gridCol w="1536113">
                  <a:extLst>
                    <a:ext uri="{9D8B030D-6E8A-4147-A177-3AD203B41FA5}">
                      <a16:colId xmlns:a16="http://schemas.microsoft.com/office/drawing/2014/main" val="1563326971"/>
                    </a:ext>
                  </a:extLst>
                </a:gridCol>
                <a:gridCol w="1458958">
                  <a:extLst>
                    <a:ext uri="{9D8B030D-6E8A-4147-A177-3AD203B41FA5}">
                      <a16:colId xmlns:a16="http://schemas.microsoft.com/office/drawing/2014/main" val="965232966"/>
                    </a:ext>
                  </a:extLst>
                </a:gridCol>
              </a:tblGrid>
              <a:tr h="1817847">
                <a:tc>
                  <a:txBody>
                    <a:bodyPr/>
                    <a:lstStyle/>
                    <a:p>
                      <a:r>
                        <a:rPr lang="en-US" sz="2800" b="1" dirty="0">
                          <a:effectLst/>
                        </a:rPr>
                        <a:t>Prose/Poetry (total: 50)</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9</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8</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7</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6</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5</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a:effectLst/>
                        </a:rPr>
                        <a:t>4</a:t>
                      </a:r>
                      <a:endParaRPr lang="en-GB"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201093"/>
                  </a:ext>
                </a:extLst>
              </a:tr>
              <a:tr h="450127">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75</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71</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63</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57</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49</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43</a:t>
                      </a:r>
                    </a:p>
                  </a:txBody>
                  <a:tcPr marL="68580" marR="68580" marT="0" marB="0"/>
                </a:tc>
                <a:extLst>
                  <a:ext uri="{0D108BD9-81ED-4DB2-BD59-A6C34878D82A}">
                    <a16:rowId xmlns:a16="http://schemas.microsoft.com/office/drawing/2014/main" val="3774965075"/>
                  </a:ext>
                </a:extLst>
              </a:tr>
            </a:tbl>
          </a:graphicData>
        </a:graphic>
      </p:graphicFrame>
    </p:spTree>
    <p:extLst>
      <p:ext uri="{BB962C8B-B14F-4D97-AF65-F5344CB8AC3E}">
        <p14:creationId xmlns:p14="http://schemas.microsoft.com/office/powerpoint/2010/main" val="1513104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B4A85B-F33D-4421-B7A3-E0B516D8C540}"/>
              </a:ext>
            </a:extLst>
          </p:cNvPr>
          <p:cNvSpPr>
            <a:spLocks noGrp="1"/>
          </p:cNvSpPr>
          <p:nvPr>
            <p:ph type="ctrTitle"/>
          </p:nvPr>
        </p:nvSpPr>
        <p:spPr>
          <a:xfrm>
            <a:off x="4961376" y="1432223"/>
            <a:ext cx="6057144" cy="3357976"/>
          </a:xfrm>
        </p:spPr>
        <p:txBody>
          <a:bodyPr>
            <a:normAutofit/>
          </a:bodyPr>
          <a:lstStyle/>
          <a:p>
            <a:r>
              <a:rPr lang="en-GB" sz="8000"/>
              <a:t>Enter Tea Cake </a:t>
            </a:r>
          </a:p>
        </p:txBody>
      </p:sp>
      <p:sp>
        <p:nvSpPr>
          <p:cNvPr id="17" name="Rectangle 16">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 name="Oval 19">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ubtitle 4">
            <a:extLst>
              <a:ext uri="{FF2B5EF4-FFF2-40B4-BE49-F238E27FC236}">
                <a16:creationId xmlns:a16="http://schemas.microsoft.com/office/drawing/2014/main" id="{4C7408EF-E5BE-41B3-BC03-29D2366925E9}"/>
              </a:ext>
            </a:extLst>
          </p:cNvPr>
          <p:cNvSpPr>
            <a:spLocks noGrp="1"/>
          </p:cNvSpPr>
          <p:nvPr>
            <p:ph type="subTitle" idx="1"/>
          </p:nvPr>
        </p:nvSpPr>
        <p:spPr>
          <a:xfrm>
            <a:off x="4938490" y="4790198"/>
            <a:ext cx="6080030" cy="687058"/>
          </a:xfrm>
        </p:spPr>
        <p:txBody>
          <a:bodyPr>
            <a:normAutofit/>
          </a:bodyPr>
          <a:lstStyle/>
          <a:p>
            <a:r>
              <a:rPr lang="en-GB" sz="1700"/>
              <a:t>LO: to debate whether Tea Cake represents a new start for Janie, or the beginning of another failed marriage </a:t>
            </a:r>
          </a:p>
        </p:txBody>
      </p:sp>
    </p:spTree>
    <p:extLst>
      <p:ext uri="{BB962C8B-B14F-4D97-AF65-F5344CB8AC3E}">
        <p14:creationId xmlns:p14="http://schemas.microsoft.com/office/powerpoint/2010/main" val="8539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9415-5BF8-4B14-AB63-272263796C23}"/>
              </a:ext>
            </a:extLst>
          </p:cNvPr>
          <p:cNvSpPr>
            <a:spLocks noGrp="1"/>
          </p:cNvSpPr>
          <p:nvPr>
            <p:ph type="title"/>
          </p:nvPr>
        </p:nvSpPr>
        <p:spPr>
          <a:xfrm>
            <a:off x="114984" y="169739"/>
            <a:ext cx="11837921" cy="314893"/>
          </a:xfrm>
        </p:spPr>
        <p:txBody>
          <a:bodyPr>
            <a:noAutofit/>
          </a:bodyPr>
          <a:lstStyle/>
          <a:p>
            <a:r>
              <a:rPr lang="en-GB" sz="1600" dirty="0"/>
              <a:t>The many sides of Tea Cake: Match the quotes to the adjectives / nouns which might be used to describe his character</a:t>
            </a:r>
          </a:p>
        </p:txBody>
      </p:sp>
      <p:sp>
        <p:nvSpPr>
          <p:cNvPr id="3" name="Content Placeholder 2">
            <a:extLst>
              <a:ext uri="{FF2B5EF4-FFF2-40B4-BE49-F238E27FC236}">
                <a16:creationId xmlns:a16="http://schemas.microsoft.com/office/drawing/2014/main" id="{A8BEEC58-C2D0-4C10-9222-6869AE9163D9}"/>
              </a:ext>
            </a:extLst>
          </p:cNvPr>
          <p:cNvSpPr>
            <a:spLocks noGrp="1"/>
          </p:cNvSpPr>
          <p:nvPr>
            <p:ph idx="1"/>
          </p:nvPr>
        </p:nvSpPr>
        <p:spPr>
          <a:xfrm>
            <a:off x="219017" y="484633"/>
            <a:ext cx="8131043" cy="6277547"/>
          </a:xfrm>
        </p:spPr>
        <p:txBody>
          <a:bodyPr>
            <a:normAutofit/>
          </a:bodyPr>
          <a:lstStyle/>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“Good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evenin</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Mis’ Starks,” he said with a sly grin as if they had a good joke together.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leaned on the counter with one elbow and cold-cocked her a look.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set it up and began to show her and she found herself glowing inside. Somebody wanted her to play.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Those full, lazy eyes with the lashes curling sharply away like drawn scimitars. The lean, over-padded shoulders and narrow waist. Even nice!</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“Ah don’t need no pocket-full uh money to ride de train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lak</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uh woman. When Ah takes uh notion Ah rides anyhow—money or no money.”</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De name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mah</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mama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gimme</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is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Vergible</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Woods. Dey calls me Tea Cake for short.” “Tea Cake! So you sweet as all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dat</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“Who ever heard of uh teacake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bein</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called Mister! </a:t>
            </a: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was probably the kind of man who lived with various women but never married.</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Tea Cake stood there mimicking the tuning of a guitar.</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they made a lot of laughter out of nothing.</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It was so crazy digging worms by lamp light and setting out for Lake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Sabelia</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after midnight that she felt like a child breaking rules</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could be a bee to a blossom—a pear tree blossom in the spring. </a:t>
            </a: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wouldn’t let her get him any breakfast at all. He wanted her to get her rest.</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E82C041-89D8-4FF9-A646-A27BC5C0FAFF}"/>
              </a:ext>
            </a:extLst>
          </p:cNvPr>
          <p:cNvSpPr txBox="1">
            <a:spLocks/>
          </p:cNvSpPr>
          <p:nvPr/>
        </p:nvSpPr>
        <p:spPr>
          <a:xfrm>
            <a:off x="8525273" y="646103"/>
            <a:ext cx="3509764" cy="6042158"/>
          </a:xfrm>
          <a:prstGeom prst="rect">
            <a:avLst/>
          </a:prstGeom>
          <a:solidFill>
            <a:schemeClr val="accent2">
              <a:lumMod val="40000"/>
              <a:lumOff val="6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pPr>
            <a:r>
              <a:rPr lang="en-US" sz="1400" dirty="0">
                <a:latin typeface="Gill Sans MT" panose="020B0502020104020203" pitchFamily="34" charset="0"/>
                <a:ea typeface="Calibri" panose="020F0502020204030204" pitchFamily="34" charset="0"/>
                <a:cs typeface="Times New Roman" panose="02020603050405020304" pitchFamily="18" charset="0"/>
              </a:rPr>
              <a:t>Joy</a:t>
            </a:r>
          </a:p>
          <a:p>
            <a:pPr>
              <a:lnSpc>
                <a:spcPct val="150000"/>
              </a:lnSpc>
              <a:spcBef>
                <a:spcPts val="0"/>
              </a:spcBef>
            </a:pPr>
            <a:r>
              <a:rPr lang="en-US" sz="1400" dirty="0">
                <a:latin typeface="Gill Sans MT" panose="020B0502020104020203" pitchFamily="34" charset="0"/>
                <a:ea typeface="Calibri" panose="020F0502020204030204" pitchFamily="34" charset="0"/>
                <a:cs typeface="Times New Roman" panose="02020603050405020304" pitchFamily="18" charset="0"/>
              </a:rPr>
              <a:t>Adventure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Flirtatious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Cheeky</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Musical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Playful</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Informal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Romance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Creative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Vivacious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Curious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Respectful</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Unmaterialistic</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Self-confidence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Gambler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 </a:t>
            </a:r>
          </a:p>
          <a:p>
            <a:pPr>
              <a:lnSpc>
                <a:spcPct val="150000"/>
              </a:lnSpc>
              <a:spcBef>
                <a:spcPts val="0"/>
              </a:spcBef>
            </a:pPr>
            <a:endParaRPr lang="en-GB" sz="1400" dirty="0">
              <a:latin typeface="Gill Sans MT" panose="020B0502020104020203" pitchFamily="34" charset="0"/>
              <a:ea typeface="Calibri" panose="020F0502020204030204" pitchFamily="34" charset="0"/>
              <a:cs typeface="Times New Roman" panose="02020603050405020304" pitchFamily="18" charset="0"/>
            </a:endParaRPr>
          </a:p>
          <a:p>
            <a:pPr>
              <a:lnSpc>
                <a:spcPct val="150000"/>
              </a:lnSpc>
              <a:spcBef>
                <a:spcPts val="0"/>
              </a:spcBef>
            </a:pPr>
            <a:endParaRPr lang="en-GB" sz="1100" dirty="0">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911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3658-0E27-4483-9C26-1EF68850B04C}"/>
              </a:ext>
            </a:extLst>
          </p:cNvPr>
          <p:cNvSpPr>
            <a:spLocks noGrp="1"/>
          </p:cNvSpPr>
          <p:nvPr>
            <p:ph type="title"/>
          </p:nvPr>
        </p:nvSpPr>
        <p:spPr/>
        <p:txBody>
          <a:bodyPr>
            <a:noAutofit/>
          </a:bodyPr>
          <a:lstStyle/>
          <a:p>
            <a:r>
              <a:rPr lang="en-GB" sz="3600" dirty="0"/>
              <a:t>Does Tea Cake represents a new start for Janie, or the beginning of another failed marriage? </a:t>
            </a:r>
          </a:p>
        </p:txBody>
      </p:sp>
      <p:sp>
        <p:nvSpPr>
          <p:cNvPr id="3" name="Content Placeholder 2">
            <a:extLst>
              <a:ext uri="{FF2B5EF4-FFF2-40B4-BE49-F238E27FC236}">
                <a16:creationId xmlns:a16="http://schemas.microsoft.com/office/drawing/2014/main" id="{2965093C-058A-4366-9257-56103D2E20A9}"/>
              </a:ext>
            </a:extLst>
          </p:cNvPr>
          <p:cNvSpPr>
            <a:spLocks noGrp="1"/>
          </p:cNvSpPr>
          <p:nvPr>
            <p:ph idx="1"/>
          </p:nvPr>
        </p:nvSpPr>
        <p:spPr/>
        <p:txBody>
          <a:bodyPr/>
          <a:lstStyle/>
          <a:p>
            <a:pPr marL="0" indent="0">
              <a:buNone/>
            </a:pPr>
            <a:r>
              <a:rPr lang="en-GB" sz="5400" b="1" dirty="0">
                <a:highlight>
                  <a:srgbClr val="FFFF00"/>
                </a:highlight>
              </a:rPr>
              <a:t>Debate!</a:t>
            </a:r>
          </a:p>
          <a:p>
            <a:pPr marL="0" indent="0">
              <a:buNone/>
            </a:pPr>
            <a:endParaRPr lang="en-GB" dirty="0"/>
          </a:p>
          <a:p>
            <a:pPr marL="0" indent="0">
              <a:buNone/>
            </a:pPr>
            <a:r>
              <a:rPr lang="en-GB" b="1" dirty="0"/>
              <a:t>Group A: </a:t>
            </a:r>
          </a:p>
          <a:p>
            <a:pPr marL="0" indent="0">
              <a:buNone/>
            </a:pPr>
            <a:r>
              <a:rPr lang="en-GB" dirty="0"/>
              <a:t>Tea Cake is genuinely different from Logan Killick and Joe Starks – he will fulfil Janie’s dreams </a:t>
            </a:r>
          </a:p>
          <a:p>
            <a:pPr marL="0" indent="0">
              <a:buNone/>
            </a:pPr>
            <a:r>
              <a:rPr lang="en-GB" b="1" dirty="0"/>
              <a:t>Group B: </a:t>
            </a:r>
          </a:p>
          <a:p>
            <a:pPr marL="0" indent="0">
              <a:buNone/>
            </a:pPr>
            <a:r>
              <a:rPr lang="en-GB" dirty="0"/>
              <a:t>This is just a repetition of Janie’s first hopes for her relationship with Joe Starks – it’s going to lead into another cycle of disappointed dreams </a:t>
            </a:r>
          </a:p>
        </p:txBody>
      </p:sp>
    </p:spTree>
    <p:extLst>
      <p:ext uri="{BB962C8B-B14F-4D97-AF65-F5344CB8AC3E}">
        <p14:creationId xmlns:p14="http://schemas.microsoft.com/office/powerpoint/2010/main" val="140462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9C30-B0CF-45C1-B668-BE6737AD87E6}"/>
              </a:ext>
            </a:extLst>
          </p:cNvPr>
          <p:cNvSpPr>
            <a:spLocks noGrp="1"/>
          </p:cNvSpPr>
          <p:nvPr>
            <p:ph type="title"/>
          </p:nvPr>
        </p:nvSpPr>
        <p:spPr/>
        <p:txBody>
          <a:bodyPr/>
          <a:lstStyle/>
          <a:p>
            <a:r>
              <a:rPr lang="en-GB"/>
              <a:t>To what effect does Hurston use dialogue?</a:t>
            </a:r>
          </a:p>
        </p:txBody>
      </p:sp>
      <p:sp>
        <p:nvSpPr>
          <p:cNvPr id="7" name="Content Placeholder 6">
            <a:extLst>
              <a:ext uri="{FF2B5EF4-FFF2-40B4-BE49-F238E27FC236}">
                <a16:creationId xmlns:a16="http://schemas.microsoft.com/office/drawing/2014/main" id="{43E15CCD-6C94-49A8-9A65-4B5A303C5631}"/>
              </a:ext>
            </a:extLst>
          </p:cNvPr>
          <p:cNvSpPr>
            <a:spLocks noGrp="1"/>
          </p:cNvSpPr>
          <p:nvPr>
            <p:ph idx="1"/>
          </p:nvPr>
        </p:nvSpPr>
        <p:spPr/>
        <p:txBody>
          <a:bodyPr/>
          <a:lstStyle/>
          <a:p>
            <a:pPr marL="0" indent="0">
              <a:buNone/>
            </a:pPr>
            <a:r>
              <a:rPr lang="en-GB"/>
              <a:t>When does she switch from free indirect discourse to dialogue, and back again? </a:t>
            </a:r>
          </a:p>
          <a:p>
            <a:pPr marL="0" indent="0">
              <a:buNone/>
            </a:pPr>
            <a:r>
              <a:rPr lang="en-GB"/>
              <a:t>What is the effect of this? </a:t>
            </a:r>
          </a:p>
        </p:txBody>
      </p:sp>
    </p:spTree>
    <p:extLst>
      <p:ext uri="{BB962C8B-B14F-4D97-AF65-F5344CB8AC3E}">
        <p14:creationId xmlns:p14="http://schemas.microsoft.com/office/powerpoint/2010/main" val="2890594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0AC7-F9F0-4EA6-901F-115CE617EB13}"/>
              </a:ext>
            </a:extLst>
          </p:cNvPr>
          <p:cNvSpPr>
            <a:spLocks noGrp="1"/>
          </p:cNvSpPr>
          <p:nvPr>
            <p:ph type="title"/>
          </p:nvPr>
        </p:nvSpPr>
        <p:spPr>
          <a:xfrm>
            <a:off x="186165" y="0"/>
            <a:ext cx="10942083" cy="974630"/>
          </a:xfrm>
        </p:spPr>
        <p:txBody>
          <a:bodyPr>
            <a:normAutofit/>
          </a:bodyPr>
          <a:lstStyle/>
          <a:p>
            <a:r>
              <a:rPr lang="en-GB" dirty="0"/>
              <a:t>Create your opening statements </a:t>
            </a:r>
          </a:p>
        </p:txBody>
      </p:sp>
      <p:sp>
        <p:nvSpPr>
          <p:cNvPr id="3" name="Content Placeholder 2">
            <a:extLst>
              <a:ext uri="{FF2B5EF4-FFF2-40B4-BE49-F238E27FC236}">
                <a16:creationId xmlns:a16="http://schemas.microsoft.com/office/drawing/2014/main" id="{0E514FB6-FFAB-4FE2-B934-CAF973E7CC3A}"/>
              </a:ext>
            </a:extLst>
          </p:cNvPr>
          <p:cNvSpPr>
            <a:spLocks noGrp="1"/>
          </p:cNvSpPr>
          <p:nvPr>
            <p:ph idx="1"/>
          </p:nvPr>
        </p:nvSpPr>
        <p:spPr>
          <a:xfrm>
            <a:off x="361380" y="1067713"/>
            <a:ext cx="7025001" cy="2453001"/>
          </a:xfrm>
        </p:spPr>
        <p:txBody>
          <a:bodyPr>
            <a:normAutofit lnSpcReduction="10000"/>
          </a:bodyPr>
          <a:lstStyle/>
          <a:p>
            <a:pPr marL="0" indent="0">
              <a:buNone/>
            </a:pPr>
            <a:r>
              <a:rPr lang="en-GB" b="1" dirty="0"/>
              <a:t>Group A: </a:t>
            </a:r>
          </a:p>
          <a:p>
            <a:pPr marL="0" indent="0">
              <a:buNone/>
            </a:pPr>
            <a:r>
              <a:rPr lang="en-GB" dirty="0"/>
              <a:t>Tea Cake is genuinely different from Logan Killick and Joe Starks – he will fulfil Janie’s dreams </a:t>
            </a:r>
          </a:p>
          <a:p>
            <a:pPr marL="0" indent="0">
              <a:buNone/>
            </a:pPr>
            <a:r>
              <a:rPr lang="en-GB" b="1" dirty="0"/>
              <a:t>Group B: </a:t>
            </a:r>
          </a:p>
          <a:p>
            <a:pPr marL="0" indent="0">
              <a:buNone/>
            </a:pPr>
            <a:r>
              <a:rPr lang="en-GB" dirty="0"/>
              <a:t>This is just a repetition of Janie’s first hopes for her relationship with Joe Starks – it’s going to lead into another cycle of disappointed dreams </a:t>
            </a:r>
          </a:p>
          <a:p>
            <a:endParaRPr lang="en-GB" dirty="0"/>
          </a:p>
        </p:txBody>
      </p:sp>
      <p:sp>
        <p:nvSpPr>
          <p:cNvPr id="4" name="TextBox 3">
            <a:extLst>
              <a:ext uri="{FF2B5EF4-FFF2-40B4-BE49-F238E27FC236}">
                <a16:creationId xmlns:a16="http://schemas.microsoft.com/office/drawing/2014/main" id="{6E367EE3-59E8-4CBD-8900-99084EEBDB14}"/>
              </a:ext>
            </a:extLst>
          </p:cNvPr>
          <p:cNvSpPr txBox="1"/>
          <p:nvPr/>
        </p:nvSpPr>
        <p:spPr>
          <a:xfrm>
            <a:off x="8152943" y="974630"/>
            <a:ext cx="3920597" cy="4050792"/>
          </a:xfrm>
          <a:prstGeom prst="rect">
            <a:avLst/>
          </a:prstGeom>
          <a:solidFill>
            <a:schemeClr val="accent1">
              <a:lumMod val="20000"/>
              <a:lumOff val="80000"/>
            </a:schemeClr>
          </a:solidFill>
        </p:spPr>
        <p:txBody>
          <a:bodyPr vert="horz" lIns="91440" tIns="45720" rIns="91440" bIns="45720" rtlCol="0" anchor="ctr">
            <a:normAutofit/>
          </a:bodyPr>
          <a:lstStyle/>
          <a:p>
            <a:pPr>
              <a:lnSpc>
                <a:spcPct val="90000"/>
              </a:lnSpc>
              <a:spcAft>
                <a:spcPts val="600"/>
              </a:spcAft>
            </a:pPr>
            <a:r>
              <a:rPr lang="en-US" b="1" dirty="0"/>
              <a:t>Persuasive Techniques</a:t>
            </a:r>
          </a:p>
          <a:p>
            <a:pPr indent="-228600">
              <a:lnSpc>
                <a:spcPct val="90000"/>
              </a:lnSpc>
              <a:spcAft>
                <a:spcPts val="600"/>
              </a:spcAft>
              <a:buFont typeface="Arial" panose="020B0604020202020204" pitchFamily="34" charset="0"/>
              <a:buChar char="•"/>
            </a:pPr>
            <a:r>
              <a:rPr lang="en-US" b="1" dirty="0"/>
              <a:t>Power of three </a:t>
            </a:r>
          </a:p>
          <a:p>
            <a:pPr indent="-228600">
              <a:lnSpc>
                <a:spcPct val="90000"/>
              </a:lnSpc>
              <a:spcAft>
                <a:spcPts val="600"/>
              </a:spcAft>
              <a:buFont typeface="Arial" panose="020B0604020202020204" pitchFamily="34" charset="0"/>
              <a:buChar char="•"/>
            </a:pPr>
            <a:r>
              <a:rPr lang="en-US" b="1" dirty="0"/>
              <a:t>Emotive language </a:t>
            </a:r>
          </a:p>
          <a:p>
            <a:pPr indent="-228600">
              <a:lnSpc>
                <a:spcPct val="90000"/>
              </a:lnSpc>
              <a:spcAft>
                <a:spcPts val="600"/>
              </a:spcAft>
              <a:buFont typeface="Arial" panose="020B0604020202020204" pitchFamily="34" charset="0"/>
              <a:buChar char="•"/>
            </a:pPr>
            <a:r>
              <a:rPr lang="en-US" b="1" dirty="0"/>
              <a:t>Rhetorical question </a:t>
            </a:r>
          </a:p>
          <a:p>
            <a:pPr indent="-228600">
              <a:lnSpc>
                <a:spcPct val="90000"/>
              </a:lnSpc>
              <a:spcAft>
                <a:spcPts val="600"/>
              </a:spcAft>
              <a:buFont typeface="Arial" panose="020B0604020202020204" pitchFamily="34" charset="0"/>
              <a:buChar char="•"/>
            </a:pPr>
            <a:r>
              <a:rPr lang="en-US" b="1" dirty="0"/>
              <a:t>Say again (repetition)</a:t>
            </a:r>
          </a:p>
          <a:p>
            <a:pPr indent="-228600">
              <a:lnSpc>
                <a:spcPct val="90000"/>
              </a:lnSpc>
              <a:spcAft>
                <a:spcPts val="600"/>
              </a:spcAft>
              <a:buFont typeface="Arial" panose="020B0604020202020204" pitchFamily="34" charset="0"/>
              <a:buChar char="•"/>
            </a:pPr>
            <a:r>
              <a:rPr lang="en-US" b="1" dirty="0"/>
              <a:t>Undermine the opposing view </a:t>
            </a:r>
          </a:p>
          <a:p>
            <a:pPr indent="-228600">
              <a:lnSpc>
                <a:spcPct val="90000"/>
              </a:lnSpc>
              <a:spcAft>
                <a:spcPts val="600"/>
              </a:spcAft>
              <a:buFont typeface="Arial" panose="020B0604020202020204" pitchFamily="34" charset="0"/>
              <a:buChar char="•"/>
            </a:pPr>
            <a:r>
              <a:rPr lang="en-US" b="1" dirty="0"/>
              <a:t>Anecdote </a:t>
            </a:r>
          </a:p>
          <a:p>
            <a:pPr indent="-228600">
              <a:lnSpc>
                <a:spcPct val="90000"/>
              </a:lnSpc>
              <a:spcAft>
                <a:spcPts val="600"/>
              </a:spcAft>
              <a:buFont typeface="Arial" panose="020B0604020202020204" pitchFamily="34" charset="0"/>
              <a:buChar char="•"/>
            </a:pPr>
            <a:r>
              <a:rPr lang="en-US" b="1" dirty="0"/>
              <a:t>Direct address </a:t>
            </a:r>
          </a:p>
          <a:p>
            <a:pPr indent="-228600">
              <a:lnSpc>
                <a:spcPct val="90000"/>
              </a:lnSpc>
              <a:spcAft>
                <a:spcPts val="600"/>
              </a:spcAft>
              <a:buFont typeface="Arial" panose="020B0604020202020204" pitchFamily="34" charset="0"/>
              <a:buChar char="•"/>
            </a:pPr>
            <a:r>
              <a:rPr lang="en-US" b="1" dirty="0"/>
              <a:t>Exaggeration </a:t>
            </a:r>
          </a:p>
          <a:p>
            <a:pPr indent="-228600">
              <a:lnSpc>
                <a:spcPct val="90000"/>
              </a:lnSpc>
              <a:spcAft>
                <a:spcPts val="600"/>
              </a:spcAft>
              <a:buFont typeface="Arial" panose="020B0604020202020204" pitchFamily="34" charset="0"/>
              <a:buChar char="•"/>
            </a:pPr>
            <a:r>
              <a:rPr lang="en-US" b="1" dirty="0"/>
              <a:t>Statistics and facts </a:t>
            </a:r>
          </a:p>
        </p:txBody>
      </p:sp>
      <p:sp>
        <p:nvSpPr>
          <p:cNvPr id="5" name="TextBox 4">
            <a:extLst>
              <a:ext uri="{FF2B5EF4-FFF2-40B4-BE49-F238E27FC236}">
                <a16:creationId xmlns:a16="http://schemas.microsoft.com/office/drawing/2014/main" id="{EEDB320B-E898-455B-86F1-03EDA3E60615}"/>
              </a:ext>
            </a:extLst>
          </p:cNvPr>
          <p:cNvSpPr txBox="1"/>
          <p:nvPr/>
        </p:nvSpPr>
        <p:spPr>
          <a:xfrm>
            <a:off x="333318" y="3619956"/>
            <a:ext cx="7672473" cy="3139321"/>
          </a:xfrm>
          <a:prstGeom prst="rect">
            <a:avLst/>
          </a:prstGeom>
          <a:solidFill>
            <a:schemeClr val="accent1">
              <a:lumMod val="40000"/>
              <a:lumOff val="60000"/>
            </a:schemeClr>
          </a:solidFill>
        </p:spPr>
        <p:txBody>
          <a:bodyPr wrap="square">
            <a:spAutoFit/>
          </a:bodyPr>
          <a:lstStyle/>
          <a:p>
            <a:pPr marL="0" indent="0" fontAlgn="base">
              <a:buNone/>
            </a:pPr>
            <a:r>
              <a:rPr lang="en-GB" sz="1800" b="1" dirty="0"/>
              <a:t>What If” Scenario</a:t>
            </a:r>
            <a:endParaRPr lang="en-GB" sz="1800" dirty="0"/>
          </a:p>
          <a:p>
            <a:pPr fontAlgn="base"/>
            <a:r>
              <a:rPr lang="en-GB" sz="1800" i="1" dirty="0"/>
              <a:t>What if Tea Cake truly is the bee to Janie’s blossom? </a:t>
            </a:r>
          </a:p>
          <a:p>
            <a:pPr marL="0" indent="0" fontAlgn="base">
              <a:buNone/>
            </a:pPr>
            <a:r>
              <a:rPr lang="en-GB" sz="1800" b="1" dirty="0"/>
              <a:t>“Imagine” Scenario</a:t>
            </a:r>
          </a:p>
          <a:p>
            <a:pPr fontAlgn="base"/>
            <a:r>
              <a:rPr lang="en-GB" sz="1800" i="1" dirty="0"/>
              <a:t>Imagine your whole life has been a cycle of disappointed dreams. </a:t>
            </a:r>
          </a:p>
          <a:p>
            <a:pPr fontAlgn="base"/>
            <a:r>
              <a:rPr lang="en-GB" i="1" dirty="0"/>
              <a:t>Then i</a:t>
            </a:r>
            <a:r>
              <a:rPr lang="en-GB" sz="1800" i="1" dirty="0"/>
              <a:t>magine a smile that makes you feel like the sun has just gone up on the horizon.  Imagine that this smile will turn into an ugly grimace of deception and disguise. </a:t>
            </a:r>
          </a:p>
          <a:p>
            <a:pPr marL="0" indent="0" fontAlgn="base">
              <a:buNone/>
            </a:pPr>
            <a:r>
              <a:rPr lang="en-GB" sz="1800" b="1" dirty="0"/>
              <a:t>Question</a:t>
            </a:r>
            <a:endParaRPr lang="en-GB" sz="1800" dirty="0"/>
          </a:p>
          <a:p>
            <a:pPr fontAlgn="base"/>
            <a:r>
              <a:rPr lang="en-GB" sz="1800" i="1" dirty="0"/>
              <a:t>Why should a woman of Janie’s experience trust anyone? </a:t>
            </a:r>
          </a:p>
          <a:p>
            <a:pPr marL="0" indent="0" fontAlgn="base">
              <a:buNone/>
            </a:pPr>
            <a:r>
              <a:rPr lang="en-GB" sz="1800" b="1" dirty="0"/>
              <a:t>Powerful Statement/Phrase</a:t>
            </a:r>
          </a:p>
          <a:p>
            <a:pPr fontAlgn="base"/>
            <a:r>
              <a:rPr lang="en-GB" sz="1800" i="1" dirty="0"/>
              <a:t>Don’t be fooled! </a:t>
            </a:r>
          </a:p>
        </p:txBody>
      </p:sp>
    </p:spTree>
    <p:extLst>
      <p:ext uri="{BB962C8B-B14F-4D97-AF65-F5344CB8AC3E}">
        <p14:creationId xmlns:p14="http://schemas.microsoft.com/office/powerpoint/2010/main" val="148981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F5D7-30C6-4972-94B4-1A7208FD198F}"/>
              </a:ext>
            </a:extLst>
          </p:cNvPr>
          <p:cNvSpPr>
            <a:spLocks noGrp="1"/>
          </p:cNvSpPr>
          <p:nvPr>
            <p:ph type="title"/>
          </p:nvPr>
        </p:nvSpPr>
        <p:spPr/>
        <p:txBody>
          <a:bodyPr/>
          <a:lstStyle/>
          <a:p>
            <a:r>
              <a:rPr lang="en-GB" dirty="0"/>
              <a:t>Your first impression </a:t>
            </a:r>
          </a:p>
        </p:txBody>
      </p:sp>
      <p:sp>
        <p:nvSpPr>
          <p:cNvPr id="3" name="Content Placeholder 2">
            <a:extLst>
              <a:ext uri="{FF2B5EF4-FFF2-40B4-BE49-F238E27FC236}">
                <a16:creationId xmlns:a16="http://schemas.microsoft.com/office/drawing/2014/main" id="{26707F9E-4A4D-48C0-BFC8-A187242328F2}"/>
              </a:ext>
            </a:extLst>
          </p:cNvPr>
          <p:cNvSpPr>
            <a:spLocks noGrp="1"/>
          </p:cNvSpPr>
          <p:nvPr>
            <p:ph idx="1"/>
          </p:nvPr>
        </p:nvSpPr>
        <p:spPr/>
        <p:txBody>
          <a:bodyPr/>
          <a:lstStyle/>
          <a:p>
            <a:pPr marL="0" indent="0">
              <a:buNone/>
            </a:pPr>
            <a:r>
              <a:rPr lang="en-GB" dirty="0"/>
              <a:t>If it a good idea for Janie to begin this relationship? </a:t>
            </a:r>
          </a:p>
        </p:txBody>
      </p:sp>
    </p:spTree>
    <p:extLst>
      <p:ext uri="{BB962C8B-B14F-4D97-AF65-F5344CB8AC3E}">
        <p14:creationId xmlns:p14="http://schemas.microsoft.com/office/powerpoint/2010/main" val="132782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80E5A-3033-4B30-A7BB-86816B429E04}"/>
              </a:ext>
            </a:extLst>
          </p:cNvPr>
          <p:cNvSpPr>
            <a:spLocks noGrp="1"/>
          </p:cNvSpPr>
          <p:nvPr>
            <p:ph type="ctrTitle"/>
          </p:nvPr>
        </p:nvSpPr>
        <p:spPr>
          <a:xfrm>
            <a:off x="4961376" y="1432223"/>
            <a:ext cx="6057144" cy="3357976"/>
          </a:xfrm>
        </p:spPr>
        <p:txBody>
          <a:bodyPr>
            <a:normAutofit/>
          </a:bodyPr>
          <a:lstStyle/>
          <a:p>
            <a:r>
              <a:rPr lang="en-GB" sz="8000" dirty="0"/>
              <a:t>Rumours and Doubt</a:t>
            </a:r>
          </a:p>
        </p:txBody>
      </p:sp>
      <p:sp>
        <p:nvSpPr>
          <p:cNvPr id="143" name="Rectangle 142">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46" name="Oval 145">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7" name="Oval 146">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ubtitle 3">
            <a:extLst>
              <a:ext uri="{FF2B5EF4-FFF2-40B4-BE49-F238E27FC236}">
                <a16:creationId xmlns:a16="http://schemas.microsoft.com/office/drawing/2014/main" id="{5091B727-2118-4BDC-9BC0-B7B1D538BC3B}"/>
              </a:ext>
            </a:extLst>
          </p:cNvPr>
          <p:cNvSpPr>
            <a:spLocks noGrp="1"/>
          </p:cNvSpPr>
          <p:nvPr>
            <p:ph type="subTitle" idx="1"/>
          </p:nvPr>
        </p:nvSpPr>
        <p:spPr>
          <a:xfrm>
            <a:off x="4938490" y="4790198"/>
            <a:ext cx="6080030" cy="687058"/>
          </a:xfrm>
        </p:spPr>
        <p:txBody>
          <a:bodyPr>
            <a:normAutofit/>
          </a:bodyPr>
          <a:lstStyle/>
          <a:p>
            <a:r>
              <a:rPr lang="en-GB" sz="2000" dirty="0">
                <a:highlight>
                  <a:srgbClr val="FFFF00"/>
                </a:highlight>
              </a:rPr>
              <a:t>What role have rumours, gossip or being judged by the community played in Janie's life so far? </a:t>
            </a:r>
          </a:p>
        </p:txBody>
      </p:sp>
      <p:sp>
        <p:nvSpPr>
          <p:cNvPr id="22" name="Subtitle 3">
            <a:extLst>
              <a:ext uri="{FF2B5EF4-FFF2-40B4-BE49-F238E27FC236}">
                <a16:creationId xmlns:a16="http://schemas.microsoft.com/office/drawing/2014/main" id="{1726AA22-8530-42CC-A036-DD15DECA0DCF}"/>
              </a:ext>
            </a:extLst>
          </p:cNvPr>
          <p:cNvSpPr txBox="1">
            <a:spLocks/>
          </p:cNvSpPr>
          <p:nvPr/>
        </p:nvSpPr>
        <p:spPr>
          <a:xfrm>
            <a:off x="699579" y="5887083"/>
            <a:ext cx="7239822" cy="914022"/>
          </a:xfrm>
          <a:prstGeom prst="rect">
            <a:avLst/>
          </a:prstGeom>
          <a:solidFill>
            <a:srgbClr val="00B0F0"/>
          </a:solidFill>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GB" sz="3200" dirty="0">
                <a:highlight>
                  <a:srgbClr val="FFFF00"/>
                </a:highlight>
              </a:rPr>
              <a:t>How would you personify doubt? </a:t>
            </a:r>
          </a:p>
        </p:txBody>
      </p:sp>
      <p:pic>
        <p:nvPicPr>
          <p:cNvPr id="5" name="Graphic 4" descr="Questions with solid fill">
            <a:extLst>
              <a:ext uri="{FF2B5EF4-FFF2-40B4-BE49-F238E27FC236}">
                <a16:creationId xmlns:a16="http://schemas.microsoft.com/office/drawing/2014/main" id="{3E6425BB-B530-2B20-8D66-57CAF94556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885" y="1295400"/>
            <a:ext cx="4181856" cy="4181856"/>
          </a:xfrm>
          <a:prstGeom prst="rect">
            <a:avLst/>
          </a:prstGeom>
        </p:spPr>
      </p:pic>
    </p:spTree>
    <p:extLst>
      <p:ext uri="{BB962C8B-B14F-4D97-AF65-F5344CB8AC3E}">
        <p14:creationId xmlns:p14="http://schemas.microsoft.com/office/powerpoint/2010/main" val="17980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4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985B-3567-46D3-B448-458332F87E71}"/>
              </a:ext>
            </a:extLst>
          </p:cNvPr>
          <p:cNvSpPr>
            <a:spLocks noGrp="1"/>
          </p:cNvSpPr>
          <p:nvPr>
            <p:ph type="title"/>
          </p:nvPr>
        </p:nvSpPr>
        <p:spPr/>
        <p:txBody>
          <a:bodyPr/>
          <a:lstStyle/>
          <a:p>
            <a:r>
              <a:rPr lang="en-GB" dirty="0"/>
              <a:t>How does Hurston present all the rumours? </a:t>
            </a:r>
          </a:p>
        </p:txBody>
      </p:sp>
      <p:sp>
        <p:nvSpPr>
          <p:cNvPr id="3" name="Content Placeholder 2">
            <a:extLst>
              <a:ext uri="{FF2B5EF4-FFF2-40B4-BE49-F238E27FC236}">
                <a16:creationId xmlns:a16="http://schemas.microsoft.com/office/drawing/2014/main" id="{AA4A3822-4FF4-47AE-9024-C9A870FFB50B}"/>
              </a:ext>
            </a:extLst>
          </p:cNvPr>
          <p:cNvSpPr>
            <a:spLocks noGrp="1"/>
          </p:cNvSpPr>
          <p:nvPr>
            <p:ph idx="1"/>
          </p:nvPr>
        </p:nvSpPr>
        <p:spPr/>
        <p:txBody>
          <a:bodyPr/>
          <a:lstStyle/>
          <a:p>
            <a:r>
              <a:rPr lang="en-GB" dirty="0"/>
              <a:t>P. 125 </a:t>
            </a:r>
          </a:p>
          <a:p>
            <a:r>
              <a:rPr lang="en-GB" dirty="0"/>
              <a:t>What is her tone here? </a:t>
            </a:r>
          </a:p>
          <a:p>
            <a:endParaRPr lang="en-GB" dirty="0"/>
          </a:p>
          <a:p>
            <a:endParaRPr lang="en-GB" dirty="0"/>
          </a:p>
        </p:txBody>
      </p:sp>
    </p:spTree>
    <p:extLst>
      <p:ext uri="{BB962C8B-B14F-4D97-AF65-F5344CB8AC3E}">
        <p14:creationId xmlns:p14="http://schemas.microsoft.com/office/powerpoint/2010/main" val="228320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C425-DEB8-45A3-9A8B-F1E54AB9B8C8}"/>
              </a:ext>
            </a:extLst>
          </p:cNvPr>
          <p:cNvSpPr>
            <a:spLocks noGrp="1"/>
          </p:cNvSpPr>
          <p:nvPr>
            <p:ph type="title"/>
          </p:nvPr>
        </p:nvSpPr>
        <p:spPr>
          <a:xfrm>
            <a:off x="49281" y="0"/>
            <a:ext cx="4183242" cy="832506"/>
          </a:xfrm>
        </p:spPr>
        <p:txBody>
          <a:bodyPr>
            <a:normAutofit fontScale="90000"/>
          </a:bodyPr>
          <a:lstStyle/>
          <a:p>
            <a:r>
              <a:rPr lang="en-GB" sz="2000" dirty="0"/>
              <a:t>Mapping Janie’s Doubt: </a:t>
            </a:r>
            <a:br>
              <a:rPr lang="en-GB" sz="2000" dirty="0"/>
            </a:br>
            <a:r>
              <a:rPr lang="en-GB" sz="2000" dirty="0"/>
              <a:t>Which thoughts are preying on Janie at this stage? </a:t>
            </a:r>
          </a:p>
        </p:txBody>
      </p:sp>
      <p:sp>
        <p:nvSpPr>
          <p:cNvPr id="3" name="Content Placeholder 2">
            <a:extLst>
              <a:ext uri="{FF2B5EF4-FFF2-40B4-BE49-F238E27FC236}">
                <a16:creationId xmlns:a16="http://schemas.microsoft.com/office/drawing/2014/main" id="{D8C1B505-25EA-4250-A4AB-2657EA207A4E}"/>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4" name="Flowchart: Terminator 3">
            <a:extLst>
              <a:ext uri="{FF2B5EF4-FFF2-40B4-BE49-F238E27FC236}">
                <a16:creationId xmlns:a16="http://schemas.microsoft.com/office/drawing/2014/main" id="{8E9C172A-DF37-436C-A560-77E4417D67B8}"/>
              </a:ext>
            </a:extLst>
          </p:cNvPr>
          <p:cNvSpPr/>
          <p:nvPr/>
        </p:nvSpPr>
        <p:spPr>
          <a:xfrm>
            <a:off x="3810913" y="6293700"/>
            <a:ext cx="3262455" cy="50396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Janie </a:t>
            </a:r>
          </a:p>
        </p:txBody>
      </p:sp>
      <p:sp>
        <p:nvSpPr>
          <p:cNvPr id="5" name="Flowchart: Terminator 4">
            <a:extLst>
              <a:ext uri="{FF2B5EF4-FFF2-40B4-BE49-F238E27FC236}">
                <a16:creationId xmlns:a16="http://schemas.microsoft.com/office/drawing/2014/main" id="{5C9312F2-A0E0-471D-B311-10419FF8D1D5}"/>
              </a:ext>
            </a:extLst>
          </p:cNvPr>
          <p:cNvSpPr/>
          <p:nvPr/>
        </p:nvSpPr>
        <p:spPr>
          <a:xfrm>
            <a:off x="8825511" y="5543454"/>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121, “All next day…”</a:t>
            </a:r>
          </a:p>
        </p:txBody>
      </p:sp>
      <p:sp>
        <p:nvSpPr>
          <p:cNvPr id="6" name="Flowchart: Terminator 5">
            <a:extLst>
              <a:ext uri="{FF2B5EF4-FFF2-40B4-BE49-F238E27FC236}">
                <a16:creationId xmlns:a16="http://schemas.microsoft.com/office/drawing/2014/main" id="{12E8E074-23A2-404D-855A-9CE4A1076FBC}"/>
              </a:ext>
            </a:extLst>
          </p:cNvPr>
          <p:cNvSpPr/>
          <p:nvPr/>
        </p:nvSpPr>
        <p:spPr>
          <a:xfrm>
            <a:off x="556516" y="5658876"/>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123, “in the cool of the afternoon…”</a:t>
            </a:r>
          </a:p>
        </p:txBody>
      </p:sp>
      <p:sp>
        <p:nvSpPr>
          <p:cNvPr id="7" name="Flowchart: Terminator 6">
            <a:extLst>
              <a:ext uri="{FF2B5EF4-FFF2-40B4-BE49-F238E27FC236}">
                <a16:creationId xmlns:a16="http://schemas.microsoft.com/office/drawing/2014/main" id="{F838EE74-4934-46CF-9D65-2E701FDB789E}"/>
              </a:ext>
            </a:extLst>
          </p:cNvPr>
          <p:cNvSpPr/>
          <p:nvPr/>
        </p:nvSpPr>
        <p:spPr>
          <a:xfrm>
            <a:off x="4527284" y="5033826"/>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122, “Janie awoke next morning…”</a:t>
            </a:r>
          </a:p>
        </p:txBody>
      </p:sp>
      <p:sp>
        <p:nvSpPr>
          <p:cNvPr id="8" name="Flowchart: Terminator 7">
            <a:extLst>
              <a:ext uri="{FF2B5EF4-FFF2-40B4-BE49-F238E27FC236}">
                <a16:creationId xmlns:a16="http://schemas.microsoft.com/office/drawing/2014/main" id="{787780D3-33FC-4519-BE08-AB684127E937}"/>
              </a:ext>
            </a:extLst>
          </p:cNvPr>
          <p:cNvSpPr/>
          <p:nvPr/>
        </p:nvSpPr>
        <p:spPr>
          <a:xfrm>
            <a:off x="49280" y="893256"/>
            <a:ext cx="3560557" cy="4644119"/>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9" name="Flowchart: Terminator 8">
            <a:extLst>
              <a:ext uri="{FF2B5EF4-FFF2-40B4-BE49-F238E27FC236}">
                <a16:creationId xmlns:a16="http://schemas.microsoft.com/office/drawing/2014/main" id="{AAD50075-2932-487D-85BD-1ACB59DBD6D4}"/>
              </a:ext>
            </a:extLst>
          </p:cNvPr>
          <p:cNvSpPr/>
          <p:nvPr/>
        </p:nvSpPr>
        <p:spPr>
          <a:xfrm>
            <a:off x="4123169" y="115422"/>
            <a:ext cx="3881334" cy="479690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10" name="Flowchart: Terminator 9">
            <a:extLst>
              <a:ext uri="{FF2B5EF4-FFF2-40B4-BE49-F238E27FC236}">
                <a16:creationId xmlns:a16="http://schemas.microsoft.com/office/drawing/2014/main" id="{647EEC92-AECE-422C-A747-8C3F5DC266F4}"/>
              </a:ext>
            </a:extLst>
          </p:cNvPr>
          <p:cNvSpPr/>
          <p:nvPr/>
        </p:nvSpPr>
        <p:spPr>
          <a:xfrm>
            <a:off x="8251502" y="115422"/>
            <a:ext cx="3818524" cy="5132560"/>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992966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235E-6832-4251-A792-10F55C9E4EDC}"/>
              </a:ext>
            </a:extLst>
          </p:cNvPr>
          <p:cNvSpPr>
            <a:spLocks noGrp="1"/>
          </p:cNvSpPr>
          <p:nvPr>
            <p:ph type="title"/>
          </p:nvPr>
        </p:nvSpPr>
        <p:spPr>
          <a:xfrm>
            <a:off x="131411" y="130097"/>
            <a:ext cx="10996837" cy="555703"/>
          </a:xfrm>
        </p:spPr>
        <p:txBody>
          <a:bodyPr>
            <a:normAutofit fontScale="90000"/>
          </a:bodyPr>
          <a:lstStyle/>
          <a:p>
            <a:r>
              <a:rPr lang="en-GB" dirty="0"/>
              <a:t>Rumour has it…</a:t>
            </a:r>
          </a:p>
        </p:txBody>
      </p:sp>
      <p:sp>
        <p:nvSpPr>
          <p:cNvPr id="3" name="Content Placeholder 2">
            <a:extLst>
              <a:ext uri="{FF2B5EF4-FFF2-40B4-BE49-F238E27FC236}">
                <a16:creationId xmlns:a16="http://schemas.microsoft.com/office/drawing/2014/main" id="{7AE6AD22-9069-4D59-8EB1-AEC7352F8196}"/>
              </a:ext>
            </a:extLst>
          </p:cNvPr>
          <p:cNvSpPr>
            <a:spLocks noGrp="1"/>
          </p:cNvSpPr>
          <p:nvPr>
            <p:ph idx="1"/>
          </p:nvPr>
        </p:nvSpPr>
        <p:spPr>
          <a:xfrm>
            <a:off x="213543" y="876072"/>
            <a:ext cx="10914705" cy="5296128"/>
          </a:xfrm>
        </p:spPr>
        <p:txBody>
          <a:bodyPr/>
          <a:lstStyle/>
          <a:p>
            <a:r>
              <a:rPr lang="en-GB" dirty="0"/>
              <a:t>P. 116/117: What does Hezekiah think of Tea Cake? How does he admonish Janie? What can you infer about Janie, Tea Cake, and the town? </a:t>
            </a:r>
          </a:p>
          <a:p>
            <a:r>
              <a:rPr lang="en-GB" dirty="0"/>
              <a:t>P. 127-130: What does Phoebe think of Tea Cake? How does she admonish Janie? What can you infer about Janie, Tea Cake, and the town? </a:t>
            </a:r>
          </a:p>
          <a:p>
            <a:endParaRPr lang="en-GB" dirty="0"/>
          </a:p>
          <a:p>
            <a:pPr marL="0" indent="0">
              <a:buNone/>
            </a:pPr>
            <a:endParaRPr lang="en-GB" dirty="0"/>
          </a:p>
          <a:p>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4D0F36C3-A210-4366-A8DD-CFB62B1C56AA}"/>
              </a:ext>
            </a:extLst>
          </p:cNvPr>
          <p:cNvGraphicFramePr>
            <a:graphicFrameLocks noGrp="1"/>
          </p:cNvGraphicFramePr>
          <p:nvPr>
            <p:extLst>
              <p:ext uri="{D42A27DB-BD31-4B8C-83A1-F6EECF244321}">
                <p14:modId xmlns:p14="http://schemas.microsoft.com/office/powerpoint/2010/main" val="4242235340"/>
              </p:ext>
            </p:extLst>
          </p:nvPr>
        </p:nvGraphicFramePr>
        <p:xfrm>
          <a:off x="405182" y="2628216"/>
          <a:ext cx="11573275" cy="3125473"/>
        </p:xfrm>
        <a:graphic>
          <a:graphicData uri="http://schemas.openxmlformats.org/drawingml/2006/table">
            <a:tbl>
              <a:tblPr firstRow="1" bandRow="1">
                <a:tableStyleId>{5C22544A-7EE6-4342-B048-85BDC9FD1C3A}</a:tableStyleId>
              </a:tblPr>
              <a:tblGrid>
                <a:gridCol w="2314655">
                  <a:extLst>
                    <a:ext uri="{9D8B030D-6E8A-4147-A177-3AD203B41FA5}">
                      <a16:colId xmlns:a16="http://schemas.microsoft.com/office/drawing/2014/main" val="1228005404"/>
                    </a:ext>
                  </a:extLst>
                </a:gridCol>
                <a:gridCol w="2314655">
                  <a:extLst>
                    <a:ext uri="{9D8B030D-6E8A-4147-A177-3AD203B41FA5}">
                      <a16:colId xmlns:a16="http://schemas.microsoft.com/office/drawing/2014/main" val="2823741010"/>
                    </a:ext>
                  </a:extLst>
                </a:gridCol>
                <a:gridCol w="2314655">
                  <a:extLst>
                    <a:ext uri="{9D8B030D-6E8A-4147-A177-3AD203B41FA5}">
                      <a16:colId xmlns:a16="http://schemas.microsoft.com/office/drawing/2014/main" val="4180241174"/>
                    </a:ext>
                  </a:extLst>
                </a:gridCol>
                <a:gridCol w="2314655">
                  <a:extLst>
                    <a:ext uri="{9D8B030D-6E8A-4147-A177-3AD203B41FA5}">
                      <a16:colId xmlns:a16="http://schemas.microsoft.com/office/drawing/2014/main" val="1454685708"/>
                    </a:ext>
                  </a:extLst>
                </a:gridCol>
                <a:gridCol w="2314655">
                  <a:extLst>
                    <a:ext uri="{9D8B030D-6E8A-4147-A177-3AD203B41FA5}">
                      <a16:colId xmlns:a16="http://schemas.microsoft.com/office/drawing/2014/main" val="60952725"/>
                    </a:ext>
                  </a:extLst>
                </a:gridCol>
              </a:tblGrid>
              <a:tr h="1259353">
                <a:tc>
                  <a:txBody>
                    <a:bodyPr/>
                    <a:lstStyle/>
                    <a:p>
                      <a:endParaRPr lang="en-GB" sz="2400" dirty="0"/>
                    </a:p>
                  </a:txBody>
                  <a:tcPr/>
                </a:tc>
                <a:tc>
                  <a:txBody>
                    <a:bodyPr/>
                    <a:lstStyle/>
                    <a:p>
                      <a:r>
                        <a:rPr lang="en-GB" sz="2400" dirty="0"/>
                        <a:t>His/her opinion</a:t>
                      </a:r>
                    </a:p>
                  </a:txBody>
                  <a:tcPr/>
                </a:tc>
                <a:tc>
                  <a:txBody>
                    <a:bodyPr/>
                    <a:lstStyle/>
                    <a:p>
                      <a:r>
                        <a:rPr lang="en-GB" sz="2400" dirty="0"/>
                        <a:t>Inferences about Janie</a:t>
                      </a:r>
                    </a:p>
                  </a:txBody>
                  <a:tcPr/>
                </a:tc>
                <a:tc>
                  <a:txBody>
                    <a:bodyPr/>
                    <a:lstStyle/>
                    <a:p>
                      <a:r>
                        <a:rPr lang="en-GB" sz="2400" dirty="0"/>
                        <a:t>Inferences about Tea Cake</a:t>
                      </a:r>
                    </a:p>
                  </a:txBody>
                  <a:tcPr/>
                </a:tc>
                <a:tc>
                  <a:txBody>
                    <a:bodyPr/>
                    <a:lstStyle/>
                    <a:p>
                      <a:r>
                        <a:rPr lang="en-GB" sz="2400" dirty="0"/>
                        <a:t>Inferences about the town</a:t>
                      </a:r>
                    </a:p>
                  </a:txBody>
                  <a:tcPr/>
                </a:tc>
                <a:extLst>
                  <a:ext uri="{0D108BD9-81ED-4DB2-BD59-A6C34878D82A}">
                    <a16:rowId xmlns:a16="http://schemas.microsoft.com/office/drawing/2014/main" val="1553662628"/>
                  </a:ext>
                </a:extLst>
              </a:tr>
              <a:tr h="933060">
                <a:tc>
                  <a:txBody>
                    <a:bodyPr/>
                    <a:lstStyle/>
                    <a:p>
                      <a:r>
                        <a:rPr lang="en-GB" sz="2400" dirty="0"/>
                        <a:t>Hezekiah</a:t>
                      </a:r>
                    </a:p>
                  </a:txBody>
                  <a:tcPr/>
                </a:tc>
                <a:tc>
                  <a:txBody>
                    <a:bodyPr/>
                    <a:lstStyle/>
                    <a:p>
                      <a:endParaRPr lang="en-GB" sz="2400"/>
                    </a:p>
                  </a:txBody>
                  <a:tcPr/>
                </a:tc>
                <a:tc>
                  <a:txBody>
                    <a:bodyPr/>
                    <a:lstStyle/>
                    <a:p>
                      <a:endParaRPr lang="en-GB" sz="2400" dirty="0"/>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36497896"/>
                  </a:ext>
                </a:extLst>
              </a:tr>
              <a:tr h="933060">
                <a:tc>
                  <a:txBody>
                    <a:bodyPr/>
                    <a:lstStyle/>
                    <a:p>
                      <a:r>
                        <a:rPr lang="en-GB" sz="2400" dirty="0"/>
                        <a:t>Phoebe</a:t>
                      </a:r>
                    </a:p>
                  </a:txBody>
                  <a:tcPr/>
                </a:tc>
                <a:tc>
                  <a:txBody>
                    <a:bodyPr/>
                    <a:lstStyle/>
                    <a:p>
                      <a:endParaRPr lang="en-GB" sz="240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717279779"/>
                  </a:ext>
                </a:extLst>
              </a:tr>
            </a:tbl>
          </a:graphicData>
        </a:graphic>
      </p:graphicFrame>
      <p:sp>
        <p:nvSpPr>
          <p:cNvPr id="5" name="TextBox 4">
            <a:extLst>
              <a:ext uri="{FF2B5EF4-FFF2-40B4-BE49-F238E27FC236}">
                <a16:creationId xmlns:a16="http://schemas.microsoft.com/office/drawing/2014/main" id="{F09255C5-576B-418B-9EFD-A7960493B9DA}"/>
              </a:ext>
            </a:extLst>
          </p:cNvPr>
          <p:cNvSpPr txBox="1"/>
          <p:nvPr/>
        </p:nvSpPr>
        <p:spPr>
          <a:xfrm>
            <a:off x="405182" y="5880632"/>
            <a:ext cx="9324691" cy="707886"/>
          </a:xfrm>
          <a:prstGeom prst="rect">
            <a:avLst/>
          </a:prstGeom>
          <a:solidFill>
            <a:srgbClr val="FFFF00"/>
          </a:solidFill>
        </p:spPr>
        <p:txBody>
          <a:bodyPr wrap="square" rtlCol="0">
            <a:spAutoFit/>
          </a:bodyPr>
          <a:lstStyle/>
          <a:p>
            <a:r>
              <a:rPr lang="en-GB" sz="2000" b="1" dirty="0"/>
              <a:t>Why are these revelations presented in dialogue? </a:t>
            </a:r>
          </a:p>
          <a:p>
            <a:r>
              <a:rPr lang="en-GB" sz="2000" b="1" dirty="0"/>
              <a:t>To what extent is Janie finding her own voice in this chapter? </a:t>
            </a:r>
            <a:endParaRPr lang="en-GB" b="1" dirty="0"/>
          </a:p>
        </p:txBody>
      </p:sp>
    </p:spTree>
    <p:extLst>
      <p:ext uri="{BB962C8B-B14F-4D97-AF65-F5344CB8AC3E}">
        <p14:creationId xmlns:p14="http://schemas.microsoft.com/office/powerpoint/2010/main" val="1386841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3880-C0CB-4C98-BF0E-0982149C6EAE}"/>
              </a:ext>
            </a:extLst>
          </p:cNvPr>
          <p:cNvSpPr>
            <a:spLocks noGrp="1"/>
          </p:cNvSpPr>
          <p:nvPr>
            <p:ph type="title"/>
          </p:nvPr>
        </p:nvSpPr>
        <p:spPr/>
        <p:txBody>
          <a:bodyPr/>
          <a:lstStyle/>
          <a:p>
            <a:r>
              <a:rPr lang="en-GB" dirty="0"/>
              <a:t>Evaluate! </a:t>
            </a:r>
          </a:p>
        </p:txBody>
      </p:sp>
      <p:sp>
        <p:nvSpPr>
          <p:cNvPr id="3" name="Content Placeholder 2">
            <a:extLst>
              <a:ext uri="{FF2B5EF4-FFF2-40B4-BE49-F238E27FC236}">
                <a16:creationId xmlns:a16="http://schemas.microsoft.com/office/drawing/2014/main" id="{F4B3680A-D89A-4FD4-BFBB-211A446AF6F5}"/>
              </a:ext>
            </a:extLst>
          </p:cNvPr>
          <p:cNvSpPr>
            <a:spLocks noGrp="1"/>
          </p:cNvSpPr>
          <p:nvPr>
            <p:ph idx="1"/>
          </p:nvPr>
        </p:nvSpPr>
        <p:spPr/>
        <p:txBody>
          <a:bodyPr/>
          <a:lstStyle/>
          <a:p>
            <a:pPr marL="0" indent="0">
              <a:buNone/>
            </a:pPr>
            <a:r>
              <a:rPr lang="en-GB" b="1" dirty="0">
                <a:highlight>
                  <a:srgbClr val="FFFF00"/>
                </a:highlight>
              </a:rPr>
              <a:t>Given all this, is this a promising new beginning? </a:t>
            </a:r>
          </a:p>
        </p:txBody>
      </p:sp>
    </p:spTree>
    <p:extLst>
      <p:ext uri="{BB962C8B-B14F-4D97-AF65-F5344CB8AC3E}">
        <p14:creationId xmlns:p14="http://schemas.microsoft.com/office/powerpoint/2010/main" val="2141143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DF85-18C5-46F9-A245-A6A8CF65A125}"/>
              </a:ext>
            </a:extLst>
          </p:cNvPr>
          <p:cNvSpPr>
            <a:spLocks noGrp="1"/>
          </p:cNvSpPr>
          <p:nvPr>
            <p:ph type="title"/>
          </p:nvPr>
        </p:nvSpPr>
        <p:spPr/>
        <p:txBody>
          <a:bodyPr/>
          <a:lstStyle/>
          <a:p>
            <a:r>
              <a:rPr lang="en-GB" dirty="0"/>
              <a:t>Read Chapter 14 </a:t>
            </a:r>
          </a:p>
        </p:txBody>
      </p:sp>
      <p:sp>
        <p:nvSpPr>
          <p:cNvPr id="3" name="Content Placeholder 2">
            <a:extLst>
              <a:ext uri="{FF2B5EF4-FFF2-40B4-BE49-F238E27FC236}">
                <a16:creationId xmlns:a16="http://schemas.microsoft.com/office/drawing/2014/main" id="{0B56D085-2B98-4AEF-B63F-822B0BF64D24}"/>
              </a:ext>
            </a:extLst>
          </p:cNvPr>
          <p:cNvSpPr>
            <a:spLocks noGrp="1"/>
          </p:cNvSpPr>
          <p:nvPr>
            <p:ph idx="1"/>
          </p:nvPr>
        </p:nvSpPr>
        <p:spPr/>
        <p:txBody>
          <a:bodyPr/>
          <a:lstStyle/>
          <a:p>
            <a:pPr marL="0" indent="0">
              <a:buNone/>
            </a:pPr>
            <a:r>
              <a:rPr lang="en-GB" dirty="0" err="1"/>
              <a:t>Moodmap</a:t>
            </a:r>
            <a:r>
              <a:rPr lang="en-GB" dirty="0"/>
              <a:t> for the Everglades </a:t>
            </a:r>
          </a:p>
        </p:txBody>
      </p:sp>
    </p:spTree>
    <p:extLst>
      <p:ext uri="{BB962C8B-B14F-4D97-AF65-F5344CB8AC3E}">
        <p14:creationId xmlns:p14="http://schemas.microsoft.com/office/powerpoint/2010/main" val="847429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F03D-9FAB-4BEF-A86A-7E503CA37C85}"/>
              </a:ext>
            </a:extLst>
          </p:cNvPr>
          <p:cNvSpPr>
            <a:spLocks noGrp="1"/>
          </p:cNvSpPr>
          <p:nvPr>
            <p:ph type="ctrTitle"/>
          </p:nvPr>
        </p:nvSpPr>
        <p:spPr/>
        <p:txBody>
          <a:bodyPr>
            <a:normAutofit/>
          </a:bodyPr>
          <a:lstStyle/>
          <a:p>
            <a:r>
              <a:rPr lang="en-GB" u="sng" dirty="0"/>
              <a:t>Janie’s New Life </a:t>
            </a:r>
          </a:p>
        </p:txBody>
      </p:sp>
      <p:sp>
        <p:nvSpPr>
          <p:cNvPr id="3" name="Subtitle 2">
            <a:extLst>
              <a:ext uri="{FF2B5EF4-FFF2-40B4-BE49-F238E27FC236}">
                <a16:creationId xmlns:a16="http://schemas.microsoft.com/office/drawing/2014/main" id="{1D876C4F-AF00-7B22-936A-65300CBC7C6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6125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F03D-9FAB-4BEF-A86A-7E503CA37C85}"/>
              </a:ext>
            </a:extLst>
          </p:cNvPr>
          <p:cNvSpPr>
            <a:spLocks noGrp="1"/>
          </p:cNvSpPr>
          <p:nvPr>
            <p:ph type="title"/>
          </p:nvPr>
        </p:nvSpPr>
        <p:spPr>
          <a:xfrm>
            <a:off x="388757" y="197116"/>
            <a:ext cx="10739491" cy="739186"/>
          </a:xfrm>
        </p:spPr>
        <p:txBody>
          <a:bodyPr>
            <a:normAutofit fontScale="90000"/>
          </a:bodyPr>
          <a:lstStyle/>
          <a:p>
            <a:r>
              <a:rPr lang="en-GB" dirty="0"/>
              <a:t>Off to Jacksonville!</a:t>
            </a:r>
          </a:p>
        </p:txBody>
      </p:sp>
      <p:graphicFrame>
        <p:nvGraphicFramePr>
          <p:cNvPr id="4" name="Diagram 3">
            <a:extLst>
              <a:ext uri="{FF2B5EF4-FFF2-40B4-BE49-F238E27FC236}">
                <a16:creationId xmlns:a16="http://schemas.microsoft.com/office/drawing/2014/main" id="{75BB63B7-D7B3-4C87-A7F3-5DB37770CC29}"/>
              </a:ext>
            </a:extLst>
          </p:cNvPr>
          <p:cNvGraphicFramePr/>
          <p:nvPr/>
        </p:nvGraphicFramePr>
        <p:xfrm>
          <a:off x="8060235" y="678956"/>
          <a:ext cx="4018606" cy="607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BFECC49-7042-4A33-8ED4-D7847A02E6FE}"/>
              </a:ext>
            </a:extLst>
          </p:cNvPr>
          <p:cNvSpPr txBox="1"/>
          <p:nvPr/>
        </p:nvSpPr>
        <p:spPr>
          <a:xfrm>
            <a:off x="273981" y="1120599"/>
            <a:ext cx="6510100" cy="5078313"/>
          </a:xfrm>
          <a:prstGeom prst="rect">
            <a:avLst/>
          </a:prstGeom>
          <a:noFill/>
        </p:spPr>
        <p:txBody>
          <a:bodyPr wrap="square" rtlCol="0">
            <a:spAutoFit/>
          </a:bodyPr>
          <a:lstStyle/>
          <a:p>
            <a:endParaRPr lang="en-GB" sz="2400" b="1" dirty="0"/>
          </a:p>
          <a:p>
            <a:r>
              <a:rPr lang="en-GB" sz="2400" b="1" dirty="0"/>
              <a:t>Which way do the scales tip?</a:t>
            </a:r>
          </a:p>
          <a:p>
            <a:endParaRPr lang="en-GB" sz="2400" dirty="0"/>
          </a:p>
          <a:p>
            <a:r>
              <a:rPr lang="en-GB" sz="2400" dirty="0"/>
              <a:t>On the left side of the scales, collect evidence for </a:t>
            </a:r>
            <a:r>
              <a:rPr lang="en-GB" sz="2400" b="1" dirty="0"/>
              <a:t>positive emotions</a:t>
            </a:r>
            <a:r>
              <a:rPr lang="en-GB" sz="2400" dirty="0"/>
              <a:t> Janie feels – how would you title these emotions? </a:t>
            </a:r>
          </a:p>
          <a:p>
            <a:r>
              <a:rPr lang="en-GB" sz="2400" dirty="0"/>
              <a:t>  </a:t>
            </a:r>
          </a:p>
          <a:p>
            <a:r>
              <a:rPr lang="en-GB" sz="2400" dirty="0"/>
              <a:t>On the right side of the scales, collect evidence for a </a:t>
            </a:r>
            <a:r>
              <a:rPr lang="en-GB" sz="2400" b="1" dirty="0"/>
              <a:t>negative emotions</a:t>
            </a:r>
            <a:r>
              <a:rPr lang="en-GB" sz="2400" dirty="0"/>
              <a:t> Janie feels – how would you title these emotions? </a:t>
            </a:r>
          </a:p>
          <a:p>
            <a:endParaRPr lang="en-GB" sz="2400" dirty="0"/>
          </a:p>
          <a:p>
            <a:r>
              <a:rPr lang="en-GB" sz="2400" dirty="0">
                <a:highlight>
                  <a:srgbClr val="FFFF00"/>
                </a:highlight>
              </a:rPr>
              <a:t>Which emotions dominate? </a:t>
            </a:r>
          </a:p>
          <a:p>
            <a:r>
              <a:rPr lang="en-GB" dirty="0">
                <a:highlight>
                  <a:srgbClr val="FFFF00"/>
                </a:highlight>
              </a:rPr>
              <a:t>  </a:t>
            </a:r>
          </a:p>
          <a:p>
            <a:endParaRPr lang="en-GB" dirty="0"/>
          </a:p>
        </p:txBody>
      </p:sp>
    </p:spTree>
    <p:extLst>
      <p:ext uri="{BB962C8B-B14F-4D97-AF65-F5344CB8AC3E}">
        <p14:creationId xmlns:p14="http://schemas.microsoft.com/office/powerpoint/2010/main" val="197473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EDAE-6FC6-48B8-8AC7-83D137C185B9}"/>
              </a:ext>
            </a:extLst>
          </p:cNvPr>
          <p:cNvSpPr>
            <a:spLocks noGrp="1"/>
          </p:cNvSpPr>
          <p:nvPr>
            <p:ph type="title"/>
          </p:nvPr>
        </p:nvSpPr>
        <p:spPr/>
        <p:txBody>
          <a:bodyPr>
            <a:noAutofit/>
          </a:bodyPr>
          <a:lstStyle/>
          <a:p>
            <a:r>
              <a:rPr lang="en-GB" sz="3600" dirty="0"/>
              <a:t>Close Reading: How does Hurston Present The change in Joe Starks? </a:t>
            </a:r>
          </a:p>
        </p:txBody>
      </p:sp>
      <p:sp>
        <p:nvSpPr>
          <p:cNvPr id="3" name="Content Placeholder 2">
            <a:extLst>
              <a:ext uri="{FF2B5EF4-FFF2-40B4-BE49-F238E27FC236}">
                <a16:creationId xmlns:a16="http://schemas.microsoft.com/office/drawing/2014/main" id="{3F2B2AC6-2862-444E-B728-2DF3D0242BDE}"/>
              </a:ext>
            </a:extLst>
          </p:cNvPr>
          <p:cNvSpPr>
            <a:spLocks noGrp="1"/>
          </p:cNvSpPr>
          <p:nvPr>
            <p:ph idx="1"/>
          </p:nvPr>
        </p:nvSpPr>
        <p:spPr/>
        <p:txBody>
          <a:bodyPr>
            <a:normAutofit/>
          </a:bodyPr>
          <a:lstStyle/>
          <a:p>
            <a:pPr marL="0" indent="0">
              <a:buNone/>
            </a:pPr>
            <a:r>
              <a:rPr lang="en-US"/>
              <a:t>Then Joe Starks realized all the meanings and his vanity bled like a flood. Janie had robbed him of his illusion of irresistible maleness that all men cherish, which was terrible. The thing that Saul’s daughter had done to David. But Janie had done worse, she had cast down his empty armor before men and they had laughed, would keep on laughing. When he paraded his possessions hereafter, they would not consider the two together. They’d look with envy at the things and pity the man that owned them. When he sat in judgment it would be the same. Good-for-nothing’s like Dave and Lum and Jim wouldn’t change place with him. For what can excuse a man in the eyes of other men for lack of strength? Raggedy-behind squirts of sixteen and seventeen would be giving him their merciless pity out of their eyes while their mouths said something humble. There was nothing to do in life anymore. Ambition was useless. And the cruel deceit of Janie! Making all that show of humbleness and scorning him all the time! Laughing at him, and now putting the town up to do the same. Joe Starks didn’t know the words for all this, but he knew the feeling. So he struck Janie with all his might and drove her from the store. </a:t>
            </a:r>
            <a:endParaRPr lang="en-GB"/>
          </a:p>
        </p:txBody>
      </p:sp>
    </p:spTree>
    <p:extLst>
      <p:ext uri="{BB962C8B-B14F-4D97-AF65-F5344CB8AC3E}">
        <p14:creationId xmlns:p14="http://schemas.microsoft.com/office/powerpoint/2010/main" val="1313368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5" descr="everglades timeline">
            <a:extLst>
              <a:ext uri="{FF2B5EF4-FFF2-40B4-BE49-F238E27FC236}">
                <a16:creationId xmlns:a16="http://schemas.microsoft.com/office/drawing/2014/main" id="{799CA88D-4982-4BB1-B561-46E385047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8" r="6866" b="-3"/>
          <a:stretch/>
        </p:blipFill>
        <p:spPr bwMode="auto">
          <a:xfrm>
            <a:off x="-46129" y="3509434"/>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1A57C-1E41-4B56-9EF5-9C3B08409F7B}"/>
              </a:ext>
            </a:extLst>
          </p:cNvPr>
          <p:cNvSpPr>
            <a:spLocks noGrp="1"/>
          </p:cNvSpPr>
          <p:nvPr>
            <p:ph type="title"/>
          </p:nvPr>
        </p:nvSpPr>
        <p:spPr>
          <a:xfrm>
            <a:off x="5195721" y="200311"/>
            <a:ext cx="6730277" cy="457200"/>
          </a:xfrm>
          <a:ln>
            <a:noFill/>
          </a:ln>
        </p:spPr>
        <p:txBody>
          <a:bodyPr>
            <a:normAutofit fontScale="90000"/>
          </a:bodyPr>
          <a:lstStyle/>
          <a:p>
            <a:r>
              <a:rPr lang="en-GB" sz="4800" dirty="0"/>
              <a:t>Settings compared </a:t>
            </a:r>
          </a:p>
        </p:txBody>
      </p:sp>
      <p:pic>
        <p:nvPicPr>
          <p:cNvPr id="5127" name="Picture 7" descr="Plantation homes of the Deep South | Travel guide | Audley Travel">
            <a:extLst>
              <a:ext uri="{FF2B5EF4-FFF2-40B4-BE49-F238E27FC236}">
                <a16:creationId xmlns:a16="http://schemas.microsoft.com/office/drawing/2014/main" id="{278D6F59-F001-4DD0-B1EB-7115554544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26" r="2114"/>
          <a:stretch/>
        </p:blipFill>
        <p:spPr bwMode="auto">
          <a:xfrm>
            <a:off x="-46129" y="573232"/>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6424E3-D47D-4AFD-BE69-13E0B338B281}"/>
              </a:ext>
            </a:extLst>
          </p:cNvPr>
          <p:cNvSpPr>
            <a:spLocks noGrp="1"/>
          </p:cNvSpPr>
          <p:nvPr>
            <p:ph idx="1"/>
          </p:nvPr>
        </p:nvSpPr>
        <p:spPr>
          <a:xfrm>
            <a:off x="5092168" y="722758"/>
            <a:ext cx="6586316" cy="6225585"/>
          </a:xfrm>
        </p:spPr>
        <p:txBody>
          <a:bodyPr>
            <a:normAutofit/>
          </a:bodyPr>
          <a:lstStyle/>
          <a:p>
            <a:pPr marL="0" indent="0">
              <a:spcBef>
                <a:spcPts val="1200"/>
              </a:spcBef>
              <a:buNone/>
            </a:pPr>
            <a:r>
              <a:rPr lang="en-GB" i="1" dirty="0">
                <a:effectLst/>
                <a:latin typeface="Open Sans" panose="020B0606030504020204" pitchFamily="34" charset="0"/>
                <a:ea typeface="Times New Roman" panose="02020603050405020304" pitchFamily="18" charset="0"/>
              </a:rPr>
              <a:t>Take for instance that new house of his. It had two stories with porches, with bannisters and such things. The rest of the town looked like servants' quarters surround the "big house". And different from everybody else in the town he put off moving in until it had been painted, in and out. And look at the way painted it--a </a:t>
            </a:r>
            <a:r>
              <a:rPr lang="en-GB" i="1" dirty="0" err="1">
                <a:effectLst/>
                <a:latin typeface="Open Sans" panose="020B0606030504020204" pitchFamily="34" charset="0"/>
                <a:ea typeface="Times New Roman" panose="02020603050405020304" pitchFamily="18" charset="0"/>
              </a:rPr>
              <a:t>gloaty</a:t>
            </a:r>
            <a:r>
              <a:rPr lang="en-GB" i="1" dirty="0">
                <a:effectLst/>
                <a:latin typeface="Open Sans" panose="020B0606030504020204" pitchFamily="34" charset="0"/>
                <a:ea typeface="Times New Roman" panose="02020603050405020304" pitchFamily="18" charset="0"/>
              </a:rPr>
              <a:t>, sparkly white. </a:t>
            </a:r>
            <a:endParaRPr lang="en-GB" dirty="0">
              <a:effectLst/>
              <a:latin typeface="Times New Roman" panose="02020603050405020304" pitchFamily="18" charset="0"/>
              <a:ea typeface="Times New Roman" panose="02020603050405020304" pitchFamily="18" charset="0"/>
            </a:endParaRPr>
          </a:p>
          <a:p>
            <a:pPr>
              <a:spcBef>
                <a:spcPts val="1200"/>
              </a:spcBef>
            </a:pPr>
            <a:endParaRPr lang="en-GB" b="1" dirty="0">
              <a:effectLst/>
              <a:latin typeface="Open Sans" panose="020B0606030504020204" pitchFamily="34" charset="0"/>
              <a:ea typeface="Times New Roman" panose="02020603050405020304" pitchFamily="18" charset="0"/>
            </a:endParaRPr>
          </a:p>
          <a:p>
            <a:pPr marL="0" indent="0">
              <a:spcBef>
                <a:spcPts val="1200"/>
              </a:spcBef>
              <a:buNone/>
            </a:pPr>
            <a:r>
              <a:rPr lang="en-GB" i="1" dirty="0">
                <a:effectLst/>
                <a:latin typeface="Open Sans" panose="020B0606030504020204" pitchFamily="34" charset="0"/>
                <a:ea typeface="Times New Roman" panose="02020603050405020304" pitchFamily="18" charset="0"/>
              </a:rPr>
              <a:t>To Janie's strange eyes, </a:t>
            </a:r>
            <a:r>
              <a:rPr lang="en-GB" i="1" dirty="0" err="1">
                <a:effectLst/>
                <a:latin typeface="Open Sans" panose="020B0606030504020204" pitchFamily="34" charset="0"/>
                <a:ea typeface="Times New Roman" panose="02020603050405020304" pitchFamily="18" charset="0"/>
              </a:rPr>
              <a:t>everythin</a:t>
            </a:r>
            <a:r>
              <a:rPr lang="en-GB" i="1" dirty="0">
                <a:effectLst/>
                <a:latin typeface="Open Sans" panose="020B0606030504020204" pitchFamily="34" charset="0"/>
                <a:ea typeface="Times New Roman" panose="02020603050405020304" pitchFamily="18" charset="0"/>
              </a:rPr>
              <a:t> in the Everglades was big and new. Big Lake </a:t>
            </a:r>
            <a:r>
              <a:rPr lang="en-GB" i="1" dirty="0" err="1">
                <a:effectLst/>
                <a:latin typeface="Open Sans" panose="020B0606030504020204" pitchFamily="34" charset="0"/>
                <a:ea typeface="Times New Roman" panose="02020603050405020304" pitchFamily="18" charset="0"/>
              </a:rPr>
              <a:t>Okechobee</a:t>
            </a:r>
            <a:r>
              <a:rPr lang="en-GB" i="1" dirty="0">
                <a:effectLst/>
                <a:latin typeface="Open Sans" panose="020B0606030504020204" pitchFamily="34" charset="0"/>
                <a:ea typeface="Times New Roman" panose="02020603050405020304" pitchFamily="18" charset="0"/>
              </a:rPr>
              <a:t>, big beans, big cane, big weeds, big everything. Weeds that did well to grow waist high up the state were eight and often ten feet tall fall down there. Ground so rich that everything went wild. Volunteer cane just taking the place. Dirt roads so rich and black that half a mile of it would have fertilized a Kansas wheat field. </a:t>
            </a:r>
            <a:endParaRPr lang="en-GB" dirty="0">
              <a:effectLst/>
              <a:latin typeface="Times New Roman" panose="02020603050405020304" pitchFamily="18" charset="0"/>
              <a:ea typeface="Times New Roman" panose="02020603050405020304" pitchFamily="18" charset="0"/>
            </a:endParaRPr>
          </a:p>
          <a:p>
            <a:pPr marL="0" indent="0">
              <a:spcBef>
                <a:spcPts val="1200"/>
              </a:spcBef>
              <a:buNone/>
            </a:pPr>
            <a:endParaRPr lang="en-GB" b="1" dirty="0">
              <a:effectLst/>
              <a:latin typeface="Open Sans" panose="020B0606030504020204" pitchFamily="34" charset="0"/>
              <a:ea typeface="Times New Roman" panose="02020603050405020304" pitchFamily="18" charset="0"/>
            </a:endParaRPr>
          </a:p>
          <a:p>
            <a:pPr marL="0" indent="0">
              <a:spcBef>
                <a:spcPts val="1200"/>
              </a:spcBef>
              <a:buNone/>
            </a:pPr>
            <a:r>
              <a:rPr lang="en-GB" b="1" dirty="0">
                <a:effectLst/>
                <a:latin typeface="Open Sans" panose="020B0606030504020204" pitchFamily="34" charset="0"/>
                <a:ea typeface="Times New Roman" panose="02020603050405020304" pitchFamily="18" charset="0"/>
              </a:rPr>
              <a:t>What historical period do you think Hurston is trying to evoke here? </a:t>
            </a:r>
            <a:endParaRPr lang="en-GB" sz="1600" dirty="0"/>
          </a:p>
        </p:txBody>
      </p:sp>
      <p:grpSp>
        <p:nvGrpSpPr>
          <p:cNvPr id="142" name="Group 14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3" name="Oval 14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4" name="Oval 14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itle 1">
            <a:extLst>
              <a:ext uri="{FF2B5EF4-FFF2-40B4-BE49-F238E27FC236}">
                <a16:creationId xmlns:a16="http://schemas.microsoft.com/office/drawing/2014/main" id="{E14065D5-EACF-4BB8-996A-DAB8AB02D9D5}"/>
              </a:ext>
            </a:extLst>
          </p:cNvPr>
          <p:cNvSpPr txBox="1">
            <a:spLocks/>
          </p:cNvSpPr>
          <p:nvPr/>
        </p:nvSpPr>
        <p:spPr>
          <a:xfrm>
            <a:off x="0" y="-90343"/>
            <a:ext cx="4429021" cy="1366124"/>
          </a:xfrm>
          <a:prstGeom prst="rect">
            <a:avLst/>
          </a:prstGeom>
          <a:solidFill>
            <a:schemeClr val="bg1">
              <a:lumMod val="95000"/>
            </a:schemeClr>
          </a:solidFill>
          <a:ln>
            <a:no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sz="4800" u="sng" dirty="0"/>
              <a:t>Title: Life in the Everglades</a:t>
            </a:r>
          </a:p>
        </p:txBody>
      </p:sp>
    </p:spTree>
    <p:extLst>
      <p:ext uri="{BB962C8B-B14F-4D97-AF65-F5344CB8AC3E}">
        <p14:creationId xmlns:p14="http://schemas.microsoft.com/office/powerpoint/2010/main" val="1674451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EF53-2C66-4961-90F0-46217C01CEDA}"/>
              </a:ext>
            </a:extLst>
          </p:cNvPr>
          <p:cNvSpPr>
            <a:spLocks noGrp="1"/>
          </p:cNvSpPr>
          <p:nvPr>
            <p:ph type="title"/>
          </p:nvPr>
        </p:nvSpPr>
        <p:spPr>
          <a:xfrm>
            <a:off x="4970109" y="484632"/>
            <a:ext cx="6730277" cy="1609344"/>
          </a:xfrm>
          <a:ln>
            <a:noFill/>
          </a:ln>
        </p:spPr>
        <p:txBody>
          <a:bodyPr>
            <a:normAutofit/>
          </a:bodyPr>
          <a:lstStyle/>
          <a:p>
            <a:r>
              <a:rPr lang="en-GB" sz="4800"/>
              <a:t>Surprise!</a:t>
            </a:r>
          </a:p>
        </p:txBody>
      </p:sp>
      <p:sp>
        <p:nvSpPr>
          <p:cNvPr id="3" name="Content Placeholder 2">
            <a:extLst>
              <a:ext uri="{FF2B5EF4-FFF2-40B4-BE49-F238E27FC236}">
                <a16:creationId xmlns:a16="http://schemas.microsoft.com/office/drawing/2014/main" id="{86100275-87F9-4789-A3AA-73AF85D3FEAA}"/>
              </a:ext>
            </a:extLst>
          </p:cNvPr>
          <p:cNvSpPr>
            <a:spLocks noGrp="1"/>
          </p:cNvSpPr>
          <p:nvPr>
            <p:ph idx="1"/>
          </p:nvPr>
        </p:nvSpPr>
        <p:spPr>
          <a:xfrm>
            <a:off x="4970109" y="2121408"/>
            <a:ext cx="6730276" cy="4050792"/>
          </a:xfrm>
        </p:spPr>
        <p:txBody>
          <a:bodyPr>
            <a:normAutofit/>
          </a:bodyPr>
          <a:lstStyle/>
          <a:p>
            <a:r>
              <a:rPr lang="en-GB" sz="1800"/>
              <a:t>What does Janie do or learn that is unexpected and new in this setting?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Graphic 4" descr="Surprised face outline with solid fill">
            <a:extLst>
              <a:ext uri="{FF2B5EF4-FFF2-40B4-BE49-F238E27FC236}">
                <a16:creationId xmlns:a16="http://schemas.microsoft.com/office/drawing/2014/main" id="{AD9313AC-A599-AA94-0E66-76F773CCB0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613" y="1636775"/>
            <a:ext cx="3461697" cy="3461697"/>
          </a:xfrm>
          <a:prstGeom prst="rect">
            <a:avLst/>
          </a:prstGeom>
        </p:spPr>
      </p:pic>
    </p:spTree>
    <p:extLst>
      <p:ext uri="{BB962C8B-B14F-4D97-AF65-F5344CB8AC3E}">
        <p14:creationId xmlns:p14="http://schemas.microsoft.com/office/powerpoint/2010/main" val="26004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6AEF-13C5-4E28-BCA6-CF959D17F37E}"/>
              </a:ext>
            </a:extLst>
          </p:cNvPr>
          <p:cNvSpPr>
            <a:spLocks noGrp="1"/>
          </p:cNvSpPr>
          <p:nvPr>
            <p:ph type="title"/>
          </p:nvPr>
        </p:nvSpPr>
        <p:spPr>
          <a:xfrm>
            <a:off x="0" y="1"/>
            <a:ext cx="6028469" cy="657053"/>
          </a:xfrm>
        </p:spPr>
        <p:txBody>
          <a:bodyPr>
            <a:noAutofit/>
          </a:bodyPr>
          <a:lstStyle/>
          <a:p>
            <a:r>
              <a:rPr lang="en-GB" sz="3200" dirty="0"/>
              <a:t>Tea Cake in context: The Blues</a:t>
            </a:r>
          </a:p>
        </p:txBody>
      </p:sp>
      <p:sp>
        <p:nvSpPr>
          <p:cNvPr id="3" name="Content Placeholder 2">
            <a:extLst>
              <a:ext uri="{FF2B5EF4-FFF2-40B4-BE49-F238E27FC236}">
                <a16:creationId xmlns:a16="http://schemas.microsoft.com/office/drawing/2014/main" id="{B99AB0C1-BF18-4985-AEB6-9A091CD11E05}"/>
              </a:ext>
            </a:extLst>
          </p:cNvPr>
          <p:cNvSpPr>
            <a:spLocks noGrp="1"/>
          </p:cNvSpPr>
          <p:nvPr>
            <p:ph idx="1"/>
          </p:nvPr>
        </p:nvSpPr>
        <p:spPr>
          <a:xfrm>
            <a:off x="104034" y="777514"/>
            <a:ext cx="6346045" cy="6012043"/>
          </a:xfrm>
        </p:spPr>
        <p:txBody>
          <a:bodyPr>
            <a:normAutofit fontScale="92500" lnSpcReduction="10000"/>
          </a:bodyPr>
          <a:lstStyle/>
          <a:p>
            <a:pPr marL="0" indent="0">
              <a:lnSpc>
                <a:spcPct val="100000"/>
              </a:lnSpc>
              <a:buNone/>
            </a:pPr>
            <a:r>
              <a:rPr lang="en-US" b="1" dirty="0">
                <a:solidFill>
                  <a:srgbClr val="C00000"/>
                </a:solidFill>
                <a:latin typeface="ReithSans"/>
              </a:rPr>
              <a:t>History of the Blues: </a:t>
            </a:r>
          </a:p>
          <a:p>
            <a:pPr algn="l"/>
            <a:r>
              <a:rPr lang="en-US" b="0" i="0" dirty="0">
                <a:solidFill>
                  <a:srgbClr val="231F20"/>
                </a:solidFill>
                <a:effectLst/>
                <a:latin typeface="ReithSans"/>
              </a:rPr>
              <a:t>evolved in the southern states of the USA from the late 19th century</a:t>
            </a:r>
          </a:p>
          <a:p>
            <a:pPr algn="l"/>
            <a:r>
              <a:rPr lang="en-US" dirty="0">
                <a:solidFill>
                  <a:srgbClr val="231F20"/>
                </a:solidFill>
                <a:latin typeface="ReithSans"/>
              </a:rPr>
              <a:t>Has roots in the experience of slavery and African rhythms, as well as </a:t>
            </a:r>
            <a:r>
              <a:rPr lang="en-US" b="0" i="0" dirty="0">
                <a:solidFill>
                  <a:srgbClr val="231F20"/>
                </a:solidFill>
                <a:effectLst/>
                <a:latin typeface="ReithSans"/>
              </a:rPr>
              <a:t>early types of African American music (spirituals) </a:t>
            </a:r>
          </a:p>
          <a:p>
            <a:pPr algn="l"/>
            <a:r>
              <a:rPr lang="en-US" dirty="0">
                <a:solidFill>
                  <a:srgbClr val="231F20"/>
                </a:solidFill>
                <a:latin typeface="ReithSans"/>
              </a:rPr>
              <a:t>The Delta blues, first recorded in the 1920s, was one of the earliest types of blues music and originated in Mississippi in the Delta. The Delta was particularly poverty stricken and the plantation owners kept their workers in harsh conditions.</a:t>
            </a:r>
          </a:p>
          <a:p>
            <a:pPr marL="0" indent="0" algn="l">
              <a:buNone/>
            </a:pPr>
            <a:r>
              <a:rPr lang="en-US" b="1" dirty="0">
                <a:solidFill>
                  <a:srgbClr val="C00000"/>
                </a:solidFill>
                <a:latin typeface="ReithSans"/>
              </a:rPr>
              <a:t>Features of the Blues: </a:t>
            </a:r>
          </a:p>
          <a:p>
            <a:r>
              <a:rPr lang="en-US" sz="2100" dirty="0">
                <a:solidFill>
                  <a:srgbClr val="231F20"/>
                </a:solidFill>
                <a:latin typeface="ReithSans"/>
              </a:rPr>
              <a:t>Call and response </a:t>
            </a:r>
          </a:p>
          <a:p>
            <a:r>
              <a:rPr lang="en-US" sz="2100" dirty="0">
                <a:solidFill>
                  <a:srgbClr val="231F20"/>
                </a:solidFill>
                <a:latin typeface="ReithSans"/>
              </a:rPr>
              <a:t>strong rhythms</a:t>
            </a:r>
          </a:p>
          <a:p>
            <a:r>
              <a:rPr lang="en-US" sz="2100" dirty="0">
                <a:solidFill>
                  <a:srgbClr val="231F20"/>
                </a:solidFill>
                <a:latin typeface="ReithSans"/>
              </a:rPr>
              <a:t>improvisation </a:t>
            </a:r>
          </a:p>
          <a:p>
            <a:r>
              <a:rPr lang="en-US" sz="2100" dirty="0">
                <a:solidFill>
                  <a:srgbClr val="231F20"/>
                </a:solidFill>
                <a:latin typeface="ReithSans"/>
              </a:rPr>
              <a:t>Melancholic melodies </a:t>
            </a:r>
          </a:p>
          <a:p>
            <a:r>
              <a:rPr lang="en-US" sz="2100" dirty="0">
                <a:solidFill>
                  <a:srgbClr val="231F20"/>
                </a:solidFill>
                <a:latin typeface="ReithSans"/>
              </a:rPr>
              <a:t>handed down by word of mouth and old lyrics were often adapted and turned into new ones</a:t>
            </a:r>
          </a:p>
          <a:p>
            <a:r>
              <a:rPr lang="en-US" sz="2100" dirty="0">
                <a:solidFill>
                  <a:srgbClr val="231F20"/>
                </a:solidFill>
                <a:latin typeface="ReithSans"/>
              </a:rPr>
              <a:t>simple but powerful lyrics </a:t>
            </a:r>
          </a:p>
        </p:txBody>
      </p:sp>
      <p:sp>
        <p:nvSpPr>
          <p:cNvPr id="4" name="TextBox 3">
            <a:extLst>
              <a:ext uri="{FF2B5EF4-FFF2-40B4-BE49-F238E27FC236}">
                <a16:creationId xmlns:a16="http://schemas.microsoft.com/office/drawing/2014/main" id="{5674C407-2FD2-4F22-89F2-1626D8A87867}"/>
              </a:ext>
            </a:extLst>
          </p:cNvPr>
          <p:cNvSpPr txBox="1"/>
          <p:nvPr/>
        </p:nvSpPr>
        <p:spPr>
          <a:xfrm>
            <a:off x="6766431" y="1080849"/>
            <a:ext cx="5005182" cy="1754326"/>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dirty="0"/>
              <a:t>What kind of life experience would Tea Cake have? </a:t>
            </a:r>
          </a:p>
          <a:p>
            <a:pPr marL="285750" indent="-285750">
              <a:buFont typeface="Arial" panose="020B0604020202020204" pitchFamily="34" charset="0"/>
              <a:buChar char="•"/>
            </a:pPr>
            <a:r>
              <a:rPr lang="en-GB" dirty="0"/>
              <a:t>What attitudes and values might this Blues culture stand for? </a:t>
            </a:r>
          </a:p>
          <a:p>
            <a:pPr marL="285750" indent="-285750">
              <a:buFont typeface="Arial" panose="020B0604020202020204" pitchFamily="34" charset="0"/>
              <a:buChar char="•"/>
            </a:pPr>
            <a:r>
              <a:rPr lang="en-GB" dirty="0"/>
              <a:t>How does it compare to Joe Starks entrepreneurship? </a:t>
            </a:r>
          </a:p>
        </p:txBody>
      </p:sp>
      <p:sp>
        <p:nvSpPr>
          <p:cNvPr id="7" name="TextBox 6">
            <a:extLst>
              <a:ext uri="{FF2B5EF4-FFF2-40B4-BE49-F238E27FC236}">
                <a16:creationId xmlns:a16="http://schemas.microsoft.com/office/drawing/2014/main" id="{A5713BFA-7664-43E5-B562-DBFDFCDB4F41}"/>
              </a:ext>
            </a:extLst>
          </p:cNvPr>
          <p:cNvSpPr txBox="1"/>
          <p:nvPr/>
        </p:nvSpPr>
        <p:spPr>
          <a:xfrm>
            <a:off x="6652483" y="4022826"/>
            <a:ext cx="5119130" cy="1200329"/>
          </a:xfrm>
          <a:prstGeom prst="rect">
            <a:avLst/>
          </a:prstGeom>
          <a:solidFill>
            <a:srgbClr val="92D050"/>
          </a:solidFill>
        </p:spPr>
        <p:txBody>
          <a:bodyPr wrap="square">
            <a:spAutoFit/>
          </a:bodyPr>
          <a:lstStyle/>
          <a:p>
            <a:r>
              <a:rPr lang="en-GB" dirty="0"/>
              <a:t>1930 Blues recording: </a:t>
            </a:r>
            <a:r>
              <a:rPr lang="en-GB" dirty="0">
                <a:hlinkClick r:id="rId2"/>
              </a:rPr>
              <a:t>https://youtu.be/Wl5BiHw74xU</a:t>
            </a:r>
            <a:r>
              <a:rPr lang="en-GB" dirty="0"/>
              <a:t> </a:t>
            </a:r>
          </a:p>
          <a:p>
            <a:r>
              <a:rPr lang="en-GB" dirty="0"/>
              <a:t>Video explainer: </a:t>
            </a:r>
            <a:r>
              <a:rPr lang="en-GB" dirty="0">
                <a:hlinkClick r:id="rId3"/>
              </a:rPr>
              <a:t>https://www.bbc.co.uk/bitesize/articles/zkbh2v4</a:t>
            </a:r>
            <a:r>
              <a:rPr lang="en-GB" dirty="0"/>
              <a:t> </a:t>
            </a:r>
          </a:p>
        </p:txBody>
      </p:sp>
    </p:spTree>
    <p:extLst>
      <p:ext uri="{BB962C8B-B14F-4D97-AF65-F5344CB8AC3E}">
        <p14:creationId xmlns:p14="http://schemas.microsoft.com/office/powerpoint/2010/main" val="414873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0C76-D2C9-431B-9C13-38982AD84853}"/>
              </a:ext>
            </a:extLst>
          </p:cNvPr>
          <p:cNvSpPr>
            <a:spLocks noGrp="1"/>
          </p:cNvSpPr>
          <p:nvPr>
            <p:ph type="title"/>
          </p:nvPr>
        </p:nvSpPr>
        <p:spPr>
          <a:xfrm>
            <a:off x="4970109" y="484632"/>
            <a:ext cx="6730277" cy="1609344"/>
          </a:xfrm>
          <a:ln>
            <a:noFill/>
          </a:ln>
        </p:spPr>
        <p:txBody>
          <a:bodyPr>
            <a:normAutofit fontScale="90000"/>
          </a:bodyPr>
          <a:lstStyle/>
          <a:p>
            <a:r>
              <a:rPr lang="en-GB" sz="4800" dirty="0"/>
              <a:t>Emulate Zora Neale Hurston: </a:t>
            </a:r>
            <a:r>
              <a:rPr lang="en-GB" sz="4800" dirty="0">
                <a:highlight>
                  <a:srgbClr val="FFFF00"/>
                </a:highlight>
              </a:rPr>
              <a:t>A bustling place </a:t>
            </a:r>
          </a:p>
        </p:txBody>
      </p:sp>
      <p:sp>
        <p:nvSpPr>
          <p:cNvPr id="3" name="Content Placeholder 2">
            <a:extLst>
              <a:ext uri="{FF2B5EF4-FFF2-40B4-BE49-F238E27FC236}">
                <a16:creationId xmlns:a16="http://schemas.microsoft.com/office/drawing/2014/main" id="{F1AF07F7-7319-490A-AFD7-214C2E00BF0D}"/>
              </a:ext>
            </a:extLst>
          </p:cNvPr>
          <p:cNvSpPr>
            <a:spLocks noGrp="1"/>
          </p:cNvSpPr>
          <p:nvPr>
            <p:ph idx="1"/>
          </p:nvPr>
        </p:nvSpPr>
        <p:spPr>
          <a:xfrm>
            <a:off x="4970109" y="2121408"/>
            <a:ext cx="6730276" cy="4050792"/>
          </a:xfrm>
        </p:spPr>
        <p:txBody>
          <a:bodyPr>
            <a:normAutofit/>
          </a:bodyPr>
          <a:lstStyle/>
          <a:p>
            <a:pPr marL="0" indent="0">
              <a:buNone/>
            </a:pPr>
            <a:r>
              <a:rPr lang="en-GB" sz="2400" b="1" dirty="0">
                <a:highlight>
                  <a:srgbClr val="FFFF00"/>
                </a:highlight>
              </a:rPr>
              <a:t>How does Hurston create a lively and joyful atmosphere? </a:t>
            </a:r>
          </a:p>
          <a:p>
            <a:r>
              <a:rPr lang="en-GB" sz="2400" dirty="0"/>
              <a:t>Extract: p. 149-150 (“Day by day – laughing in the bean field”</a:t>
            </a:r>
          </a:p>
          <a:p>
            <a:r>
              <a:rPr lang="en-GB" sz="2400" dirty="0"/>
              <a:t>Identify her main strategies </a:t>
            </a:r>
          </a:p>
          <a:p>
            <a:r>
              <a:rPr lang="en-GB" sz="2400" dirty="0"/>
              <a:t>Write your own version of a bustling, lively place! </a:t>
            </a:r>
          </a:p>
          <a:p>
            <a:pPr marL="0" indent="0">
              <a:buNone/>
            </a:pPr>
            <a:endParaRPr lang="en-GB" sz="1800" dirty="0"/>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57065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0C76-D2C9-431B-9C13-38982AD84853}"/>
              </a:ext>
            </a:extLst>
          </p:cNvPr>
          <p:cNvSpPr>
            <a:spLocks noGrp="1"/>
          </p:cNvSpPr>
          <p:nvPr>
            <p:ph type="title"/>
          </p:nvPr>
        </p:nvSpPr>
        <p:spPr>
          <a:xfrm>
            <a:off x="4970109" y="484632"/>
            <a:ext cx="6730277" cy="1609344"/>
          </a:xfrm>
          <a:ln>
            <a:noFill/>
          </a:ln>
        </p:spPr>
        <p:txBody>
          <a:bodyPr>
            <a:normAutofit fontScale="90000"/>
          </a:bodyPr>
          <a:lstStyle/>
          <a:p>
            <a:r>
              <a:rPr lang="en-GB" sz="4800" dirty="0"/>
              <a:t>Emulate Zora Neale Hurston: </a:t>
            </a:r>
            <a:r>
              <a:rPr lang="en-GB" sz="4800" dirty="0">
                <a:highlight>
                  <a:srgbClr val="FFFF00"/>
                </a:highlight>
              </a:rPr>
              <a:t>A bustling place </a:t>
            </a:r>
          </a:p>
        </p:txBody>
      </p:sp>
      <p:sp>
        <p:nvSpPr>
          <p:cNvPr id="3" name="Content Placeholder 2">
            <a:extLst>
              <a:ext uri="{FF2B5EF4-FFF2-40B4-BE49-F238E27FC236}">
                <a16:creationId xmlns:a16="http://schemas.microsoft.com/office/drawing/2014/main" id="{F1AF07F7-7319-490A-AFD7-214C2E00BF0D}"/>
              </a:ext>
            </a:extLst>
          </p:cNvPr>
          <p:cNvSpPr>
            <a:spLocks noGrp="1"/>
          </p:cNvSpPr>
          <p:nvPr>
            <p:ph idx="1"/>
          </p:nvPr>
        </p:nvSpPr>
        <p:spPr>
          <a:xfrm>
            <a:off x="4970109" y="2121408"/>
            <a:ext cx="6730276" cy="4050792"/>
          </a:xfrm>
        </p:spPr>
        <p:txBody>
          <a:bodyPr>
            <a:normAutofit/>
          </a:bodyPr>
          <a:lstStyle/>
          <a:p>
            <a:pPr marL="0" indent="0">
              <a:buNone/>
            </a:pPr>
            <a:r>
              <a:rPr lang="en-GB" sz="2400" b="1" dirty="0"/>
              <a:t>How does Hurston create a lively and joyful atmosphere? </a:t>
            </a:r>
          </a:p>
          <a:p>
            <a:r>
              <a:rPr lang="en-GB" sz="4400" b="1" dirty="0">
                <a:highlight>
                  <a:srgbClr val="FFFF00"/>
                </a:highlight>
              </a:rPr>
              <a:t>Starter: What are the most effective strategies Hurston uses? </a:t>
            </a:r>
          </a:p>
          <a:p>
            <a:r>
              <a:rPr lang="en-GB" sz="2400" dirty="0"/>
              <a:t>Write your own version of a bustling, lively place! </a:t>
            </a:r>
          </a:p>
          <a:p>
            <a:pPr marL="0" indent="0">
              <a:buNone/>
            </a:pPr>
            <a:endParaRPr lang="en-GB" sz="1800" dirty="0"/>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60663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F9DA2-87B8-4EF1-A7B8-E768E9B161F7}"/>
              </a:ext>
            </a:extLst>
          </p:cNvPr>
          <p:cNvSpPr>
            <a:spLocks noGrp="1"/>
          </p:cNvSpPr>
          <p:nvPr>
            <p:ph idx="1"/>
          </p:nvPr>
        </p:nvSpPr>
        <p:spPr>
          <a:xfrm>
            <a:off x="744661" y="312101"/>
            <a:ext cx="10383587" cy="6417226"/>
          </a:xfrm>
        </p:spPr>
        <p:txBody>
          <a:bodyPr>
            <a:normAutofit/>
          </a:bodyPr>
          <a:lstStyle/>
          <a:p>
            <a:pPr marL="0" indent="0">
              <a:buNone/>
            </a:pPr>
            <a:r>
              <a:rPr lang="en-US" dirty="0"/>
              <a:t>Day by day now, the hordes of workers poured in. Some came limping in with their shoes and sore feet from walking. It’s hard trying to follow your shoe instead of your shoe following you. They came in wagons from way up in Georgia and they came in truck loads from east, west, north and south. Permanent transients with no attachments and tired looking men with their families and dogs in flivvers. All night, all day, hurrying in to pick beans. Skillets, beds, patched up spare inner tubes all hanging and dangling from the ancient cars on the outside and hopeful humanity, herded and hovered on the inside, chugging on to the muck. People ugly from ignorance and broken from being poor. </a:t>
            </a:r>
          </a:p>
          <a:p>
            <a:pPr marL="0" indent="0">
              <a:buNone/>
            </a:pPr>
            <a:r>
              <a:rPr lang="en-US" dirty="0"/>
              <a:t>All night now the jooks clanged and clamored. Pianos living three lifetimes in one. Blues made and used right on the spot. Dancing, fighting, singing, crying, laughing, winning and losing love every hour. Work all day for money, fight all night for love. The rich black earth clinging to bodies and biting the skin like ants. </a:t>
            </a:r>
          </a:p>
          <a:p>
            <a:pPr marL="0" indent="0">
              <a:buNone/>
            </a:pPr>
            <a:r>
              <a:rPr lang="en-US" dirty="0"/>
              <a:t>Finally no more sleeping places. Men made big fires and fifty or sixty men slept around each fire. But they had to pay the man whose land they slept on. He ran the fire just like his boarding place—for pay. But nobody cared. They made good money, even to the children. So they spent good money. Next month and next year were other times. No need to mix them up with the present. </a:t>
            </a:r>
          </a:p>
          <a:p>
            <a:pPr marL="0" indent="0">
              <a:buNone/>
            </a:pPr>
            <a:r>
              <a:rPr lang="en-US" dirty="0"/>
              <a:t>Tea Cake’s house was a magnet, the unauthorized center of the “job.” The way he would sit in the doorway and play his guitar made people stop and listen and maybe disappoint the jook for that night. He was always laughing and full of fun too. He kept everybody laughing in the bean field.</a:t>
            </a:r>
            <a:endParaRPr lang="en-GB" dirty="0"/>
          </a:p>
        </p:txBody>
      </p:sp>
    </p:spTree>
    <p:extLst>
      <p:ext uri="{BB962C8B-B14F-4D97-AF65-F5344CB8AC3E}">
        <p14:creationId xmlns:p14="http://schemas.microsoft.com/office/powerpoint/2010/main" val="4042428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414498029"/>
              </p:ext>
            </p:extLst>
          </p:nvPr>
        </p:nvGraphicFramePr>
        <p:xfrm>
          <a:off x="208066" y="147838"/>
          <a:ext cx="11584025" cy="5957287"/>
        </p:xfrm>
        <a:graphic>
          <a:graphicData uri="http://schemas.openxmlformats.org/drawingml/2006/table">
            <a:tbl>
              <a:tblPr firstRow="1" bandRow="1">
                <a:tableStyleId>{5C22544A-7EE6-4342-B048-85BDC9FD1C3A}</a:tableStyleId>
              </a:tblPr>
              <a:tblGrid>
                <a:gridCol w="1656226">
                  <a:extLst>
                    <a:ext uri="{9D8B030D-6E8A-4147-A177-3AD203B41FA5}">
                      <a16:colId xmlns:a16="http://schemas.microsoft.com/office/drawing/2014/main" val="2799769505"/>
                    </a:ext>
                  </a:extLst>
                </a:gridCol>
                <a:gridCol w="9927799">
                  <a:extLst>
                    <a:ext uri="{9D8B030D-6E8A-4147-A177-3AD203B41FA5}">
                      <a16:colId xmlns:a16="http://schemas.microsoft.com/office/drawing/2014/main" val="198161371"/>
                    </a:ext>
                  </a:extLst>
                </a:gridCol>
              </a:tblGrid>
              <a:tr h="2528655">
                <a:tc>
                  <a:txBody>
                    <a:bodyPr/>
                    <a:lstStyle/>
                    <a:p>
                      <a:pPr algn="ctr"/>
                      <a:r>
                        <a:rPr lang="en-GB" sz="3200" b="1" dirty="0">
                          <a:solidFill>
                            <a:schemeClr val="tx1"/>
                          </a:solidFill>
                        </a:rPr>
                        <a:t>DROP</a:t>
                      </a:r>
                    </a:p>
                  </a:txBody>
                  <a:tcPr>
                    <a:solidFill>
                      <a:schemeClr val="accent1">
                        <a:lumMod val="20000"/>
                        <a:lumOff val="80000"/>
                      </a:schemeClr>
                    </a:solidFill>
                  </a:tcPr>
                </a:tc>
                <a:tc>
                  <a:txBody>
                    <a:bodyPr/>
                    <a:lstStyle/>
                    <a:p>
                      <a:r>
                        <a:rPr lang="en-GB" sz="1800" b="1" dirty="0">
                          <a:solidFill>
                            <a:schemeClr val="tx1"/>
                          </a:solidFill>
                        </a:rPr>
                        <a:t>Drop into</a:t>
                      </a:r>
                      <a:r>
                        <a:rPr lang="en-GB" sz="1800" b="1" baseline="0" dirty="0">
                          <a:solidFill>
                            <a:schemeClr val="tx1"/>
                          </a:solidFill>
                        </a:rPr>
                        <a:t> the scene and setting. </a:t>
                      </a:r>
                    </a:p>
                    <a:p>
                      <a:r>
                        <a:rPr lang="en-GB" sz="1800" b="0" baseline="0" dirty="0">
                          <a:solidFill>
                            <a:schemeClr val="tx1"/>
                          </a:solidFill>
                        </a:rPr>
                        <a:t>Create sensory imagery: What does he/she see?  What does he/she hear?  What does he/she smell?  What does he/she touch?  What might he/she taste? </a:t>
                      </a:r>
                    </a:p>
                    <a:p>
                      <a:r>
                        <a:rPr lang="en-GB" sz="1800" b="1" i="1" baseline="0" dirty="0">
                          <a:solidFill>
                            <a:schemeClr val="tx1"/>
                          </a:solidFill>
                        </a:rPr>
                        <a:t>Be more ambitious! </a:t>
                      </a:r>
                      <a:r>
                        <a:rPr lang="en-GB" sz="1800" b="0" baseline="0" dirty="0">
                          <a:solidFill>
                            <a:schemeClr val="tx1"/>
                          </a:solidFill>
                        </a:rPr>
                        <a:t>Create an extended metaphor, on contrasting impressions. </a:t>
                      </a:r>
                    </a:p>
                    <a:p>
                      <a:endParaRPr lang="en-GB" sz="1800" b="1" baseline="0" dirty="0">
                        <a:solidFill>
                          <a:schemeClr val="tx1"/>
                        </a:solidFill>
                      </a:endParaRPr>
                    </a:p>
                    <a:p>
                      <a:endParaRPr lang="en-GB" sz="18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307154820"/>
                  </a:ext>
                </a:extLst>
              </a:tr>
              <a:tr h="939052">
                <a:tc>
                  <a:txBody>
                    <a:bodyPr/>
                    <a:lstStyle/>
                    <a:p>
                      <a:pPr algn="ctr"/>
                      <a:r>
                        <a:rPr lang="en-GB" sz="3200" b="1" dirty="0">
                          <a:solidFill>
                            <a:schemeClr val="tx1"/>
                          </a:solidFill>
                        </a:rPr>
                        <a:t>SHIFT</a:t>
                      </a:r>
                    </a:p>
                  </a:txBody>
                  <a:tcPr/>
                </a:tc>
                <a:tc>
                  <a:txBody>
                    <a:bodyPr/>
                    <a:lstStyle/>
                    <a:p>
                      <a:r>
                        <a:rPr lang="en-GB" sz="1800" dirty="0">
                          <a:solidFill>
                            <a:schemeClr val="tx1"/>
                          </a:solidFill>
                        </a:rPr>
                        <a:t>Create a sense of </a:t>
                      </a:r>
                      <a:r>
                        <a:rPr lang="en-GB" sz="1800" b="1" dirty="0">
                          <a:solidFill>
                            <a:schemeClr val="tx1"/>
                          </a:solidFill>
                        </a:rPr>
                        <a:t>change: something shifts or changes. </a:t>
                      </a:r>
                    </a:p>
                    <a:p>
                      <a:r>
                        <a:rPr lang="en-GB" sz="1800" dirty="0">
                          <a:solidFill>
                            <a:schemeClr val="tx1"/>
                          </a:solidFill>
                        </a:rPr>
                        <a:t>Consider time, mood, light, atmospheres….</a:t>
                      </a:r>
                    </a:p>
                  </a:txBody>
                  <a:tcPr/>
                </a:tc>
                <a:extLst>
                  <a:ext uri="{0D108BD9-81ED-4DB2-BD59-A6C34878D82A}">
                    <a16:rowId xmlns:a16="http://schemas.microsoft.com/office/drawing/2014/main" val="1238500987"/>
                  </a:ext>
                </a:extLst>
              </a:tr>
              <a:tr h="1113760">
                <a:tc>
                  <a:txBody>
                    <a:bodyPr/>
                    <a:lstStyle/>
                    <a:p>
                      <a:pPr algn="ctr"/>
                      <a:r>
                        <a:rPr lang="en-GB" sz="3200" b="1" dirty="0">
                          <a:solidFill>
                            <a:schemeClr val="tx1"/>
                          </a:solidFill>
                        </a:rPr>
                        <a:t>ZOOM IN</a:t>
                      </a:r>
                    </a:p>
                  </a:txBody>
                  <a:tcPr/>
                </a:tc>
                <a:tc>
                  <a:txBody>
                    <a:bodyPr/>
                    <a:lstStyle/>
                    <a:p>
                      <a:r>
                        <a:rPr lang="en-GB" sz="1800" b="1" dirty="0">
                          <a:solidFill>
                            <a:schemeClr val="tx1"/>
                          </a:solidFill>
                        </a:rPr>
                        <a:t>Focus in on a key detail </a:t>
                      </a:r>
                      <a:r>
                        <a:rPr lang="en-GB" sz="1800" dirty="0">
                          <a:solidFill>
                            <a:schemeClr val="tx1"/>
                          </a:solidFill>
                        </a:rPr>
                        <a:t>within the scene</a:t>
                      </a:r>
                    </a:p>
                  </a:txBody>
                  <a:tcPr/>
                </a:tc>
                <a:extLst>
                  <a:ext uri="{0D108BD9-81ED-4DB2-BD59-A6C34878D82A}">
                    <a16:rowId xmlns:a16="http://schemas.microsoft.com/office/drawing/2014/main" val="3935406435"/>
                  </a:ext>
                </a:extLst>
              </a:tr>
              <a:tr h="1375820">
                <a:tc>
                  <a:txBody>
                    <a:bodyPr/>
                    <a:lstStyle/>
                    <a:p>
                      <a:pPr algn="ctr"/>
                      <a:r>
                        <a:rPr lang="en-GB" sz="3200" b="1" dirty="0">
                          <a:solidFill>
                            <a:schemeClr val="tx1"/>
                          </a:solidFill>
                        </a:rPr>
                        <a:t>ZOOM OUT</a:t>
                      </a:r>
                    </a:p>
                  </a:txBody>
                  <a:tcPr/>
                </a:tc>
                <a:tc>
                  <a:txBody>
                    <a:bodyPr/>
                    <a:lstStyle/>
                    <a:p>
                      <a:r>
                        <a:rPr lang="en-GB" sz="1800" dirty="0">
                          <a:solidFill>
                            <a:schemeClr val="tx1"/>
                          </a:solidFill>
                        </a:rPr>
                        <a:t>Zoom out to reveal the entire scene – </a:t>
                      </a:r>
                      <a:r>
                        <a:rPr lang="en-GB" sz="1800" b="1" dirty="0">
                          <a:solidFill>
                            <a:schemeClr val="tx1"/>
                          </a:solidFill>
                        </a:rPr>
                        <a:t>what final impression do you want to leave the reader with? </a:t>
                      </a:r>
                    </a:p>
                  </a:txBody>
                  <a:tcPr/>
                </a:tc>
                <a:extLst>
                  <a:ext uri="{0D108BD9-81ED-4DB2-BD59-A6C34878D82A}">
                    <a16:rowId xmlns:a16="http://schemas.microsoft.com/office/drawing/2014/main" val="3428474967"/>
                  </a:ext>
                </a:extLst>
              </a:tr>
            </a:tbl>
          </a:graphicData>
        </a:graphic>
      </p:graphicFrame>
    </p:spTree>
    <p:extLst>
      <p:ext uri="{BB962C8B-B14F-4D97-AF65-F5344CB8AC3E}">
        <p14:creationId xmlns:p14="http://schemas.microsoft.com/office/powerpoint/2010/main" val="2879676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7E87-E3ED-4A89-A353-3ADC50EF4730}"/>
              </a:ext>
            </a:extLst>
          </p:cNvPr>
          <p:cNvSpPr>
            <a:spLocks noGrp="1"/>
          </p:cNvSpPr>
          <p:nvPr>
            <p:ph type="title"/>
          </p:nvPr>
        </p:nvSpPr>
        <p:spPr>
          <a:xfrm>
            <a:off x="91442" y="152124"/>
            <a:ext cx="2826327" cy="925907"/>
          </a:xfrm>
        </p:spPr>
        <p:txBody>
          <a:bodyPr/>
          <a:lstStyle/>
          <a:p>
            <a:r>
              <a:rPr lang="en-GB" sz="2200" dirty="0">
                <a:solidFill>
                  <a:srgbClr val="C00000"/>
                </a:solidFill>
              </a:rPr>
              <a:t>Plan your dynamic scene</a:t>
            </a:r>
          </a:p>
        </p:txBody>
      </p:sp>
      <p:sp>
        <p:nvSpPr>
          <p:cNvPr id="3" name="Content Placeholder 2">
            <a:extLst>
              <a:ext uri="{FF2B5EF4-FFF2-40B4-BE49-F238E27FC236}">
                <a16:creationId xmlns:a16="http://schemas.microsoft.com/office/drawing/2014/main" id="{3A655D23-6617-4EF1-A347-AA7BB6E5A776}"/>
              </a:ext>
            </a:extLst>
          </p:cNvPr>
          <p:cNvSpPr>
            <a:spLocks noGrp="1"/>
          </p:cNvSpPr>
          <p:nvPr>
            <p:ph idx="1"/>
          </p:nvPr>
        </p:nvSpPr>
        <p:spPr>
          <a:xfrm>
            <a:off x="334305" y="3270779"/>
            <a:ext cx="3917831" cy="3416784"/>
          </a:xfrm>
          <a:ln>
            <a:solidFill>
              <a:schemeClr val="tx1"/>
            </a:solidFill>
          </a:ln>
        </p:spPr>
        <p:txBody>
          <a:bodyPr/>
          <a:lstStyle/>
          <a:p>
            <a:pPr marL="0" indent="0">
              <a:buNone/>
            </a:pPr>
            <a:r>
              <a:rPr lang="en-GB" sz="1400" b="1" dirty="0"/>
              <a:t>Frozen Scene: </a:t>
            </a:r>
          </a:p>
          <a:p>
            <a:pPr marL="0" indent="0">
              <a:buNone/>
            </a:pPr>
            <a:r>
              <a:rPr lang="en-GB" sz="1400" b="1" dirty="0"/>
              <a:t>What do you want to describe? Who/What/Where? </a:t>
            </a:r>
          </a:p>
          <a:p>
            <a:r>
              <a:rPr lang="en-GB" sz="1400" b="1" dirty="0"/>
              <a:t>…</a:t>
            </a:r>
          </a:p>
          <a:p>
            <a:r>
              <a:rPr lang="en-GB" sz="1400" b="1" dirty="0"/>
              <a:t>…</a:t>
            </a:r>
          </a:p>
          <a:p>
            <a:r>
              <a:rPr lang="en-GB" sz="1400" b="1" dirty="0"/>
              <a:t>…</a:t>
            </a:r>
          </a:p>
          <a:p>
            <a:r>
              <a:rPr lang="en-GB" sz="1400" b="1" dirty="0"/>
              <a:t>…</a:t>
            </a:r>
          </a:p>
          <a:p>
            <a:r>
              <a:rPr lang="en-GB" sz="1400" b="1" dirty="0"/>
              <a:t>…</a:t>
            </a:r>
          </a:p>
          <a:p>
            <a:r>
              <a:rPr lang="en-GB" sz="1400" b="1" dirty="0"/>
              <a:t>… </a:t>
            </a:r>
          </a:p>
          <a:p>
            <a:pPr marL="0" indent="0">
              <a:buNone/>
            </a:pPr>
            <a:endParaRPr lang="en-GB" b="1" dirty="0"/>
          </a:p>
          <a:p>
            <a:pPr marL="0" indent="0">
              <a:buNone/>
            </a:pPr>
            <a:endParaRPr lang="en-GB" dirty="0"/>
          </a:p>
        </p:txBody>
      </p:sp>
      <p:sp>
        <p:nvSpPr>
          <p:cNvPr id="11" name="TextBox 10">
            <a:extLst>
              <a:ext uri="{FF2B5EF4-FFF2-40B4-BE49-F238E27FC236}">
                <a16:creationId xmlns:a16="http://schemas.microsoft.com/office/drawing/2014/main" id="{4367D9CF-5A82-4ED1-9AE6-57699DC5C0FC}"/>
              </a:ext>
            </a:extLst>
          </p:cNvPr>
          <p:cNvSpPr txBox="1"/>
          <p:nvPr/>
        </p:nvSpPr>
        <p:spPr>
          <a:xfrm>
            <a:off x="8345105" y="240633"/>
            <a:ext cx="3755457"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189"/>
            <a:r>
              <a:rPr lang="en-GB" sz="1400" b="1" dirty="0">
                <a:solidFill>
                  <a:srgbClr val="C00000"/>
                </a:solidFill>
              </a:rPr>
              <a:t>How successful is my dynamic scene? </a:t>
            </a:r>
            <a:r>
              <a:rPr lang="en-GB" sz="1100" i="1" dirty="0">
                <a:solidFill>
                  <a:srgbClr val="C00000"/>
                </a:solidFill>
              </a:rPr>
              <a:t>Write down for each strategy if this was successful, or needs improvement – how can you improve? </a:t>
            </a:r>
            <a:endParaRPr lang="en-GB" sz="1400" i="1" dirty="0">
              <a:solidFill>
                <a:srgbClr val="C00000"/>
              </a:solidFill>
            </a:endParaRPr>
          </a:p>
          <a:p>
            <a:pPr defTabSz="457189"/>
            <a:endParaRPr lang="en-GB" sz="1400" b="1" dirty="0">
              <a:solidFill>
                <a:srgbClr val="C00000"/>
              </a:solidFill>
            </a:endParaRPr>
          </a:p>
          <a:p>
            <a:pPr marL="285744" indent="-285744" defTabSz="457189">
              <a:buFont typeface="Arial" panose="020B0604020202020204" pitchFamily="34" charset="0"/>
              <a:buChar char="•"/>
            </a:pPr>
            <a:r>
              <a:rPr lang="en-GB" sz="1400" b="1" dirty="0">
                <a:solidFill>
                  <a:schemeClr val="tx1"/>
                </a:solidFill>
              </a:rPr>
              <a:t>Strategy 1: </a:t>
            </a: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2:</a:t>
            </a:r>
          </a:p>
          <a:p>
            <a:pPr defTabSz="457189"/>
            <a:endParaRPr lang="en-GB" sz="1400" b="1" dirty="0">
              <a:solidFill>
                <a:schemeClr val="tx1"/>
              </a:solidFill>
            </a:endParaRPr>
          </a:p>
          <a:p>
            <a:pPr defTabSz="457189"/>
            <a:endParaRPr lang="en-GB" sz="1400" b="1" dirty="0">
              <a:solidFill>
                <a:schemeClr val="tx1"/>
              </a:solidFill>
            </a:endParaRPr>
          </a:p>
          <a:p>
            <a:pPr defTabSz="457189"/>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3:</a:t>
            </a:r>
          </a:p>
          <a:p>
            <a:pPr defTabSz="457189"/>
            <a:endParaRPr lang="en-GB" sz="1400" b="1" dirty="0">
              <a:solidFill>
                <a:schemeClr val="tx1"/>
              </a:solidFill>
            </a:endParaRPr>
          </a:p>
          <a:p>
            <a:pPr defTabSz="457189"/>
            <a:endParaRPr lang="en-GB" sz="1400" b="1" dirty="0">
              <a:solidFill>
                <a:schemeClr val="tx1"/>
              </a:solidFill>
            </a:endParaRPr>
          </a:p>
          <a:p>
            <a:pPr defTabSz="457189"/>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4:</a:t>
            </a:r>
          </a:p>
          <a:p>
            <a:endParaRPr lang="en-GB" sz="1400" dirty="0"/>
          </a:p>
          <a:p>
            <a:endParaRPr lang="en-GB" sz="1400" dirty="0"/>
          </a:p>
        </p:txBody>
      </p:sp>
      <p:sp>
        <p:nvSpPr>
          <p:cNvPr id="9" name="Rectangle: Rounded Corners 8">
            <a:extLst>
              <a:ext uri="{FF2B5EF4-FFF2-40B4-BE49-F238E27FC236}">
                <a16:creationId xmlns:a16="http://schemas.microsoft.com/office/drawing/2014/main" id="{1F1300B5-EF3F-4FE2-8598-79D3B478F634}"/>
              </a:ext>
            </a:extLst>
          </p:cNvPr>
          <p:cNvSpPr/>
          <p:nvPr/>
        </p:nvSpPr>
        <p:spPr>
          <a:xfrm>
            <a:off x="7371051" y="4901419"/>
            <a:ext cx="3018587" cy="1472227"/>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Strategy 4:</a:t>
            </a:r>
          </a:p>
          <a:p>
            <a:pPr algn="ctr"/>
            <a:endParaRPr lang="en-GB" sz="1400" b="1" dirty="0"/>
          </a:p>
          <a:p>
            <a:pPr algn="ctr"/>
            <a:endParaRPr lang="en-GB" b="1" dirty="0"/>
          </a:p>
          <a:p>
            <a:pPr algn="ctr"/>
            <a:endParaRPr lang="en-GB" b="1" dirty="0"/>
          </a:p>
        </p:txBody>
      </p:sp>
      <p:sp>
        <p:nvSpPr>
          <p:cNvPr id="5" name="Rectangle: Rounded Corners 4">
            <a:extLst>
              <a:ext uri="{FF2B5EF4-FFF2-40B4-BE49-F238E27FC236}">
                <a16:creationId xmlns:a16="http://schemas.microsoft.com/office/drawing/2014/main" id="{73BFC984-5303-424E-A84C-F1720589BAE7}"/>
              </a:ext>
            </a:extLst>
          </p:cNvPr>
          <p:cNvSpPr/>
          <p:nvPr/>
        </p:nvSpPr>
        <p:spPr>
          <a:xfrm>
            <a:off x="3849236" y="313314"/>
            <a:ext cx="2683573" cy="1615589"/>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t>Strategy 1:</a:t>
            </a:r>
          </a:p>
          <a:p>
            <a:pPr algn="ctr"/>
            <a:endParaRPr lang="en-GB" sz="1400" b="1" dirty="0"/>
          </a:p>
          <a:p>
            <a:pPr algn="ctr"/>
            <a:endParaRPr lang="en-GB" sz="1400" b="1" dirty="0"/>
          </a:p>
          <a:p>
            <a:pPr algn="ctr"/>
            <a:endParaRPr lang="en-GB" sz="1400" b="1" dirty="0"/>
          </a:p>
          <a:p>
            <a:pPr algn="ctr"/>
            <a:r>
              <a:rPr lang="en-GB" sz="1400" b="1" dirty="0"/>
              <a:t> </a:t>
            </a:r>
          </a:p>
        </p:txBody>
      </p:sp>
      <p:sp>
        <p:nvSpPr>
          <p:cNvPr id="4" name="Arrow: Right 3">
            <a:extLst>
              <a:ext uri="{FF2B5EF4-FFF2-40B4-BE49-F238E27FC236}">
                <a16:creationId xmlns:a16="http://schemas.microsoft.com/office/drawing/2014/main" id="{1BAB5759-1E0C-45E9-8932-A79799F9AE28}"/>
              </a:ext>
            </a:extLst>
          </p:cNvPr>
          <p:cNvSpPr/>
          <p:nvPr/>
        </p:nvSpPr>
        <p:spPr>
          <a:xfrm rot="20133332">
            <a:off x="4158988" y="3454300"/>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6" name="Arrow: Curved Right 5">
            <a:extLst>
              <a:ext uri="{FF2B5EF4-FFF2-40B4-BE49-F238E27FC236}">
                <a16:creationId xmlns:a16="http://schemas.microsoft.com/office/drawing/2014/main" id="{0FD97BB0-034F-49DE-86E6-70F76C086F26}"/>
              </a:ext>
            </a:extLst>
          </p:cNvPr>
          <p:cNvSpPr/>
          <p:nvPr/>
        </p:nvSpPr>
        <p:spPr>
          <a:xfrm rot="3488601" flipV="1">
            <a:off x="3605473" y="-162786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 name="Rectangle: Rounded Corners 6">
            <a:extLst>
              <a:ext uri="{FF2B5EF4-FFF2-40B4-BE49-F238E27FC236}">
                <a16:creationId xmlns:a16="http://schemas.microsoft.com/office/drawing/2014/main" id="{4AD5D75C-7C9F-4C2E-B11C-EC0013829582}"/>
              </a:ext>
            </a:extLst>
          </p:cNvPr>
          <p:cNvSpPr/>
          <p:nvPr/>
        </p:nvSpPr>
        <p:spPr>
          <a:xfrm>
            <a:off x="4344730" y="2111458"/>
            <a:ext cx="2839455" cy="178577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Strategy 2:</a:t>
            </a:r>
          </a:p>
          <a:p>
            <a:pPr algn="ctr"/>
            <a:endParaRPr lang="en-GB" sz="1400" b="1" dirty="0"/>
          </a:p>
          <a:p>
            <a:pPr algn="ctr"/>
            <a:endParaRPr lang="en-GB" b="1" dirty="0"/>
          </a:p>
          <a:p>
            <a:pPr algn="ctr"/>
            <a:endParaRPr lang="en-GB" b="1" dirty="0"/>
          </a:p>
        </p:txBody>
      </p:sp>
      <p:sp>
        <p:nvSpPr>
          <p:cNvPr id="13" name="Rectangle: Rounded Corners 12">
            <a:extLst>
              <a:ext uri="{FF2B5EF4-FFF2-40B4-BE49-F238E27FC236}">
                <a16:creationId xmlns:a16="http://schemas.microsoft.com/office/drawing/2014/main" id="{43734DD1-D110-4561-9AA7-789D678B8EAF}"/>
              </a:ext>
            </a:extLst>
          </p:cNvPr>
          <p:cNvSpPr/>
          <p:nvPr/>
        </p:nvSpPr>
        <p:spPr>
          <a:xfrm>
            <a:off x="4837496" y="4016839"/>
            <a:ext cx="2284925" cy="16301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Strategy 3:</a:t>
            </a:r>
          </a:p>
          <a:p>
            <a:pPr algn="ctr"/>
            <a:endParaRPr lang="en-GB" sz="1400" b="1" dirty="0"/>
          </a:p>
          <a:p>
            <a:pPr algn="ctr"/>
            <a:endParaRPr lang="en-GB" b="1" dirty="0"/>
          </a:p>
          <a:p>
            <a:pPr algn="ctr"/>
            <a:endParaRPr lang="en-GB" b="1" dirty="0"/>
          </a:p>
        </p:txBody>
      </p:sp>
      <p:sp>
        <p:nvSpPr>
          <p:cNvPr id="8" name="Arrow: Curved Right 7">
            <a:extLst>
              <a:ext uri="{FF2B5EF4-FFF2-40B4-BE49-F238E27FC236}">
                <a16:creationId xmlns:a16="http://schemas.microsoft.com/office/drawing/2014/main" id="{AEFD0216-2136-496D-8F2D-CF979D1B5FEF}"/>
              </a:ext>
            </a:extLst>
          </p:cNvPr>
          <p:cNvSpPr/>
          <p:nvPr/>
        </p:nvSpPr>
        <p:spPr>
          <a:xfrm rot="4939717" flipH="1" flipV="1">
            <a:off x="6785466" y="1920110"/>
            <a:ext cx="2127719" cy="8285732"/>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Tree>
    <p:extLst>
      <p:ext uri="{BB962C8B-B14F-4D97-AF65-F5344CB8AC3E}">
        <p14:creationId xmlns:p14="http://schemas.microsoft.com/office/powerpoint/2010/main" val="2005513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Hand holding a pen shading number on a sheet">
            <a:extLst>
              <a:ext uri="{FF2B5EF4-FFF2-40B4-BE49-F238E27FC236}">
                <a16:creationId xmlns:a16="http://schemas.microsoft.com/office/drawing/2014/main" id="{C8A0160C-AE6E-75D3-958E-CE9A0AB0D58A}"/>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12" name="Rectangle 11">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5489B2C6-F1A4-4B55-B779-A1A380FA54FF}"/>
              </a:ext>
            </a:extLst>
          </p:cNvPr>
          <p:cNvSpPr>
            <a:spLocks noGrp="1"/>
          </p:cNvSpPr>
          <p:nvPr>
            <p:ph type="ctrTitle"/>
          </p:nvPr>
        </p:nvSpPr>
        <p:spPr>
          <a:xfrm>
            <a:off x="1173480" y="4277802"/>
            <a:ext cx="6022449" cy="1622451"/>
          </a:xfrm>
        </p:spPr>
        <p:txBody>
          <a:bodyPr>
            <a:normAutofit/>
          </a:bodyPr>
          <a:lstStyle/>
          <a:p>
            <a:pPr algn="r"/>
            <a:r>
              <a:rPr lang="en-GB" sz="6000"/>
              <a:t>How to write dynamically</a:t>
            </a:r>
          </a:p>
        </p:txBody>
      </p:sp>
      <p:sp>
        <p:nvSpPr>
          <p:cNvPr id="6" name="Subtitle 5">
            <a:extLst>
              <a:ext uri="{FF2B5EF4-FFF2-40B4-BE49-F238E27FC236}">
                <a16:creationId xmlns:a16="http://schemas.microsoft.com/office/drawing/2014/main" id="{1B15132D-222D-48A8-AFA1-89D02BA110FB}"/>
              </a:ext>
            </a:extLst>
          </p:cNvPr>
          <p:cNvSpPr>
            <a:spLocks noGrp="1"/>
          </p:cNvSpPr>
          <p:nvPr>
            <p:ph type="subTitle" idx="1"/>
          </p:nvPr>
        </p:nvSpPr>
        <p:spPr>
          <a:xfrm>
            <a:off x="7534654" y="4190337"/>
            <a:ext cx="3483865" cy="1709917"/>
          </a:xfrm>
        </p:spPr>
        <p:txBody>
          <a:bodyPr anchor="ctr">
            <a:normAutofit/>
          </a:bodyPr>
          <a:lstStyle/>
          <a:p>
            <a:endParaRPr lang="en-GB"/>
          </a:p>
        </p:txBody>
      </p:sp>
      <p:sp>
        <p:nvSpPr>
          <p:cNvPr id="16" name="Rectangle 15">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006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a:bodyPr>
          <a:lstStyle/>
          <a:p>
            <a:pPr marL="0" indent="0" defTabSz="457189">
              <a:buNone/>
            </a:pPr>
            <a:r>
              <a:rPr lang="en-GB" sz="2100" b="1" dirty="0"/>
              <a:t>Dynamic Scene: Captures movement (what is happening?) </a:t>
            </a:r>
          </a:p>
          <a:p>
            <a:pPr marL="0" indent="0" defTabSz="457189">
              <a:buNone/>
            </a:pPr>
            <a:r>
              <a:rPr lang="en-GB" sz="1900" dirty="0"/>
              <a:t>…</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209761" y="3791032"/>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is surrounded by water. It is now up to the room where I sleep. I am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18423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6" grpId="0" animBg="1"/>
      <p:bldP spid="1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B92F-BEF1-401C-B956-A411B9F0FBE9}"/>
              </a:ext>
            </a:extLst>
          </p:cNvPr>
          <p:cNvSpPr>
            <a:spLocks noGrp="1"/>
          </p:cNvSpPr>
          <p:nvPr>
            <p:ph type="title"/>
          </p:nvPr>
        </p:nvSpPr>
        <p:spPr>
          <a:xfrm>
            <a:off x="761087" y="139679"/>
            <a:ext cx="10367161" cy="588556"/>
          </a:xfrm>
        </p:spPr>
        <p:txBody>
          <a:bodyPr>
            <a:normAutofit fontScale="90000"/>
          </a:bodyPr>
          <a:lstStyle/>
          <a:p>
            <a:r>
              <a:rPr lang="en-GB" sz="4000"/>
              <a:t>Develop your ideas – Write a lot about a little </a:t>
            </a:r>
          </a:p>
        </p:txBody>
      </p:sp>
      <p:sp>
        <p:nvSpPr>
          <p:cNvPr id="3" name="Content Placeholder 2">
            <a:extLst>
              <a:ext uri="{FF2B5EF4-FFF2-40B4-BE49-F238E27FC236}">
                <a16:creationId xmlns:a16="http://schemas.microsoft.com/office/drawing/2014/main" id="{926B3784-4E35-4298-86A2-84EA4B310270}"/>
              </a:ext>
            </a:extLst>
          </p:cNvPr>
          <p:cNvSpPr>
            <a:spLocks noGrp="1"/>
          </p:cNvSpPr>
          <p:nvPr>
            <p:ph idx="1"/>
          </p:nvPr>
        </p:nvSpPr>
        <p:spPr>
          <a:xfrm>
            <a:off x="761087" y="870596"/>
            <a:ext cx="10367161" cy="5301604"/>
          </a:xfrm>
        </p:spPr>
        <p:txBody>
          <a:bodyPr/>
          <a:lstStyle/>
          <a:p>
            <a:pPr marL="0" indent="0">
              <a:buNone/>
            </a:pPr>
            <a:r>
              <a:rPr lang="en-GB" b="1">
                <a:highlight>
                  <a:srgbClr val="FFFF00"/>
                </a:highlight>
              </a:rPr>
              <a:t>Map out your quotations, adding at least 2 or 3 ideas per quote </a:t>
            </a:r>
          </a:p>
          <a:p>
            <a:pPr marL="0" indent="0">
              <a:buNone/>
            </a:pPr>
            <a:endParaRPr lang="en-GB" b="1">
              <a:highlight>
                <a:srgbClr val="FFFF00"/>
              </a:highlight>
            </a:endParaRPr>
          </a:p>
        </p:txBody>
      </p:sp>
      <p:sp>
        <p:nvSpPr>
          <p:cNvPr id="4" name="Oval 3">
            <a:extLst>
              <a:ext uri="{FF2B5EF4-FFF2-40B4-BE49-F238E27FC236}">
                <a16:creationId xmlns:a16="http://schemas.microsoft.com/office/drawing/2014/main" id="{88C0230C-21E5-4A18-8F92-1BA086D9B8C8}"/>
              </a:ext>
            </a:extLst>
          </p:cNvPr>
          <p:cNvSpPr/>
          <p:nvPr/>
        </p:nvSpPr>
        <p:spPr>
          <a:xfrm>
            <a:off x="3679502" y="5371416"/>
            <a:ext cx="3663075" cy="1193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his vanity bled like a flood</a:t>
            </a:r>
            <a:endParaRPr lang="en-GB" sz="2000" b="1">
              <a:solidFill>
                <a:schemeClr val="tx1"/>
              </a:solidFill>
            </a:endParaRPr>
          </a:p>
        </p:txBody>
      </p:sp>
      <p:sp>
        <p:nvSpPr>
          <p:cNvPr id="5" name="Oval 4">
            <a:extLst>
              <a:ext uri="{FF2B5EF4-FFF2-40B4-BE49-F238E27FC236}">
                <a16:creationId xmlns:a16="http://schemas.microsoft.com/office/drawing/2014/main" id="{BEC4FD5E-73E9-421D-8E01-E224BBC048AB}"/>
              </a:ext>
            </a:extLst>
          </p:cNvPr>
          <p:cNvSpPr/>
          <p:nvPr/>
        </p:nvSpPr>
        <p:spPr>
          <a:xfrm>
            <a:off x="2755291" y="4177769"/>
            <a:ext cx="1848421" cy="10512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simile </a:t>
            </a:r>
          </a:p>
        </p:txBody>
      </p:sp>
      <p:sp>
        <p:nvSpPr>
          <p:cNvPr id="8" name="Arrow: Left 7">
            <a:extLst>
              <a:ext uri="{FF2B5EF4-FFF2-40B4-BE49-F238E27FC236}">
                <a16:creationId xmlns:a16="http://schemas.microsoft.com/office/drawing/2014/main" id="{798B5768-9704-4A96-8AE6-C1721D9904FD}"/>
              </a:ext>
            </a:extLst>
          </p:cNvPr>
          <p:cNvSpPr/>
          <p:nvPr/>
        </p:nvSpPr>
        <p:spPr>
          <a:xfrm rot="3415843">
            <a:off x="4210620" y="5067529"/>
            <a:ext cx="388757" cy="46541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EFF351A1-C286-4726-B84E-785175D43C18}"/>
              </a:ext>
            </a:extLst>
          </p:cNvPr>
          <p:cNvSpPr/>
          <p:nvPr/>
        </p:nvSpPr>
        <p:spPr>
          <a:xfrm rot="3415843">
            <a:off x="2373928" y="3642857"/>
            <a:ext cx="762726" cy="46541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84E546D2-F604-49B7-9111-D9F425E28956}"/>
              </a:ext>
            </a:extLst>
          </p:cNvPr>
          <p:cNvSpPr/>
          <p:nvPr/>
        </p:nvSpPr>
        <p:spPr>
          <a:xfrm rot="11751422">
            <a:off x="2742624" y="1511814"/>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FE01F86-9E00-492A-B81A-99F95F34C954}"/>
              </a:ext>
            </a:extLst>
          </p:cNvPr>
          <p:cNvSpPr/>
          <p:nvPr/>
        </p:nvSpPr>
        <p:spPr>
          <a:xfrm>
            <a:off x="405183" y="1341485"/>
            <a:ext cx="2666543" cy="21956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 flood’ emphasizes how overwhelming his feelings are; the pain is like a force of nature </a:t>
            </a:r>
          </a:p>
        </p:txBody>
      </p:sp>
      <p:sp>
        <p:nvSpPr>
          <p:cNvPr id="12" name="Oval 11">
            <a:extLst>
              <a:ext uri="{FF2B5EF4-FFF2-40B4-BE49-F238E27FC236}">
                <a16:creationId xmlns:a16="http://schemas.microsoft.com/office/drawing/2014/main" id="{149D5C66-5916-4D88-99C6-34596ECE59D7}"/>
              </a:ext>
            </a:extLst>
          </p:cNvPr>
          <p:cNvSpPr/>
          <p:nvPr/>
        </p:nvSpPr>
        <p:spPr>
          <a:xfrm>
            <a:off x="3644082" y="1267896"/>
            <a:ext cx="3408296" cy="192429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‘bled’ suggest a physical wound; the insult to his vanity is an injury that is felt almost physically</a:t>
            </a:r>
          </a:p>
        </p:txBody>
      </p:sp>
      <p:sp>
        <p:nvSpPr>
          <p:cNvPr id="13" name="Oval 12">
            <a:extLst>
              <a:ext uri="{FF2B5EF4-FFF2-40B4-BE49-F238E27FC236}">
                <a16:creationId xmlns:a16="http://schemas.microsoft.com/office/drawing/2014/main" id="{C266CA86-A335-40E9-875A-608BD8E5CD5A}"/>
              </a:ext>
            </a:extLst>
          </p:cNvPr>
          <p:cNvSpPr/>
          <p:nvPr/>
        </p:nvSpPr>
        <p:spPr>
          <a:xfrm>
            <a:off x="8015044" y="1195985"/>
            <a:ext cx="3835863" cy="23084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This juxtaposes the symbol of his lost masculinity, his “armor”, which is now empty </a:t>
            </a:r>
          </a:p>
          <a:p>
            <a:pPr algn="ctr"/>
            <a:r>
              <a:rPr lang="en-US" sz="1600" b="1">
                <a:solidFill>
                  <a:schemeClr val="tx1"/>
                </a:solidFill>
              </a:rPr>
              <a:t>“she had cast down his empty armor before men”</a:t>
            </a:r>
            <a:endParaRPr lang="en-GB" sz="1600" b="1">
              <a:solidFill>
                <a:schemeClr val="tx1"/>
              </a:solidFill>
            </a:endParaRPr>
          </a:p>
        </p:txBody>
      </p:sp>
      <p:sp>
        <p:nvSpPr>
          <p:cNvPr id="14" name="Arrow: Left 13">
            <a:extLst>
              <a:ext uri="{FF2B5EF4-FFF2-40B4-BE49-F238E27FC236}">
                <a16:creationId xmlns:a16="http://schemas.microsoft.com/office/drawing/2014/main" id="{F400CDED-9EF9-40EB-8B56-FC196B4286F2}"/>
              </a:ext>
            </a:extLst>
          </p:cNvPr>
          <p:cNvSpPr/>
          <p:nvPr/>
        </p:nvSpPr>
        <p:spPr>
          <a:xfrm rot="9633718">
            <a:off x="7112520" y="1828615"/>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C0C3001-A867-4F58-B91B-555DDAD39BE6}"/>
              </a:ext>
            </a:extLst>
          </p:cNvPr>
          <p:cNvSpPr/>
          <p:nvPr/>
        </p:nvSpPr>
        <p:spPr>
          <a:xfrm>
            <a:off x="8284384" y="4323369"/>
            <a:ext cx="3835863" cy="23084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t>
            </a:r>
          </a:p>
        </p:txBody>
      </p:sp>
      <p:sp>
        <p:nvSpPr>
          <p:cNvPr id="16" name="Arrow: Left 15">
            <a:extLst>
              <a:ext uri="{FF2B5EF4-FFF2-40B4-BE49-F238E27FC236}">
                <a16:creationId xmlns:a16="http://schemas.microsoft.com/office/drawing/2014/main" id="{3300182F-EC48-43B7-AE19-C0AA4534F7A6}"/>
              </a:ext>
            </a:extLst>
          </p:cNvPr>
          <p:cNvSpPr/>
          <p:nvPr/>
        </p:nvSpPr>
        <p:spPr>
          <a:xfrm rot="15193642">
            <a:off x="9368510" y="3650320"/>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030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lnSpcReduction="10000"/>
          </a:bodyPr>
          <a:lstStyle/>
          <a:p>
            <a:pPr marL="0" indent="0" defTabSz="457189">
              <a:buNone/>
            </a:pPr>
            <a:r>
              <a:rPr lang="en-GB" sz="2100" b="1" dirty="0"/>
              <a:t>Dynamic Scene: Captures movement (what is happening?) </a:t>
            </a:r>
          </a:p>
          <a:p>
            <a:pPr marL="0" indent="0" defTabSz="457189">
              <a:buNone/>
            </a:pPr>
            <a:r>
              <a:rPr lang="en-GB" sz="1900" dirty="0"/>
              <a:t>Few people realise the hardship I endure. They cannot imagine the solitude of a granite tower where the mournful moaning of the winds deafens the mind. They cannot fathom how the darkness of the sea engulfs and swallows my lighthouse hide-out. </a:t>
            </a:r>
            <a:r>
              <a:rPr lang="en-US" sz="1900" dirty="0"/>
              <a:t>The water whirls all around. Its salty white foam splashes against the dark wall, leaking into my hideout. </a:t>
            </a:r>
            <a:r>
              <a:rPr lang="en-GB" sz="1900" dirty="0"/>
              <a:t>The howl returns. It announces the first trickle of water through the rotting floorboards, thirsty for the withering life of an old fugitive.  </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122197" y="3889169"/>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is surrounded by water. It is now up to the room where I sleep. I am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3518979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lnSpcReduction="10000"/>
          </a:bodyPr>
          <a:lstStyle/>
          <a:p>
            <a:pPr marL="0" indent="0" defTabSz="457189">
              <a:buNone/>
            </a:pPr>
            <a:r>
              <a:rPr lang="en-GB" sz="2100" b="1" dirty="0"/>
              <a:t>Dynamic Scene: Captures movement (what is happening?) </a:t>
            </a:r>
          </a:p>
          <a:p>
            <a:pPr marL="0" indent="0" defTabSz="457189">
              <a:buNone/>
            </a:pPr>
            <a:r>
              <a:rPr lang="en-GB" sz="1900" dirty="0">
                <a:highlight>
                  <a:srgbClr val="00FF00"/>
                </a:highlight>
              </a:rPr>
              <a:t>Few people realise the hardship I endure</a:t>
            </a:r>
            <a:r>
              <a:rPr lang="en-GB" sz="1900" dirty="0"/>
              <a:t>. </a:t>
            </a:r>
            <a:r>
              <a:rPr lang="en-GB" sz="1900" dirty="0">
                <a:highlight>
                  <a:srgbClr val="00FF00"/>
                </a:highlight>
              </a:rPr>
              <a:t>They cannot imagine </a:t>
            </a:r>
            <a:r>
              <a:rPr lang="en-GB" sz="1900" dirty="0"/>
              <a:t>the solitude of a </a:t>
            </a:r>
            <a:r>
              <a:rPr lang="en-GB" sz="1900" dirty="0">
                <a:highlight>
                  <a:srgbClr val="00FFFF"/>
                </a:highlight>
              </a:rPr>
              <a:t>granite tower </a:t>
            </a:r>
            <a:r>
              <a:rPr lang="en-GB" sz="1900" dirty="0"/>
              <a:t>where the </a:t>
            </a:r>
            <a:r>
              <a:rPr lang="en-GB" sz="1900" dirty="0">
                <a:highlight>
                  <a:srgbClr val="00FFFF"/>
                </a:highlight>
              </a:rPr>
              <a:t>mournful moaning of the winds </a:t>
            </a:r>
            <a:r>
              <a:rPr lang="en-GB" sz="1900" dirty="0">
                <a:highlight>
                  <a:srgbClr val="FFFF00"/>
                </a:highlight>
              </a:rPr>
              <a:t>deafens </a:t>
            </a:r>
            <a:r>
              <a:rPr lang="en-GB" sz="1900" dirty="0"/>
              <a:t>the mind. </a:t>
            </a:r>
            <a:r>
              <a:rPr lang="en-GB" sz="1900" dirty="0">
                <a:highlight>
                  <a:srgbClr val="00FF00"/>
                </a:highlight>
              </a:rPr>
              <a:t>They cannot fathom </a:t>
            </a:r>
            <a:r>
              <a:rPr lang="en-GB" sz="1900" dirty="0"/>
              <a:t>how the darkness of the sea </a:t>
            </a:r>
            <a:r>
              <a:rPr lang="en-GB" sz="1900" dirty="0">
                <a:highlight>
                  <a:srgbClr val="FFFF00"/>
                </a:highlight>
              </a:rPr>
              <a:t>engulfs</a:t>
            </a:r>
            <a:r>
              <a:rPr lang="en-GB" sz="1900" dirty="0"/>
              <a:t> and s</a:t>
            </a:r>
            <a:r>
              <a:rPr lang="en-GB" sz="1900" dirty="0">
                <a:highlight>
                  <a:srgbClr val="FFFF00"/>
                </a:highlight>
              </a:rPr>
              <a:t>wallows</a:t>
            </a:r>
            <a:r>
              <a:rPr lang="en-GB" sz="1900" dirty="0"/>
              <a:t> my lighthouse hide-out. </a:t>
            </a:r>
            <a:r>
              <a:rPr lang="en-US" sz="1900" dirty="0"/>
              <a:t>The water </a:t>
            </a:r>
            <a:r>
              <a:rPr lang="en-US" sz="1900" dirty="0">
                <a:highlight>
                  <a:srgbClr val="FFFF00"/>
                </a:highlight>
              </a:rPr>
              <a:t>whirls</a:t>
            </a:r>
            <a:r>
              <a:rPr lang="en-US" sz="1900" dirty="0"/>
              <a:t> all around. Its </a:t>
            </a:r>
            <a:r>
              <a:rPr lang="en-US" sz="1900" dirty="0">
                <a:highlight>
                  <a:srgbClr val="00FFFF"/>
                </a:highlight>
              </a:rPr>
              <a:t>salty white f</a:t>
            </a:r>
            <a:r>
              <a:rPr lang="en-US" sz="1900" dirty="0"/>
              <a:t>oam </a:t>
            </a:r>
            <a:r>
              <a:rPr lang="en-US" sz="1900" dirty="0">
                <a:highlight>
                  <a:srgbClr val="FFFF00"/>
                </a:highlight>
              </a:rPr>
              <a:t>splashes </a:t>
            </a:r>
            <a:r>
              <a:rPr lang="en-US" sz="1900" dirty="0"/>
              <a:t>against the dark wall, leaking into my hideout. </a:t>
            </a:r>
            <a:r>
              <a:rPr lang="en-GB" sz="1900" dirty="0"/>
              <a:t>The howl </a:t>
            </a:r>
            <a:r>
              <a:rPr lang="en-GB" sz="1900" dirty="0">
                <a:highlight>
                  <a:srgbClr val="FFFF00"/>
                </a:highlight>
              </a:rPr>
              <a:t>returns</a:t>
            </a:r>
            <a:r>
              <a:rPr lang="en-GB" sz="1900" dirty="0"/>
              <a:t>. It </a:t>
            </a:r>
            <a:r>
              <a:rPr lang="en-GB" sz="1900" dirty="0">
                <a:highlight>
                  <a:srgbClr val="FFFF00"/>
                </a:highlight>
              </a:rPr>
              <a:t>announces</a:t>
            </a:r>
            <a:r>
              <a:rPr lang="en-GB" sz="1900" dirty="0"/>
              <a:t> the </a:t>
            </a:r>
            <a:r>
              <a:rPr lang="en-GB" sz="1900" dirty="0">
                <a:highlight>
                  <a:srgbClr val="00FFFF"/>
                </a:highlight>
              </a:rPr>
              <a:t>first trickle of water through the rotting floorboards, </a:t>
            </a:r>
            <a:r>
              <a:rPr lang="en-GB" sz="1900" dirty="0"/>
              <a:t>thirsty for the </a:t>
            </a:r>
            <a:r>
              <a:rPr lang="en-GB" sz="1900" dirty="0">
                <a:highlight>
                  <a:srgbClr val="00FF00"/>
                </a:highlight>
              </a:rPr>
              <a:t>withering life of an old fugitive</a:t>
            </a:r>
            <a:r>
              <a:rPr lang="en-GB" sz="1900" dirty="0"/>
              <a:t>.  </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290947" y="3190867"/>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a:t>
            </a:r>
            <a:r>
              <a:rPr lang="en-GB" sz="1400" dirty="0">
                <a:highlight>
                  <a:srgbClr val="FFFF00"/>
                </a:highlight>
              </a:rPr>
              <a:t>is </a:t>
            </a:r>
            <a:r>
              <a:rPr lang="en-GB" sz="1400" dirty="0"/>
              <a:t>surrounded by water. It </a:t>
            </a:r>
            <a:r>
              <a:rPr lang="en-GB" sz="1400" dirty="0">
                <a:highlight>
                  <a:srgbClr val="FFFF00"/>
                </a:highlight>
              </a:rPr>
              <a:t>is</a:t>
            </a:r>
            <a:r>
              <a:rPr lang="en-GB" sz="1400" dirty="0"/>
              <a:t> now up to the room where I sleep. I </a:t>
            </a:r>
            <a:r>
              <a:rPr lang="en-GB" sz="1400" dirty="0">
                <a:highlight>
                  <a:srgbClr val="FFFF00"/>
                </a:highlight>
              </a:rPr>
              <a:t>am</a:t>
            </a:r>
            <a:r>
              <a:rPr lang="en-GB" sz="1400" dirty="0"/>
              <a:t>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187350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D3937-F11C-40E7-9C16-9C21B1F2A11F}"/>
              </a:ext>
            </a:extLst>
          </p:cNvPr>
          <p:cNvSpPr>
            <a:spLocks noGrp="1"/>
          </p:cNvSpPr>
          <p:nvPr>
            <p:ph type="ctrTitle"/>
          </p:nvPr>
        </p:nvSpPr>
        <p:spPr/>
        <p:txBody>
          <a:bodyPr/>
          <a:lstStyle/>
          <a:p>
            <a:r>
              <a:rPr lang="en-GB" dirty="0"/>
              <a:t>Life in the Everglades</a:t>
            </a:r>
          </a:p>
        </p:txBody>
      </p:sp>
      <p:sp>
        <p:nvSpPr>
          <p:cNvPr id="5" name="Subtitle 4">
            <a:extLst>
              <a:ext uri="{FF2B5EF4-FFF2-40B4-BE49-F238E27FC236}">
                <a16:creationId xmlns:a16="http://schemas.microsoft.com/office/drawing/2014/main" id="{8810A675-68E6-4778-8E3E-66534911C670}"/>
              </a:ext>
            </a:extLst>
          </p:cNvPr>
          <p:cNvSpPr>
            <a:spLocks noGrp="1"/>
          </p:cNvSpPr>
          <p:nvPr>
            <p:ph type="subTitle" idx="1"/>
          </p:nvPr>
        </p:nvSpPr>
        <p:spPr>
          <a:xfrm>
            <a:off x="1069847" y="4389119"/>
            <a:ext cx="9908427" cy="1820039"/>
          </a:xfrm>
        </p:spPr>
        <p:txBody>
          <a:bodyPr>
            <a:normAutofit lnSpcReduction="10000"/>
          </a:bodyPr>
          <a:lstStyle/>
          <a:p>
            <a:r>
              <a:rPr lang="en-US" dirty="0"/>
              <a:t>LO: How does Hurston use figurative language to present life in the Everglades? </a:t>
            </a:r>
          </a:p>
          <a:p>
            <a:endParaRPr lang="en-US" dirty="0"/>
          </a:p>
          <a:p>
            <a:r>
              <a:rPr lang="en-US" sz="3200" b="1" dirty="0">
                <a:highlight>
                  <a:srgbClr val="FFFF00"/>
                </a:highlight>
              </a:rPr>
              <a:t>What are the most typical figurative techniques for this novel? </a:t>
            </a:r>
            <a:endParaRPr lang="en-GB" sz="3200" b="1" dirty="0">
              <a:highlight>
                <a:srgbClr val="FFFF00"/>
              </a:highlight>
            </a:endParaRPr>
          </a:p>
        </p:txBody>
      </p:sp>
    </p:spTree>
    <p:extLst>
      <p:ext uri="{BB962C8B-B14F-4D97-AF65-F5344CB8AC3E}">
        <p14:creationId xmlns:p14="http://schemas.microsoft.com/office/powerpoint/2010/main" val="2622471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4D21-9EC1-4D9B-9064-D52BB1157E8D}"/>
              </a:ext>
            </a:extLst>
          </p:cNvPr>
          <p:cNvSpPr>
            <a:spLocks noGrp="1"/>
          </p:cNvSpPr>
          <p:nvPr>
            <p:ph type="title"/>
          </p:nvPr>
        </p:nvSpPr>
        <p:spPr>
          <a:xfrm>
            <a:off x="235445" y="178007"/>
            <a:ext cx="10712114" cy="566654"/>
          </a:xfrm>
        </p:spPr>
        <p:txBody>
          <a:bodyPr>
            <a:normAutofit fontScale="90000"/>
          </a:bodyPr>
          <a:lstStyle/>
          <a:p>
            <a:r>
              <a:rPr lang="en-GB" dirty="0"/>
              <a:t>Figurative language RECAP </a:t>
            </a:r>
          </a:p>
        </p:txBody>
      </p:sp>
      <p:sp>
        <p:nvSpPr>
          <p:cNvPr id="3" name="Content Placeholder 2">
            <a:extLst>
              <a:ext uri="{FF2B5EF4-FFF2-40B4-BE49-F238E27FC236}">
                <a16:creationId xmlns:a16="http://schemas.microsoft.com/office/drawing/2014/main" id="{F8E5A2CD-7238-430E-8FD5-FA133A2A8750}"/>
              </a:ext>
            </a:extLst>
          </p:cNvPr>
          <p:cNvSpPr>
            <a:spLocks noGrp="1"/>
          </p:cNvSpPr>
          <p:nvPr>
            <p:ph idx="1"/>
          </p:nvPr>
        </p:nvSpPr>
        <p:spPr>
          <a:xfrm>
            <a:off x="235445" y="930826"/>
            <a:ext cx="10892803" cy="5650664"/>
          </a:xfrm>
        </p:spPr>
        <p:txBody>
          <a:bodyPr>
            <a:normAutofit fontScale="92500" lnSpcReduction="20000"/>
          </a:bodyPr>
          <a:lstStyle/>
          <a:p>
            <a:pPr algn="l"/>
            <a:endParaRPr lang="en-GB"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highlight>
                  <a:srgbClr val="FFFF00"/>
                </a:highlight>
              </a:rPr>
              <a:t>Read each of the following passages. What figures of speech do you find in each one? What is the impact of the figurative language on the passage as a whole? </a:t>
            </a:r>
            <a:endParaRPr lang="en-GB" sz="1800" b="0" i="0" u="none" strike="noStrike" baseline="0" dirty="0">
              <a:solidFill>
                <a:srgbClr val="000000"/>
              </a:solidFill>
              <a:highlight>
                <a:srgbClr val="FFFF00"/>
              </a:highlight>
            </a:endParaRPr>
          </a:p>
          <a:p>
            <a:pPr marL="0" indent="0">
              <a:buNone/>
            </a:pPr>
            <a:r>
              <a:rPr lang="en-US" sz="1800" b="0" i="0" u="none" strike="noStrike" baseline="0" dirty="0">
                <a:solidFill>
                  <a:srgbClr val="000000"/>
                </a:solidFill>
              </a:rPr>
              <a:t>A</a:t>
            </a:r>
            <a:r>
              <a:rPr lang="en-US" sz="1800" b="1" i="0" u="none" strike="noStrike" baseline="0" dirty="0">
                <a:solidFill>
                  <a:srgbClr val="000000"/>
                </a:solidFill>
              </a:rPr>
              <a:t>. Chapter 1, p. 1 (last paragraph) and page 2 (Description of Eatonville town folk) </a:t>
            </a:r>
            <a:r>
              <a:rPr lang="en-US" sz="1800" b="0" i="0" u="none" strike="noStrike" baseline="0" dirty="0">
                <a:solidFill>
                  <a:srgbClr val="000000"/>
                </a:solidFill>
              </a:rPr>
              <a:t>	</a:t>
            </a:r>
          </a:p>
          <a:p>
            <a:r>
              <a:rPr lang="en-US" sz="1800" b="0" i="0" u="none" strike="noStrike" baseline="0" dirty="0">
                <a:solidFill>
                  <a:srgbClr val="000000"/>
                </a:solidFill>
              </a:rPr>
              <a:t>The sun was gone but he had left his footprints in the sky. 	</a:t>
            </a:r>
          </a:p>
          <a:p>
            <a:r>
              <a:rPr lang="en-US" sz="1800" b="0" i="0" u="none" strike="noStrike" baseline="0" dirty="0">
                <a:solidFill>
                  <a:srgbClr val="000000"/>
                </a:solidFill>
              </a:rPr>
              <a:t>It was the time for sitting on porches. … It was the time to hear things and talk 	</a:t>
            </a:r>
          </a:p>
          <a:p>
            <a:r>
              <a:rPr lang="en-US" sz="1800" b="0" i="0" u="none" strike="noStrike" baseline="0" dirty="0">
                <a:solidFill>
                  <a:srgbClr val="000000"/>
                </a:solidFill>
              </a:rPr>
              <a:t>These sitters had been tongueless, earless, eyeless… 	</a:t>
            </a:r>
          </a:p>
          <a:p>
            <a:r>
              <a:rPr lang="en-US" sz="1800" b="0" i="0" u="none" strike="noStrike" baseline="0" dirty="0">
                <a:solidFill>
                  <a:srgbClr val="000000"/>
                </a:solidFill>
              </a:rPr>
              <a:t>They became lords of sounds and lesser things. They passed nations through their mouths. 	</a:t>
            </a:r>
          </a:p>
          <a:p>
            <a:r>
              <a:rPr lang="en-US" sz="1800" b="0" i="0" u="none" strike="noStrike" baseline="0" dirty="0">
                <a:solidFill>
                  <a:srgbClr val="000000"/>
                </a:solidFill>
              </a:rPr>
              <a:t>… they chewed up the back parts of their minds and swallowed with relish. 	</a:t>
            </a:r>
          </a:p>
          <a:p>
            <a:pPr marL="0" indent="0">
              <a:buNone/>
            </a:pPr>
            <a:endParaRPr lang="en-US" sz="1800" b="1" i="0" u="none" strike="noStrike" baseline="0" dirty="0">
              <a:solidFill>
                <a:srgbClr val="000000"/>
              </a:solidFill>
            </a:endParaRPr>
          </a:p>
          <a:p>
            <a:pPr marL="0" indent="0">
              <a:buNone/>
            </a:pPr>
            <a:r>
              <a:rPr lang="en-US" sz="1800" b="1" i="0" u="none" strike="noStrike" baseline="0" dirty="0">
                <a:solidFill>
                  <a:srgbClr val="000000"/>
                </a:solidFill>
              </a:rPr>
              <a:t>Chapter 9, p. 101 “Most of the day she was at the store…” (Janie’s analysis of her feelings about Nanny and her own status) </a:t>
            </a:r>
          </a:p>
          <a:p>
            <a:r>
              <a:rPr lang="en-US" sz="1800" b="0" i="0" u="none" strike="noStrike" baseline="0" dirty="0">
                <a:solidFill>
                  <a:srgbClr val="000000"/>
                </a:solidFill>
              </a:rPr>
              <a:t>[the house] creaked and cried 	</a:t>
            </a:r>
          </a:p>
          <a:p>
            <a:r>
              <a:rPr lang="en-US" sz="1800" b="0" i="0" u="none" strike="noStrike" baseline="0" dirty="0">
                <a:solidFill>
                  <a:srgbClr val="000000"/>
                </a:solidFill>
              </a:rPr>
              <a:t>She had been whipped like a cur dog.	</a:t>
            </a:r>
          </a:p>
          <a:p>
            <a:r>
              <a:rPr lang="en-US" sz="1800" b="0" i="0" u="none" strike="noStrike" baseline="0" dirty="0">
                <a:solidFill>
                  <a:srgbClr val="000000"/>
                </a:solidFill>
              </a:rPr>
              <a:t>[Nanny] pinched [the horizon] in to such a little bit of a thing that she could tie it about her granddaughter’s neck tight enough to choke her. 	</a:t>
            </a:r>
          </a:p>
          <a:p>
            <a:r>
              <a:rPr lang="en-US" sz="1800" b="0" i="0" u="none" strike="noStrike" baseline="0" dirty="0">
                <a:solidFill>
                  <a:srgbClr val="000000"/>
                </a:solidFill>
              </a:rPr>
              <a:t>She had found a jewel down inside herself. 	</a:t>
            </a:r>
          </a:p>
          <a:p>
            <a:r>
              <a:rPr lang="en-US" sz="1800" b="0" i="0" u="none" strike="noStrike" baseline="0" dirty="0">
                <a:solidFill>
                  <a:srgbClr val="000000"/>
                </a:solidFill>
              </a:rPr>
              <a:t>Like all the other tumbling mudballs, Janie had tried to show her shine. 	</a:t>
            </a:r>
            <a:endParaRPr lang="en-GB" sz="1800" b="0" i="0" u="none" strike="noStrike" baseline="0" dirty="0">
              <a:solidFill>
                <a:srgbClr val="000000"/>
              </a:solidFill>
            </a:endParaRPr>
          </a:p>
          <a:p>
            <a:endParaRPr lang="en-US" sz="1800" b="0" i="0" u="none" strike="noStrike" baseline="0" dirty="0">
              <a:solidFill>
                <a:srgbClr val="000000"/>
              </a:solidFill>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26312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A7E8-1C1B-4FC3-BE41-8025F9E67447}"/>
              </a:ext>
            </a:extLst>
          </p:cNvPr>
          <p:cNvSpPr>
            <a:spLocks noGrp="1"/>
          </p:cNvSpPr>
          <p:nvPr>
            <p:ph type="title"/>
          </p:nvPr>
        </p:nvSpPr>
        <p:spPr>
          <a:xfrm>
            <a:off x="208068" y="0"/>
            <a:ext cx="10690212" cy="881548"/>
          </a:xfrm>
        </p:spPr>
        <p:txBody>
          <a:bodyPr>
            <a:normAutofit/>
          </a:bodyPr>
          <a:lstStyle/>
          <a:p>
            <a:r>
              <a:rPr lang="en-GB" sz="2800" dirty="0"/>
              <a:t>How does Hurston use figurative language to present Life in the everglades?  </a:t>
            </a:r>
          </a:p>
        </p:txBody>
      </p:sp>
      <p:sp>
        <p:nvSpPr>
          <p:cNvPr id="3" name="Content Placeholder 2">
            <a:extLst>
              <a:ext uri="{FF2B5EF4-FFF2-40B4-BE49-F238E27FC236}">
                <a16:creationId xmlns:a16="http://schemas.microsoft.com/office/drawing/2014/main" id="{AC9C2BB9-8BB6-44E9-AB65-547452A24603}"/>
              </a:ext>
            </a:extLst>
          </p:cNvPr>
          <p:cNvSpPr>
            <a:spLocks noGrp="1"/>
          </p:cNvSpPr>
          <p:nvPr>
            <p:ph idx="1"/>
          </p:nvPr>
        </p:nvSpPr>
        <p:spPr>
          <a:xfrm>
            <a:off x="284724" y="1045811"/>
            <a:ext cx="10887328" cy="5532913"/>
          </a:xfrm>
        </p:spPr>
        <p:txBody>
          <a:bodyPr>
            <a:normAutofit lnSpcReduction="10000"/>
          </a:bodyPr>
          <a:lstStyle/>
          <a:p>
            <a:pPr marL="0" indent="0">
              <a:buNone/>
            </a:pPr>
            <a:r>
              <a:rPr lang="en-GB" b="1" dirty="0"/>
              <a:t>Create a ppt slide(s) focusing on an aspect of life in the Everglades in chapters 14-17</a:t>
            </a:r>
          </a:p>
          <a:p>
            <a:pPr marL="0" indent="0">
              <a:buNone/>
            </a:pPr>
            <a:r>
              <a:rPr lang="en-GB" b="1" dirty="0"/>
              <a:t>This should include: </a:t>
            </a:r>
          </a:p>
          <a:p>
            <a:r>
              <a:rPr lang="en-GB" dirty="0"/>
              <a:t>quotations with analysis – what imagery is used here? </a:t>
            </a:r>
            <a:r>
              <a:rPr lang="en-GB" dirty="0">
                <a:highlight>
                  <a:srgbClr val="FFFF00"/>
                </a:highlight>
              </a:rPr>
              <a:t>What figurative elements can you identify? </a:t>
            </a:r>
          </a:p>
          <a:p>
            <a:r>
              <a:rPr lang="en-GB" dirty="0"/>
              <a:t>Ideas about atmosphere, attitudes/tone and emotions </a:t>
            </a:r>
          </a:p>
          <a:p>
            <a:r>
              <a:rPr lang="en-GB" dirty="0"/>
              <a:t>Links to themes</a:t>
            </a:r>
          </a:p>
          <a:p>
            <a:r>
              <a:rPr lang="en-GB" dirty="0"/>
              <a:t>Links to other parts of the novel </a:t>
            </a:r>
          </a:p>
          <a:p>
            <a:pPr marL="0" indent="0">
              <a:buNone/>
            </a:pPr>
            <a:endParaRPr lang="en-GB" dirty="0"/>
          </a:p>
          <a:p>
            <a:pPr marL="457200" indent="-457200">
              <a:buFont typeface="+mj-lt"/>
              <a:buAutoNum type="alphaUcPeriod"/>
            </a:pPr>
            <a:r>
              <a:rPr lang="en-GB" dirty="0"/>
              <a:t>Living Quarters</a:t>
            </a:r>
          </a:p>
          <a:p>
            <a:pPr marL="457200" indent="-457200">
              <a:buFont typeface="+mj-lt"/>
              <a:buAutoNum type="alphaUcPeriod"/>
            </a:pPr>
            <a:r>
              <a:rPr lang="en-GB" dirty="0"/>
              <a:t>Tea Cake playing his guitar</a:t>
            </a:r>
          </a:p>
          <a:p>
            <a:pPr marL="457200" indent="-457200">
              <a:buFont typeface="+mj-lt"/>
              <a:buAutoNum type="alphaUcPeriod"/>
            </a:pPr>
            <a:r>
              <a:rPr lang="en-GB" dirty="0"/>
              <a:t>Janie in her denim overalls</a:t>
            </a:r>
          </a:p>
          <a:p>
            <a:pPr marL="457200" indent="-457200">
              <a:buFont typeface="+mj-lt"/>
              <a:buAutoNum type="alphaUcPeriod"/>
            </a:pPr>
            <a:r>
              <a:rPr lang="en-GB" dirty="0"/>
              <a:t>Janie and </a:t>
            </a:r>
            <a:r>
              <a:rPr lang="en-GB" dirty="0" err="1"/>
              <a:t>Nunkie</a:t>
            </a:r>
            <a:endParaRPr lang="en-GB" dirty="0"/>
          </a:p>
          <a:p>
            <a:pPr marL="457200" indent="-457200">
              <a:buFont typeface="+mj-lt"/>
              <a:buAutoNum type="alphaUcPeriod"/>
            </a:pPr>
            <a:r>
              <a:rPr lang="en-GB" dirty="0"/>
              <a:t>The Incident at Mrs Turner’s restaurant </a:t>
            </a:r>
          </a:p>
          <a:p>
            <a:pPr marL="0" indent="0">
              <a:buNone/>
            </a:pPr>
            <a:r>
              <a:rPr lang="en-GB" b="1" dirty="0">
                <a:highlight>
                  <a:srgbClr val="FFFF00"/>
                </a:highlight>
              </a:rPr>
              <a:t>Present your work! </a:t>
            </a:r>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0EADB4F-D8EB-47DE-AB2F-30B534E7482E}"/>
                  </a:ext>
                </a:extLst>
              </p14:cNvPr>
              <p14:cNvContentPartPr/>
              <p14:nvPr/>
            </p14:nvContentPartPr>
            <p14:xfrm>
              <a:off x="5621040" y="2187720"/>
              <a:ext cx="2260080" cy="1410840"/>
            </p14:xfrm>
          </p:contentPart>
        </mc:Choice>
        <mc:Fallback xmlns="">
          <p:pic>
            <p:nvPicPr>
              <p:cNvPr id="4" name="Ink 3">
                <a:extLst>
                  <a:ext uri="{FF2B5EF4-FFF2-40B4-BE49-F238E27FC236}">
                    <a16:creationId xmlns:a16="http://schemas.microsoft.com/office/drawing/2014/main" id="{90EADB4F-D8EB-47DE-AB2F-30B534E7482E}"/>
                  </a:ext>
                </a:extLst>
              </p:cNvPr>
              <p:cNvPicPr/>
              <p:nvPr/>
            </p:nvPicPr>
            <p:blipFill>
              <a:blip r:embed="rId3"/>
              <a:stretch>
                <a:fillRect/>
              </a:stretch>
            </p:blipFill>
            <p:spPr>
              <a:xfrm>
                <a:off x="5611680" y="2178360"/>
                <a:ext cx="2278800" cy="1429560"/>
              </a:xfrm>
              <a:prstGeom prst="rect">
                <a:avLst/>
              </a:prstGeom>
            </p:spPr>
          </p:pic>
        </mc:Fallback>
      </mc:AlternateContent>
    </p:spTree>
    <p:extLst>
      <p:ext uri="{BB962C8B-B14F-4D97-AF65-F5344CB8AC3E}">
        <p14:creationId xmlns:p14="http://schemas.microsoft.com/office/powerpoint/2010/main" val="429907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p:txBody>
          <a:bodyPr>
            <a:normAutofit/>
          </a:bodyPr>
          <a:lstStyle/>
          <a:p>
            <a:r>
              <a:rPr lang="en-GB" sz="4000" dirty="0"/>
              <a:t>How does Hurston present Mrs Turner as an unlikable character? </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idx="1"/>
          </p:nvPr>
        </p:nvSpPr>
        <p:spPr/>
        <p:txBody>
          <a:bodyPr/>
          <a:lstStyle/>
          <a:p>
            <a:pPr marL="0" indent="0">
              <a:buNone/>
            </a:pPr>
            <a:r>
              <a:rPr lang="en-US" b="1" dirty="0">
                <a:solidFill>
                  <a:srgbClr val="000000"/>
                </a:solidFill>
              </a:rPr>
              <a:t>Focus on c</a:t>
            </a:r>
            <a:r>
              <a:rPr lang="en-US" sz="2000" b="1" i="0" u="none" strike="noStrike" baseline="0" dirty="0">
                <a:solidFill>
                  <a:srgbClr val="000000"/>
                </a:solidFill>
              </a:rPr>
              <a:t>hapter 16 (p. 165f), beginning “Mrs. Turner, like all other believers …” </a:t>
            </a:r>
            <a:r>
              <a:rPr lang="en-US" sz="2000" i="1" u="none" strike="noStrike" baseline="0" dirty="0">
                <a:solidFill>
                  <a:srgbClr val="000000"/>
                </a:solidFill>
              </a:rPr>
              <a:t>(The description of Mrs. Turner’s “worship” of whiteness) </a:t>
            </a:r>
          </a:p>
          <a:p>
            <a:pPr marL="0" indent="0">
              <a:buNone/>
            </a:pPr>
            <a:endParaRPr lang="en-US" sz="2800" i="1" u="none" strike="noStrike" baseline="0" dirty="0">
              <a:solidFill>
                <a:srgbClr val="000000"/>
              </a:solidFill>
            </a:endParaRPr>
          </a:p>
          <a:p>
            <a:r>
              <a:rPr lang="en-US" sz="2800" b="1" i="0" u="none" strike="noStrike" baseline="0" dirty="0">
                <a:solidFill>
                  <a:srgbClr val="000000"/>
                </a:solidFill>
                <a:highlight>
                  <a:srgbClr val="FFFF00"/>
                </a:highlight>
              </a:rPr>
              <a:t>This is an extended metaphor. What words and phrases contribute to this extended metaphor? </a:t>
            </a:r>
            <a:r>
              <a:rPr lang="en-US" sz="2800" b="1" i="0" u="none" strike="noStrike" baseline="0" dirty="0" err="1">
                <a:solidFill>
                  <a:srgbClr val="000000"/>
                </a:solidFill>
                <a:highlight>
                  <a:srgbClr val="FFFF00"/>
                </a:highlight>
              </a:rPr>
              <a:t>Mindmap</a:t>
            </a:r>
            <a:r>
              <a:rPr lang="en-US" sz="2800" b="1" i="0" u="none" strike="noStrike" baseline="0" dirty="0">
                <a:solidFill>
                  <a:srgbClr val="000000"/>
                </a:solidFill>
                <a:highlight>
                  <a:srgbClr val="FFFF00"/>
                </a:highlight>
              </a:rPr>
              <a:t> it using quotations and analytical ideas </a:t>
            </a:r>
          </a:p>
          <a:p>
            <a:r>
              <a:rPr lang="en-US" sz="2800" b="0" i="0" u="none" strike="noStrike" baseline="0" dirty="0">
                <a:solidFill>
                  <a:srgbClr val="000000"/>
                </a:solidFill>
                <a:highlight>
                  <a:srgbClr val="00FFFF"/>
                </a:highlight>
              </a:rPr>
              <a:t>How does Hurston present a racist character here? What is the effect of this? </a:t>
            </a:r>
          </a:p>
        </p:txBody>
      </p:sp>
    </p:spTree>
    <p:extLst>
      <p:ext uri="{BB962C8B-B14F-4D97-AF65-F5344CB8AC3E}">
        <p14:creationId xmlns:p14="http://schemas.microsoft.com/office/powerpoint/2010/main" val="942939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5342-6554-461E-9EE0-12EA09261F05}"/>
              </a:ext>
            </a:extLst>
          </p:cNvPr>
          <p:cNvSpPr>
            <a:spLocks noGrp="1"/>
          </p:cNvSpPr>
          <p:nvPr>
            <p:ph type="title"/>
          </p:nvPr>
        </p:nvSpPr>
        <p:spPr>
          <a:xfrm>
            <a:off x="542070" y="-73864"/>
            <a:ext cx="10230274" cy="1152527"/>
          </a:xfrm>
        </p:spPr>
        <p:txBody>
          <a:bodyPr>
            <a:noAutofit/>
          </a:bodyPr>
          <a:lstStyle/>
          <a:p>
            <a:r>
              <a:rPr lang="en-GB" sz="2800" dirty="0"/>
              <a:t>To what extent Does Janie grow in her new life in the Everglades?</a:t>
            </a:r>
          </a:p>
        </p:txBody>
      </p:sp>
      <p:graphicFrame>
        <p:nvGraphicFramePr>
          <p:cNvPr id="4" name="Table 4">
            <a:extLst>
              <a:ext uri="{FF2B5EF4-FFF2-40B4-BE49-F238E27FC236}">
                <a16:creationId xmlns:a16="http://schemas.microsoft.com/office/drawing/2014/main" id="{9EBE1E2D-71FE-4320-9A84-7735386EA308}"/>
              </a:ext>
            </a:extLst>
          </p:cNvPr>
          <p:cNvGraphicFramePr>
            <a:graphicFrameLocks noGrp="1"/>
          </p:cNvGraphicFramePr>
          <p:nvPr>
            <p:extLst>
              <p:ext uri="{D42A27DB-BD31-4B8C-83A1-F6EECF244321}">
                <p14:modId xmlns:p14="http://schemas.microsoft.com/office/powerpoint/2010/main" val="629243798"/>
              </p:ext>
            </p:extLst>
          </p:nvPr>
        </p:nvGraphicFramePr>
        <p:xfrm>
          <a:off x="146924" y="944470"/>
          <a:ext cx="11898151" cy="5563567"/>
        </p:xfrm>
        <a:graphic>
          <a:graphicData uri="http://schemas.openxmlformats.org/drawingml/2006/table">
            <a:tbl>
              <a:tblPr firstRow="1" bandRow="1">
                <a:tableStyleId>{5C22544A-7EE6-4342-B048-85BDC9FD1C3A}</a:tableStyleId>
              </a:tblPr>
              <a:tblGrid>
                <a:gridCol w="2791260">
                  <a:extLst>
                    <a:ext uri="{9D8B030D-6E8A-4147-A177-3AD203B41FA5}">
                      <a16:colId xmlns:a16="http://schemas.microsoft.com/office/drawing/2014/main" val="2168962830"/>
                    </a:ext>
                  </a:extLst>
                </a:gridCol>
                <a:gridCol w="1968001">
                  <a:extLst>
                    <a:ext uri="{9D8B030D-6E8A-4147-A177-3AD203B41FA5}">
                      <a16:colId xmlns:a16="http://schemas.microsoft.com/office/drawing/2014/main" val="3321624727"/>
                    </a:ext>
                  </a:extLst>
                </a:gridCol>
                <a:gridCol w="2379630">
                  <a:extLst>
                    <a:ext uri="{9D8B030D-6E8A-4147-A177-3AD203B41FA5}">
                      <a16:colId xmlns:a16="http://schemas.microsoft.com/office/drawing/2014/main" val="1455473435"/>
                    </a:ext>
                  </a:extLst>
                </a:gridCol>
                <a:gridCol w="2379630">
                  <a:extLst>
                    <a:ext uri="{9D8B030D-6E8A-4147-A177-3AD203B41FA5}">
                      <a16:colId xmlns:a16="http://schemas.microsoft.com/office/drawing/2014/main" val="3400316887"/>
                    </a:ext>
                  </a:extLst>
                </a:gridCol>
                <a:gridCol w="2379630">
                  <a:extLst>
                    <a:ext uri="{9D8B030D-6E8A-4147-A177-3AD203B41FA5}">
                      <a16:colId xmlns:a16="http://schemas.microsoft.com/office/drawing/2014/main" val="1888251967"/>
                    </a:ext>
                  </a:extLst>
                </a:gridCol>
              </a:tblGrid>
              <a:tr h="760409">
                <a:tc>
                  <a:txBody>
                    <a:bodyPr/>
                    <a:lstStyle/>
                    <a:p>
                      <a:r>
                        <a:rPr lang="en-GB" dirty="0"/>
                        <a:t>New experience </a:t>
                      </a:r>
                    </a:p>
                  </a:txBody>
                  <a:tcPr/>
                </a:tc>
                <a:tc>
                  <a:txBody>
                    <a:bodyPr/>
                    <a:lstStyle/>
                    <a:p>
                      <a:r>
                        <a:rPr lang="en-GB" dirty="0"/>
                        <a:t>Quotes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this teach Janie? </a:t>
                      </a:r>
                    </a:p>
                    <a:p>
                      <a:endParaRPr lang="en-GB" dirty="0"/>
                    </a:p>
                  </a:txBody>
                  <a:tcPr/>
                </a:tc>
                <a:tc>
                  <a:txBody>
                    <a:bodyPr/>
                    <a:lstStyle/>
                    <a:p>
                      <a:r>
                        <a:rPr lang="en-GB" dirty="0"/>
                        <a:t>How does she respond? </a:t>
                      </a:r>
                    </a:p>
                  </a:txBody>
                  <a:tcPr/>
                </a:tc>
                <a:tc>
                  <a:txBody>
                    <a:bodyPr/>
                    <a:lstStyle/>
                    <a:p>
                      <a:r>
                        <a:rPr lang="en-GB" dirty="0"/>
                        <a:t>Does this make her flourish or deteriorate? </a:t>
                      </a:r>
                    </a:p>
                  </a:txBody>
                  <a:tcPr/>
                </a:tc>
                <a:extLst>
                  <a:ext uri="{0D108BD9-81ED-4DB2-BD59-A6C34878D82A}">
                    <a16:rowId xmlns:a16="http://schemas.microsoft.com/office/drawing/2014/main" val="4116064914"/>
                  </a:ext>
                </a:extLst>
              </a:tr>
              <a:tr h="569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social mix of people</a:t>
                      </a:r>
                    </a:p>
                  </a:txBody>
                  <a:tcPr/>
                </a:tc>
                <a:tc>
                  <a:txBody>
                    <a:bodyPr/>
                    <a:lstStyle/>
                    <a:p>
                      <a:r>
                        <a:rPr lang="en-GB" dirty="0"/>
                        <a:t>p. 158</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939004956"/>
                  </a:ext>
                </a:extLst>
              </a:tr>
              <a:tr h="77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nature of the work</a:t>
                      </a:r>
                    </a:p>
                  </a:txBody>
                  <a:tcPr/>
                </a:tc>
                <a:tc>
                  <a:txBody>
                    <a:bodyPr/>
                    <a:lstStyle/>
                    <a:p>
                      <a:r>
                        <a:rPr lang="en-GB" dirty="0"/>
                        <a:t>p. 148</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8740016"/>
                  </a:ext>
                </a:extLst>
              </a:tr>
              <a:tr h="53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Mrs Turner’s racism</a:t>
                      </a:r>
                    </a:p>
                    <a:p>
                      <a:endParaRPr lang="en-GB" dirty="0"/>
                    </a:p>
                  </a:txBody>
                  <a:tcPr/>
                </a:tc>
                <a:tc>
                  <a:txBody>
                    <a:bodyPr/>
                    <a:lstStyle/>
                    <a:p>
                      <a:r>
                        <a:rPr lang="en-GB" dirty="0"/>
                        <a:t>p. 161</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91196799"/>
                  </a:ext>
                </a:extLst>
              </a:tr>
              <a:tr h="572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Sexual undercurrents</a:t>
                      </a:r>
                    </a:p>
                  </a:txBody>
                  <a:tcPr/>
                </a:tc>
                <a:tc>
                  <a:txBody>
                    <a:bodyPr/>
                    <a:lstStyle/>
                    <a:p>
                      <a:r>
                        <a:rPr lang="en-GB" dirty="0"/>
                        <a:t>p. 167</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87483386"/>
                  </a:ext>
                </a:extLst>
              </a:tr>
              <a:tr h="53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Attitudes of other workers</a:t>
                      </a:r>
                    </a:p>
                  </a:txBody>
                  <a:tcPr/>
                </a:tc>
                <a:tc>
                  <a:txBody>
                    <a:bodyPr/>
                    <a:lstStyle/>
                    <a:p>
                      <a:r>
                        <a:rPr lang="en-GB" dirty="0"/>
                        <a:t>p. 152</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52905662"/>
                  </a:ext>
                </a:extLst>
              </a:tr>
              <a:tr h="53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evenings</a:t>
                      </a:r>
                    </a:p>
                    <a:p>
                      <a:endParaRPr lang="en-GB" dirty="0"/>
                    </a:p>
                  </a:txBody>
                  <a:tcPr/>
                </a:tc>
                <a:tc>
                  <a:txBody>
                    <a:bodyPr/>
                    <a:lstStyle/>
                    <a:p>
                      <a:r>
                        <a:rPr lang="en-GB" dirty="0"/>
                        <a:t>p. 153</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80336745"/>
                  </a:ext>
                </a:extLst>
              </a:tr>
              <a:tr h="77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Janie and Tea Cake arguing </a:t>
                      </a:r>
                    </a:p>
                    <a:p>
                      <a:endParaRPr lang="en-GB" dirty="0"/>
                    </a:p>
                  </a:txBody>
                  <a:tcPr/>
                </a:tc>
                <a:tc>
                  <a:txBody>
                    <a:bodyPr/>
                    <a:lstStyle/>
                    <a:p>
                      <a:r>
                        <a:rPr lang="en-GB" dirty="0"/>
                        <a:t>p. 157</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89542989"/>
                  </a:ext>
                </a:extLst>
              </a:tr>
            </a:tbl>
          </a:graphicData>
        </a:graphic>
      </p:graphicFrame>
    </p:spTree>
    <p:extLst>
      <p:ext uri="{BB962C8B-B14F-4D97-AF65-F5344CB8AC3E}">
        <p14:creationId xmlns:p14="http://schemas.microsoft.com/office/powerpoint/2010/main" val="4117651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a:xfrm>
            <a:off x="140537" y="2655593"/>
            <a:ext cx="4645371" cy="1149844"/>
          </a:xfrm>
        </p:spPr>
        <p:txBody>
          <a:bodyPr>
            <a:normAutofit fontScale="90000"/>
          </a:bodyPr>
          <a:lstStyle/>
          <a:p>
            <a:r>
              <a:rPr lang="en-GB" sz="2800" dirty="0">
                <a:highlight>
                  <a:srgbClr val="FFFF00"/>
                </a:highlight>
              </a:rPr>
              <a:t>How does Hurston present Mrs Turner as an unlikable character? </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sz="half" idx="1"/>
          </p:nvPr>
        </p:nvSpPr>
        <p:spPr>
          <a:xfrm>
            <a:off x="178866" y="3805437"/>
            <a:ext cx="4822409" cy="1338473"/>
          </a:xfrm>
        </p:spPr>
        <p:txBody>
          <a:bodyPr>
            <a:normAutofit fontScale="92500" lnSpcReduction="10000"/>
          </a:bodyPr>
          <a:lstStyle/>
          <a:p>
            <a:pPr marL="0" indent="0">
              <a:buNone/>
            </a:pPr>
            <a:r>
              <a:rPr lang="en-US" b="1" dirty="0">
                <a:solidFill>
                  <a:srgbClr val="000000"/>
                </a:solidFill>
                <a:latin typeface="Times New Roman" panose="02020603050405020304" pitchFamily="18" charset="0"/>
              </a:rPr>
              <a:t>c</a:t>
            </a:r>
            <a:r>
              <a:rPr lang="en-US" sz="2000" b="1" i="0" u="none" strike="noStrike" baseline="0" dirty="0">
                <a:solidFill>
                  <a:srgbClr val="000000"/>
                </a:solidFill>
                <a:latin typeface="Times New Roman" panose="02020603050405020304" pitchFamily="18" charset="0"/>
              </a:rPr>
              <a:t>hapter 16 </a:t>
            </a:r>
            <a:endParaRPr lang="en-US" sz="2800" i="1" u="none" strike="noStrike" baseline="0" dirty="0">
              <a:solidFill>
                <a:srgbClr val="000000"/>
              </a:solidFill>
              <a:latin typeface="Times New Roman" panose="02020603050405020304" pitchFamily="18" charset="0"/>
            </a:endParaRPr>
          </a:p>
          <a:p>
            <a:pPr marL="0" indent="0">
              <a:buNone/>
            </a:pPr>
            <a:endParaRPr lang="en-US" sz="2800" b="1" dirty="0">
              <a:solidFill>
                <a:srgbClr val="000000"/>
              </a:solidFill>
              <a:highlight>
                <a:srgbClr val="FFFF00"/>
              </a:highlight>
              <a:latin typeface="Times New Roman" panose="02020603050405020304" pitchFamily="18" charset="0"/>
            </a:endParaRPr>
          </a:p>
        </p:txBody>
      </p:sp>
      <p:sp>
        <p:nvSpPr>
          <p:cNvPr id="4" name="Content Placeholder 3">
            <a:extLst>
              <a:ext uri="{FF2B5EF4-FFF2-40B4-BE49-F238E27FC236}">
                <a16:creationId xmlns:a16="http://schemas.microsoft.com/office/drawing/2014/main" id="{D8C64506-80F5-41A9-B62A-D924DE57EE16}"/>
              </a:ext>
            </a:extLst>
          </p:cNvPr>
          <p:cNvSpPr>
            <a:spLocks noGrp="1"/>
          </p:cNvSpPr>
          <p:nvPr>
            <p:ph sz="half" idx="2"/>
          </p:nvPr>
        </p:nvSpPr>
        <p:spPr>
          <a:xfrm>
            <a:off x="5824728" y="147837"/>
            <a:ext cx="6226735" cy="6313193"/>
          </a:xfrm>
          <a:solidFill>
            <a:schemeClr val="accent2">
              <a:lumMod val="40000"/>
              <a:lumOff val="60000"/>
            </a:schemeClr>
          </a:solidFill>
        </p:spPr>
        <p:txBody>
          <a:bodyPr>
            <a:normAutofit fontScale="92500" lnSpcReduction="10000"/>
          </a:bodyPr>
          <a:lstStyle/>
          <a:p>
            <a:pPr marL="0" indent="0">
              <a:buNone/>
            </a:pPr>
            <a:r>
              <a:rPr lang="en-GB" b="1" dirty="0"/>
              <a:t>Top Tips</a:t>
            </a:r>
          </a:p>
          <a:p>
            <a:pPr marL="0" indent="0">
              <a:buNone/>
            </a:pPr>
            <a:r>
              <a:rPr lang="en-GB" b="1" dirty="0"/>
              <a:t>Introduction: </a:t>
            </a:r>
          </a:p>
          <a:p>
            <a:r>
              <a:rPr lang="en-GB" dirty="0"/>
              <a:t>How does Mrs Turner compare to Janie? Is she an antagonist? </a:t>
            </a:r>
          </a:p>
          <a:p>
            <a:r>
              <a:rPr lang="en-GB" dirty="0"/>
              <a:t>Is Mrs Turner a typical representative in the setting of the Everglades, or is she at odds with it? </a:t>
            </a:r>
          </a:p>
          <a:p>
            <a:r>
              <a:rPr lang="en-GB" dirty="0"/>
              <a:t>Which themes are used to support Mrs Turner’s characterization? </a:t>
            </a:r>
          </a:p>
          <a:p>
            <a:pPr marL="0" indent="0">
              <a:buNone/>
            </a:pPr>
            <a:r>
              <a:rPr lang="en-GB" b="1" dirty="0"/>
              <a:t>Paragraphs: </a:t>
            </a:r>
          </a:p>
          <a:p>
            <a:r>
              <a:rPr lang="en-GB" dirty="0"/>
              <a:t>Link a minimum of 3 short quotes in each paragraph, and embed them </a:t>
            </a:r>
          </a:p>
          <a:p>
            <a:r>
              <a:rPr lang="en-GB" dirty="0"/>
              <a:t>Use correct terminology</a:t>
            </a:r>
          </a:p>
          <a:p>
            <a:r>
              <a:rPr lang="en-GB" dirty="0"/>
              <a:t>Contextualize your examples and ideas by referencing other parts of the novel</a:t>
            </a:r>
          </a:p>
          <a:p>
            <a:r>
              <a:rPr lang="en-GB" dirty="0"/>
              <a:t>Explore relevant themes </a:t>
            </a:r>
          </a:p>
          <a:p>
            <a:pPr marL="0" indent="0">
              <a:buNone/>
            </a:pPr>
            <a:r>
              <a:rPr lang="en-GB" dirty="0"/>
              <a:t> </a:t>
            </a:r>
            <a:r>
              <a:rPr lang="en-GB" b="1" dirty="0"/>
              <a:t>Conclusion: </a:t>
            </a:r>
          </a:p>
          <a:p>
            <a:r>
              <a:rPr lang="en-GB" dirty="0"/>
              <a:t>Evaluate – why does Zora Neale Hurston include such an unlikable character? </a:t>
            </a:r>
          </a:p>
        </p:txBody>
      </p:sp>
    </p:spTree>
    <p:extLst>
      <p:ext uri="{BB962C8B-B14F-4D97-AF65-F5344CB8AC3E}">
        <p14:creationId xmlns:p14="http://schemas.microsoft.com/office/powerpoint/2010/main" val="707714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228F1-CBE0-4736-807E-2D274879432C}"/>
              </a:ext>
            </a:extLst>
          </p:cNvPr>
          <p:cNvSpPr>
            <a:spLocks noGrp="1"/>
          </p:cNvSpPr>
          <p:nvPr>
            <p:ph idx="1"/>
          </p:nvPr>
        </p:nvSpPr>
        <p:spPr>
          <a:xfrm>
            <a:off x="2436575" y="49279"/>
            <a:ext cx="5568188" cy="4112061"/>
          </a:xfrm>
          <a:solidFill>
            <a:schemeClr val="accent5">
              <a:lumMod val="20000"/>
              <a:lumOff val="80000"/>
            </a:schemeClr>
          </a:solidFill>
        </p:spPr>
        <p:txBody>
          <a:bodyPr>
            <a:normAutofit fontScale="92500" lnSpcReduction="10000"/>
          </a:bodyPr>
          <a:lstStyle/>
          <a:p>
            <a:pPr marL="0" lvl="0" indent="0">
              <a:lnSpc>
                <a:spcPct val="120000"/>
              </a:lnSpc>
              <a:spcBef>
                <a:spcPts val="0"/>
              </a:spcBef>
              <a:buNone/>
              <a:tabLst>
                <a:tab pos="457200" algn="l"/>
              </a:tabLst>
            </a:pPr>
            <a:r>
              <a:rPr lang="en-GB" sz="2200" b="1" dirty="0">
                <a:effectLst/>
                <a:latin typeface="Gill Sans MT" panose="020B0502020104020203" pitchFamily="34" charset="0"/>
                <a:ea typeface="Calibri" panose="020F0502020204030204" pitchFamily="34" charset="0"/>
                <a:cs typeface="Times New Roman" panose="02020603050405020304" pitchFamily="18" charset="0"/>
              </a:rPr>
              <a:t>Higher-Level analysis</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This is ambivalent: at first it might suggest that…but on a deeper level, it also implies…</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On  a literal level, this suggests…yet the author here also explores the theme of …metaphorically…</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This is an apparent contradiction….which can be resolved by…</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The reader  is caught between…  </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The reader’s first impressions of ...contrast with....</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At first glance …; however, on closer inspection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5" name="TextBox 4">
            <a:extLst>
              <a:ext uri="{FF2B5EF4-FFF2-40B4-BE49-F238E27FC236}">
                <a16:creationId xmlns:a16="http://schemas.microsoft.com/office/drawing/2014/main" id="{82F9DA04-7A63-4CDB-A094-5E823805D44C}"/>
              </a:ext>
            </a:extLst>
          </p:cNvPr>
          <p:cNvSpPr txBox="1"/>
          <p:nvPr/>
        </p:nvSpPr>
        <p:spPr>
          <a:xfrm>
            <a:off x="2394825" y="4085219"/>
            <a:ext cx="6136610" cy="2723502"/>
          </a:xfrm>
          <a:prstGeom prst="rect">
            <a:avLst/>
          </a:prstGeom>
          <a:solidFill>
            <a:schemeClr val="accent1">
              <a:lumMod val="20000"/>
              <a:lumOff val="80000"/>
            </a:schemeClr>
          </a:solidFill>
        </p:spPr>
        <p:txBody>
          <a:bodyPr wrap="square">
            <a:spAutoFit/>
          </a:bodyPr>
          <a:lstStyle/>
          <a:p>
            <a:pPr defTabSz="914400">
              <a:lnSpc>
                <a:spcPct val="120000"/>
              </a:lnSpc>
              <a:buClr>
                <a:schemeClr val="accent1">
                  <a:lumMod val="75000"/>
                </a:schemeClr>
              </a:buClr>
              <a:buSzPct val="85000"/>
              <a:tabLst>
                <a:tab pos="457200" algn="l"/>
              </a:tabLst>
            </a:pPr>
            <a:r>
              <a:rPr lang="en-GB" b="1" dirty="0">
                <a:latin typeface="Gill Sans MT" panose="020B0502020104020203" pitchFamily="34" charset="0"/>
                <a:cs typeface="Times New Roman" panose="02020603050405020304" pitchFamily="18" charset="0"/>
              </a:rPr>
              <a:t>Linking and evaluating </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The most significant word/sentence/idea//moment is …because This reinforces the idea that....</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This juxtaposes/contrasts/links to an earlier/later point in the novel, when…</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The perspective this offers on the key theme of …., however, contrasts with…</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This develops the theme of …..in more detail </a:t>
            </a:r>
            <a:endParaRPr lang="en-GB" sz="2400" dirty="0">
              <a:latin typeface="Gill Sans MT" panose="020B05020201040202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6343EF-77CD-44E2-95C8-7E3911F935E4}"/>
              </a:ext>
            </a:extLst>
          </p:cNvPr>
          <p:cNvSpPr txBox="1"/>
          <p:nvPr/>
        </p:nvSpPr>
        <p:spPr>
          <a:xfrm>
            <a:off x="81675" y="0"/>
            <a:ext cx="2179229" cy="7003905"/>
          </a:xfrm>
          <a:prstGeom prst="rect">
            <a:avLst/>
          </a:prstGeom>
          <a:solidFill>
            <a:schemeClr val="accent2">
              <a:lumMod val="20000"/>
              <a:lumOff val="80000"/>
            </a:schemeClr>
          </a:solidFill>
        </p:spPr>
        <p:txBody>
          <a:bodyPr wrap="square">
            <a:spAutoFit/>
          </a:bodyPr>
          <a:lstStyle/>
          <a:p>
            <a:pPr lvl="0" algn="l">
              <a:lnSpc>
                <a:spcPct val="115000"/>
              </a:lnSpc>
            </a:pPr>
            <a:r>
              <a:rPr lang="en-GB" sz="1600" b="1" i="1" dirty="0">
                <a:effectLst/>
              </a:rPr>
              <a:t>Other ways to say ‘this shows’</a:t>
            </a:r>
          </a:p>
          <a:p>
            <a:pPr marL="285750" lvl="0" indent="-285750" algn="l">
              <a:lnSpc>
                <a:spcPct val="115000"/>
              </a:lnSpc>
              <a:buFont typeface="Arial" panose="020B0604020202020204" pitchFamily="34" charset="0"/>
              <a:buChar char="•"/>
            </a:pPr>
            <a:r>
              <a:rPr lang="en-GB" dirty="0">
                <a:effectLst/>
              </a:rPr>
              <a:t>Exemplifies</a:t>
            </a:r>
          </a:p>
          <a:p>
            <a:pPr marL="285750" lvl="0" indent="-285750" algn="l">
              <a:lnSpc>
                <a:spcPct val="115000"/>
              </a:lnSpc>
              <a:buFont typeface="Arial" panose="020B0604020202020204" pitchFamily="34" charset="0"/>
              <a:buChar char="•"/>
            </a:pPr>
            <a:r>
              <a:rPr lang="en-GB" dirty="0">
                <a:effectLst/>
              </a:rPr>
              <a:t>Clarifies</a:t>
            </a:r>
            <a:endParaRPr lang="en-GB" sz="1600" dirty="0">
              <a:effectLst/>
            </a:endParaRPr>
          </a:p>
          <a:p>
            <a:pPr marL="342900" lvl="0" indent="-342900" algn="l">
              <a:lnSpc>
                <a:spcPct val="115000"/>
              </a:lnSpc>
              <a:buFont typeface="Symbol" panose="05050102010706020507" pitchFamily="18" charset="2"/>
              <a:buChar char=""/>
            </a:pPr>
            <a:r>
              <a:rPr lang="en-GB" dirty="0">
                <a:effectLst/>
              </a:rPr>
              <a:t>Portrays</a:t>
            </a:r>
            <a:endParaRPr lang="en-GB" sz="1600" dirty="0">
              <a:effectLst/>
            </a:endParaRPr>
          </a:p>
          <a:p>
            <a:pPr marL="342900" lvl="0" indent="-342900" algn="l">
              <a:lnSpc>
                <a:spcPct val="115000"/>
              </a:lnSpc>
              <a:buFont typeface="Symbol" panose="05050102010706020507" pitchFamily="18" charset="2"/>
              <a:buChar char=""/>
            </a:pPr>
            <a:r>
              <a:rPr lang="en-GB" dirty="0">
                <a:effectLst/>
              </a:rPr>
              <a:t>Emphasizes</a:t>
            </a:r>
            <a:endParaRPr lang="en-GB" sz="1600" dirty="0">
              <a:effectLst/>
            </a:endParaRPr>
          </a:p>
          <a:p>
            <a:pPr marL="342900" lvl="0" indent="-342900" algn="l">
              <a:lnSpc>
                <a:spcPct val="115000"/>
              </a:lnSpc>
              <a:buFont typeface="Symbol" panose="05050102010706020507" pitchFamily="18" charset="2"/>
              <a:buChar char=""/>
            </a:pPr>
            <a:r>
              <a:rPr lang="en-GB" dirty="0">
                <a:effectLst/>
              </a:rPr>
              <a:t>alludes to</a:t>
            </a:r>
            <a:endParaRPr lang="en-GB" sz="1600" dirty="0">
              <a:effectLst/>
            </a:endParaRPr>
          </a:p>
          <a:p>
            <a:pPr marL="342900" lvl="0" indent="-342900" algn="l">
              <a:lnSpc>
                <a:spcPct val="115000"/>
              </a:lnSpc>
              <a:buFont typeface="Symbol" panose="05050102010706020507" pitchFamily="18" charset="2"/>
              <a:buChar char=""/>
            </a:pPr>
            <a:r>
              <a:rPr lang="en-GB" dirty="0">
                <a:effectLst/>
              </a:rPr>
              <a:t>Highlights</a:t>
            </a:r>
            <a:endParaRPr lang="en-GB" sz="1600" dirty="0">
              <a:effectLst/>
            </a:endParaRPr>
          </a:p>
          <a:p>
            <a:pPr marL="342900" lvl="0" indent="-342900" algn="l">
              <a:lnSpc>
                <a:spcPct val="115000"/>
              </a:lnSpc>
              <a:buFont typeface="Symbol" panose="05050102010706020507" pitchFamily="18" charset="2"/>
              <a:buChar char=""/>
            </a:pPr>
            <a:r>
              <a:rPr lang="en-GB" dirty="0">
                <a:effectLst/>
              </a:rPr>
              <a:t>Implies</a:t>
            </a:r>
            <a:endParaRPr lang="en-GB" sz="1600" dirty="0">
              <a:effectLst/>
            </a:endParaRPr>
          </a:p>
          <a:p>
            <a:pPr marL="342900" lvl="0" indent="-342900" algn="l">
              <a:lnSpc>
                <a:spcPct val="115000"/>
              </a:lnSpc>
              <a:buFont typeface="Symbol" panose="05050102010706020507" pitchFamily="18" charset="2"/>
              <a:buChar char=""/>
            </a:pPr>
            <a:r>
              <a:rPr lang="en-GB" dirty="0">
                <a:effectLst/>
              </a:rPr>
              <a:t>Defines</a:t>
            </a:r>
            <a:endParaRPr lang="en-GB" sz="1600" dirty="0">
              <a:effectLst/>
            </a:endParaRPr>
          </a:p>
          <a:p>
            <a:pPr marL="342900" lvl="0" indent="-342900" algn="l">
              <a:lnSpc>
                <a:spcPct val="115000"/>
              </a:lnSpc>
              <a:buFont typeface="Symbol" panose="05050102010706020507" pitchFamily="18" charset="2"/>
              <a:buChar char=""/>
            </a:pPr>
            <a:r>
              <a:rPr lang="en-GB" dirty="0">
                <a:effectLst/>
              </a:rPr>
              <a:t>Displays</a:t>
            </a:r>
            <a:endParaRPr lang="en-GB" sz="1600" dirty="0">
              <a:effectLst/>
            </a:endParaRPr>
          </a:p>
          <a:p>
            <a:pPr marL="342900" lvl="0" indent="-342900" algn="l">
              <a:lnSpc>
                <a:spcPct val="115000"/>
              </a:lnSpc>
              <a:buFont typeface="Symbol" panose="05050102010706020507" pitchFamily="18" charset="2"/>
              <a:buChar char=""/>
            </a:pPr>
            <a:r>
              <a:rPr lang="en-GB" dirty="0">
                <a:effectLst/>
              </a:rPr>
              <a:t>Conveys</a:t>
            </a:r>
            <a:endParaRPr lang="en-GB" sz="1600" dirty="0">
              <a:effectLst/>
            </a:endParaRPr>
          </a:p>
          <a:p>
            <a:pPr marL="342900" lvl="0" indent="-342900" algn="l">
              <a:lnSpc>
                <a:spcPct val="115000"/>
              </a:lnSpc>
              <a:buFont typeface="Symbol" panose="05050102010706020507" pitchFamily="18" charset="2"/>
              <a:buChar char=""/>
            </a:pPr>
            <a:r>
              <a:rPr lang="en-GB" dirty="0">
                <a:effectLst/>
              </a:rPr>
              <a:t>Demonstrates</a:t>
            </a:r>
            <a:endParaRPr lang="en-GB" sz="1600" dirty="0">
              <a:effectLst/>
            </a:endParaRPr>
          </a:p>
          <a:p>
            <a:pPr marL="342900" lvl="0" indent="-342900" algn="l">
              <a:lnSpc>
                <a:spcPct val="115000"/>
              </a:lnSpc>
              <a:buFont typeface="Symbol" panose="05050102010706020507" pitchFamily="18" charset="2"/>
              <a:buChar char=""/>
            </a:pPr>
            <a:r>
              <a:rPr lang="en-GB" dirty="0">
                <a:effectLst/>
              </a:rPr>
              <a:t>Proves</a:t>
            </a:r>
            <a:endParaRPr lang="en-GB" sz="1600" dirty="0">
              <a:effectLst/>
            </a:endParaRPr>
          </a:p>
          <a:p>
            <a:pPr marL="342900" lvl="0" indent="-342900" algn="l">
              <a:lnSpc>
                <a:spcPct val="115000"/>
              </a:lnSpc>
              <a:buFont typeface="Symbol" panose="05050102010706020507" pitchFamily="18" charset="2"/>
              <a:buChar char=""/>
            </a:pPr>
            <a:r>
              <a:rPr lang="en-GB" dirty="0">
                <a:effectLst/>
              </a:rPr>
              <a:t>Reveals</a:t>
            </a:r>
            <a:endParaRPr lang="en-GB" sz="1600" dirty="0">
              <a:effectLst/>
            </a:endParaRPr>
          </a:p>
          <a:p>
            <a:pPr marL="342900" lvl="0" indent="-342900" algn="l">
              <a:lnSpc>
                <a:spcPct val="115000"/>
              </a:lnSpc>
              <a:buFont typeface="Symbol" panose="05050102010706020507" pitchFamily="18" charset="2"/>
              <a:buChar char=""/>
            </a:pPr>
            <a:r>
              <a:rPr lang="en-GB" dirty="0">
                <a:effectLst/>
              </a:rPr>
              <a:t>Confirms</a:t>
            </a:r>
            <a:endParaRPr lang="en-GB" sz="1600" dirty="0">
              <a:effectLst/>
            </a:endParaRPr>
          </a:p>
          <a:p>
            <a:pPr marL="342900" lvl="0" indent="-342900" algn="l">
              <a:lnSpc>
                <a:spcPct val="115000"/>
              </a:lnSpc>
              <a:buFont typeface="Symbol" panose="05050102010706020507" pitchFamily="18" charset="2"/>
              <a:buChar char=""/>
            </a:pPr>
            <a:r>
              <a:rPr lang="en-GB" dirty="0">
                <a:effectLst/>
              </a:rPr>
              <a:t>Presents</a:t>
            </a:r>
            <a:endParaRPr lang="en-GB" sz="1600" dirty="0">
              <a:effectLst/>
            </a:endParaRPr>
          </a:p>
          <a:p>
            <a:pPr marL="342900" lvl="0" indent="-342900" algn="l">
              <a:lnSpc>
                <a:spcPct val="115000"/>
              </a:lnSpc>
              <a:buFont typeface="Symbol" panose="05050102010706020507" pitchFamily="18" charset="2"/>
              <a:buChar char=""/>
            </a:pPr>
            <a:r>
              <a:rPr lang="en-GB" dirty="0">
                <a:effectLst/>
              </a:rPr>
              <a:t>Illustrates</a:t>
            </a:r>
            <a:endParaRPr lang="en-GB" sz="1600" dirty="0">
              <a:effectLst/>
            </a:endParaRPr>
          </a:p>
          <a:p>
            <a:pPr marL="342900" lvl="0" indent="-342900" algn="l">
              <a:lnSpc>
                <a:spcPct val="115000"/>
              </a:lnSpc>
              <a:buFont typeface="Symbol" panose="05050102010706020507" pitchFamily="18" charset="2"/>
              <a:buChar char=""/>
            </a:pPr>
            <a:r>
              <a:rPr lang="en-GB" dirty="0">
                <a:effectLst/>
              </a:rPr>
              <a:t>Indicates</a:t>
            </a:r>
            <a:endParaRPr lang="en-GB" sz="1600" dirty="0">
              <a:effectLst/>
            </a:endParaRPr>
          </a:p>
          <a:p>
            <a:pPr marL="342900" lvl="0" indent="-342900" algn="l">
              <a:lnSpc>
                <a:spcPct val="115000"/>
              </a:lnSpc>
              <a:buFont typeface="Symbol" panose="05050102010706020507" pitchFamily="18" charset="2"/>
              <a:buChar char=""/>
            </a:pPr>
            <a:r>
              <a:rPr lang="en-GB" dirty="0">
                <a:effectLst/>
              </a:rPr>
              <a:t>Establishes</a:t>
            </a:r>
            <a:endParaRPr lang="en-GB" sz="1600" dirty="0">
              <a:effectLst/>
            </a:endParaRPr>
          </a:p>
          <a:p>
            <a:pPr marL="342900" lvl="0" indent="-342900" algn="l">
              <a:lnSpc>
                <a:spcPct val="115000"/>
              </a:lnSpc>
              <a:buFont typeface="Symbol" panose="05050102010706020507" pitchFamily="18" charset="2"/>
              <a:buChar char=""/>
            </a:pPr>
            <a:r>
              <a:rPr lang="en-GB" dirty="0">
                <a:effectLst/>
              </a:rPr>
              <a:t>Outlines</a:t>
            </a:r>
            <a:endParaRPr lang="en-GB" sz="1600" dirty="0">
              <a:effectLst/>
            </a:endParaRPr>
          </a:p>
          <a:p>
            <a:pPr marL="342900" lvl="0" indent="-342900" algn="l">
              <a:lnSpc>
                <a:spcPct val="115000"/>
              </a:lnSpc>
              <a:buFont typeface="Symbol" panose="05050102010706020507" pitchFamily="18" charset="2"/>
              <a:buChar char=""/>
            </a:pPr>
            <a:r>
              <a:rPr lang="en-GB" dirty="0">
                <a:effectLst/>
              </a:rPr>
              <a:t>defines</a:t>
            </a:r>
            <a:endParaRPr lang="en-GB" sz="2400" dirty="0"/>
          </a:p>
        </p:txBody>
      </p:sp>
      <p:sp>
        <p:nvSpPr>
          <p:cNvPr id="7" name="TextBox 6">
            <a:extLst>
              <a:ext uri="{FF2B5EF4-FFF2-40B4-BE49-F238E27FC236}">
                <a16:creationId xmlns:a16="http://schemas.microsoft.com/office/drawing/2014/main" id="{A6668242-18C7-45A7-80FE-A1E97FA501CD}"/>
              </a:ext>
            </a:extLst>
          </p:cNvPr>
          <p:cNvSpPr txBox="1"/>
          <p:nvPr/>
        </p:nvSpPr>
        <p:spPr>
          <a:xfrm>
            <a:off x="8531435" y="357459"/>
            <a:ext cx="3324966" cy="5968750"/>
          </a:xfrm>
          <a:prstGeom prst="rect">
            <a:avLst/>
          </a:prstGeom>
          <a:solidFill>
            <a:schemeClr val="accent2">
              <a:lumMod val="40000"/>
              <a:lumOff val="60000"/>
            </a:schemeClr>
          </a:solidFill>
        </p:spPr>
        <p:txBody>
          <a:bodyPr wrap="square">
            <a:spAutoFit/>
          </a:bodyPr>
          <a:lstStyle/>
          <a:p>
            <a:pPr lvl="0" algn="l">
              <a:lnSpc>
                <a:spcPct val="107000"/>
              </a:lnSpc>
            </a:pPr>
            <a:r>
              <a:rPr lang="en-GB" b="1" dirty="0">
                <a:effectLst/>
              </a:rPr>
              <a:t>To evaluate</a:t>
            </a:r>
          </a:p>
          <a:p>
            <a:pPr marL="285750" lvl="0" indent="-285750" algn="l">
              <a:lnSpc>
                <a:spcPct val="107000"/>
              </a:lnSpc>
              <a:buFont typeface="Arial" panose="020B0604020202020204" pitchFamily="34" charset="0"/>
              <a:buChar char="•"/>
            </a:pPr>
            <a:r>
              <a:rPr lang="en-GB" dirty="0">
                <a:effectLst/>
              </a:rPr>
              <a:t>effective</a:t>
            </a:r>
            <a:endParaRPr lang="en-GB" sz="1600" dirty="0">
              <a:effectLst/>
            </a:endParaRPr>
          </a:p>
          <a:p>
            <a:pPr marL="342900" lvl="0" indent="-342900" algn="l">
              <a:lnSpc>
                <a:spcPct val="107000"/>
              </a:lnSpc>
              <a:buFont typeface="Symbol" panose="05050102010706020507" pitchFamily="18" charset="2"/>
              <a:buChar char=""/>
            </a:pPr>
            <a:r>
              <a:rPr lang="en-GB" dirty="0">
                <a:effectLst/>
              </a:rPr>
              <a:t>engaging</a:t>
            </a:r>
            <a:endParaRPr lang="en-GB" sz="1600" dirty="0">
              <a:effectLst/>
            </a:endParaRPr>
          </a:p>
          <a:p>
            <a:pPr marL="342900" lvl="0" indent="-342900" algn="l">
              <a:lnSpc>
                <a:spcPct val="107000"/>
              </a:lnSpc>
              <a:buFont typeface="Symbol" panose="05050102010706020507" pitchFamily="18" charset="2"/>
              <a:buChar char=""/>
            </a:pPr>
            <a:r>
              <a:rPr lang="en-GB" dirty="0">
                <a:effectLst/>
              </a:rPr>
              <a:t>Compelling</a:t>
            </a:r>
            <a:endParaRPr lang="en-GB" sz="1600" dirty="0">
              <a:effectLst/>
            </a:endParaRPr>
          </a:p>
          <a:p>
            <a:pPr marL="342900" lvl="0" indent="-342900" algn="l">
              <a:lnSpc>
                <a:spcPct val="107000"/>
              </a:lnSpc>
              <a:buFont typeface="Symbol" panose="05050102010706020507" pitchFamily="18" charset="2"/>
              <a:buChar char=""/>
            </a:pPr>
            <a:r>
              <a:rPr lang="en-GB" dirty="0">
                <a:effectLst/>
              </a:rPr>
              <a:t>Convincing</a:t>
            </a:r>
            <a:endParaRPr lang="en-GB" sz="1600" dirty="0">
              <a:effectLst/>
            </a:endParaRPr>
          </a:p>
          <a:p>
            <a:pPr marL="342900" lvl="0" indent="-342900" algn="l">
              <a:lnSpc>
                <a:spcPct val="107000"/>
              </a:lnSpc>
              <a:buFont typeface="Symbol" panose="05050102010706020507" pitchFamily="18" charset="2"/>
              <a:buChar char=""/>
            </a:pPr>
            <a:r>
              <a:rPr lang="en-GB" dirty="0">
                <a:effectLst/>
              </a:rPr>
              <a:t>direct</a:t>
            </a:r>
            <a:endParaRPr lang="en-GB" sz="1600" dirty="0">
              <a:effectLst/>
            </a:endParaRPr>
          </a:p>
          <a:p>
            <a:pPr marL="342900" lvl="0" indent="-342900" algn="l">
              <a:lnSpc>
                <a:spcPct val="107000"/>
              </a:lnSpc>
              <a:buFont typeface="Symbol" panose="05050102010706020507" pitchFamily="18" charset="2"/>
              <a:buChar char=""/>
            </a:pPr>
            <a:r>
              <a:rPr lang="en-GB" dirty="0">
                <a:effectLst/>
              </a:rPr>
              <a:t>Poignant</a:t>
            </a:r>
            <a:endParaRPr lang="en-GB" sz="1600" dirty="0">
              <a:effectLst/>
            </a:endParaRPr>
          </a:p>
          <a:p>
            <a:pPr marL="342900" lvl="0" indent="-342900" algn="l">
              <a:lnSpc>
                <a:spcPct val="107000"/>
              </a:lnSpc>
              <a:buFont typeface="Symbol" panose="05050102010706020507" pitchFamily="18" charset="2"/>
              <a:buChar char=""/>
            </a:pPr>
            <a:r>
              <a:rPr lang="en-GB" dirty="0">
                <a:effectLst/>
              </a:rPr>
              <a:t>Emotive</a:t>
            </a:r>
            <a:endParaRPr lang="en-GB" sz="1600" dirty="0">
              <a:effectLst/>
            </a:endParaRPr>
          </a:p>
          <a:p>
            <a:pPr marL="342900" lvl="0" indent="-342900" algn="l">
              <a:lnSpc>
                <a:spcPct val="107000"/>
              </a:lnSpc>
              <a:buFont typeface="Symbol" panose="05050102010706020507" pitchFamily="18" charset="2"/>
              <a:buChar char=""/>
            </a:pPr>
            <a:r>
              <a:rPr lang="en-GB" dirty="0">
                <a:effectLst/>
              </a:rPr>
              <a:t>Powerful</a:t>
            </a:r>
            <a:endParaRPr lang="en-GB" sz="1600" dirty="0">
              <a:effectLst/>
            </a:endParaRPr>
          </a:p>
          <a:p>
            <a:pPr marL="342900" lvl="0" indent="-342900" algn="l">
              <a:lnSpc>
                <a:spcPct val="107000"/>
              </a:lnSpc>
              <a:buFont typeface="Symbol" panose="05050102010706020507" pitchFamily="18" charset="2"/>
              <a:buChar char=""/>
            </a:pPr>
            <a:r>
              <a:rPr lang="en-GB" dirty="0">
                <a:effectLst/>
              </a:rPr>
              <a:t>Interesting</a:t>
            </a:r>
            <a:endParaRPr lang="en-GB" sz="1600" dirty="0">
              <a:effectLst/>
            </a:endParaRPr>
          </a:p>
          <a:p>
            <a:pPr marL="342900" lvl="0" indent="-342900" algn="l">
              <a:lnSpc>
                <a:spcPct val="107000"/>
              </a:lnSpc>
              <a:buFont typeface="Symbol" panose="05050102010706020507" pitchFamily="18" charset="2"/>
              <a:buChar char=""/>
            </a:pPr>
            <a:r>
              <a:rPr lang="en-GB" dirty="0">
                <a:effectLst/>
              </a:rPr>
              <a:t>evocative</a:t>
            </a:r>
            <a:endParaRPr lang="en-GB" sz="1600" dirty="0">
              <a:effectLst/>
            </a:endParaRPr>
          </a:p>
          <a:p>
            <a:pPr marL="342900" lvl="0" indent="-342900" algn="l">
              <a:lnSpc>
                <a:spcPct val="107000"/>
              </a:lnSpc>
              <a:buFont typeface="Symbol" panose="05050102010706020507" pitchFamily="18" charset="2"/>
              <a:buChar char=""/>
            </a:pPr>
            <a:r>
              <a:rPr lang="en-GB" dirty="0">
                <a:effectLst/>
              </a:rPr>
              <a:t>has a particular resonance with...</a:t>
            </a:r>
            <a:endParaRPr lang="en-GB" sz="1600" dirty="0">
              <a:effectLst/>
            </a:endParaRPr>
          </a:p>
          <a:p>
            <a:pPr marL="342900" lvl="0" indent="-342900" algn="l">
              <a:lnSpc>
                <a:spcPct val="107000"/>
              </a:lnSpc>
              <a:buFont typeface="Symbol" panose="05050102010706020507" pitchFamily="18" charset="2"/>
              <a:buChar char=""/>
            </a:pPr>
            <a:r>
              <a:rPr lang="en-GB" dirty="0">
                <a:effectLst/>
              </a:rPr>
              <a:t>confronting</a:t>
            </a:r>
            <a:endParaRPr lang="en-GB" sz="1600" dirty="0">
              <a:effectLst/>
            </a:endParaRPr>
          </a:p>
          <a:p>
            <a:pPr marL="342900" lvl="0" indent="-342900" algn="l">
              <a:lnSpc>
                <a:spcPct val="107000"/>
              </a:lnSpc>
              <a:buFont typeface="Symbol" panose="05050102010706020507" pitchFamily="18" charset="2"/>
              <a:buChar char=""/>
            </a:pPr>
            <a:r>
              <a:rPr lang="en-GB" dirty="0">
                <a:effectLst/>
              </a:rPr>
              <a:t>challenges</a:t>
            </a:r>
            <a:endParaRPr lang="en-GB" sz="1600" dirty="0">
              <a:effectLst/>
            </a:endParaRPr>
          </a:p>
          <a:p>
            <a:pPr marL="342900" lvl="0" indent="-342900" algn="l">
              <a:lnSpc>
                <a:spcPct val="107000"/>
              </a:lnSpc>
              <a:buFont typeface="Symbol" panose="05050102010706020507" pitchFamily="18" charset="2"/>
              <a:buChar char=""/>
            </a:pPr>
            <a:r>
              <a:rPr lang="en-GB" dirty="0">
                <a:effectLst/>
              </a:rPr>
              <a:t>sophisticated</a:t>
            </a:r>
            <a:endParaRPr lang="en-GB" sz="1600" dirty="0">
              <a:effectLst/>
            </a:endParaRPr>
          </a:p>
          <a:p>
            <a:pPr marL="342900" lvl="0" indent="-342900" algn="l">
              <a:lnSpc>
                <a:spcPct val="107000"/>
              </a:lnSpc>
              <a:buFont typeface="Symbol" panose="05050102010706020507" pitchFamily="18" charset="2"/>
              <a:buChar char=""/>
            </a:pPr>
            <a:r>
              <a:rPr lang="en-GB" dirty="0">
                <a:effectLst/>
              </a:rPr>
              <a:t>this elicits an emotional response from the audience...</a:t>
            </a:r>
            <a:endParaRPr lang="en-GB" sz="1600" dirty="0">
              <a:effectLst/>
            </a:endParaRPr>
          </a:p>
          <a:p>
            <a:pPr marL="342900" lvl="0" indent="-342900" algn="l">
              <a:lnSpc>
                <a:spcPct val="107000"/>
              </a:lnSpc>
              <a:spcAft>
                <a:spcPts val="1000"/>
              </a:spcAft>
              <a:buFont typeface="Symbol" panose="05050102010706020507" pitchFamily="18" charset="2"/>
              <a:buChar char=""/>
            </a:pPr>
            <a:r>
              <a:rPr lang="en-GB" dirty="0">
                <a:effectLst/>
              </a:rPr>
              <a:t>confronts the reader...</a:t>
            </a:r>
            <a:endParaRPr lang="en-GB" sz="2000" dirty="0"/>
          </a:p>
        </p:txBody>
      </p:sp>
    </p:spTree>
    <p:extLst>
      <p:ext uri="{BB962C8B-B14F-4D97-AF65-F5344CB8AC3E}">
        <p14:creationId xmlns:p14="http://schemas.microsoft.com/office/powerpoint/2010/main" val="3054948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a:xfrm>
            <a:off x="208066" y="-38328"/>
            <a:ext cx="9729874" cy="1549552"/>
          </a:xfrm>
        </p:spPr>
        <p:txBody>
          <a:bodyPr>
            <a:normAutofit/>
          </a:bodyPr>
          <a:lstStyle/>
          <a:p>
            <a:r>
              <a:rPr lang="en-GB" sz="2800" dirty="0">
                <a:highlight>
                  <a:srgbClr val="FFFF00"/>
                </a:highlight>
              </a:rPr>
              <a:t>Mrs turner continued…</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sz="half" idx="1"/>
          </p:nvPr>
        </p:nvSpPr>
        <p:spPr>
          <a:xfrm>
            <a:off x="520168" y="1467420"/>
            <a:ext cx="6769843" cy="3451997"/>
          </a:xfrm>
        </p:spPr>
        <p:txBody>
          <a:bodyPr>
            <a:normAutofit fontScale="92500" lnSpcReduction="20000"/>
          </a:bodyPr>
          <a:lstStyle/>
          <a:p>
            <a:pPr marL="0" indent="0">
              <a:buNone/>
            </a:pPr>
            <a:r>
              <a:rPr lang="en-US" b="1" dirty="0">
                <a:solidFill>
                  <a:srgbClr val="000000"/>
                </a:solidFill>
                <a:latin typeface="Times New Roman" panose="02020603050405020304" pitchFamily="18" charset="0"/>
              </a:rPr>
              <a:t>c</a:t>
            </a:r>
            <a:r>
              <a:rPr lang="en-US" sz="2000" b="1" i="0" u="none" strike="noStrike" baseline="0" dirty="0">
                <a:solidFill>
                  <a:srgbClr val="000000"/>
                </a:solidFill>
                <a:latin typeface="Times New Roman" panose="02020603050405020304" pitchFamily="18" charset="0"/>
              </a:rPr>
              <a:t>hapter 16 (p. 165f), beginning “Mrs. Turner, like all other believers …” </a:t>
            </a:r>
            <a:r>
              <a:rPr lang="en-US" sz="2000" i="1" u="none" strike="noStrike" baseline="0" dirty="0">
                <a:solidFill>
                  <a:srgbClr val="000000"/>
                </a:solidFill>
                <a:latin typeface="Times New Roman" panose="02020603050405020304" pitchFamily="18" charset="0"/>
              </a:rPr>
              <a:t>(The description of Mrs. Turner’s “worship” of whiteness) </a:t>
            </a:r>
          </a:p>
          <a:p>
            <a:pPr marL="0" indent="0">
              <a:buNone/>
            </a:pPr>
            <a:endParaRPr lang="en-US" sz="2800" i="1" u="none" strike="noStrike" baseline="0" dirty="0">
              <a:solidFill>
                <a:srgbClr val="000000"/>
              </a:solidFill>
              <a:latin typeface="Times New Roman" panose="02020603050405020304" pitchFamily="18" charset="0"/>
            </a:endParaRPr>
          </a:p>
          <a:p>
            <a:pPr marL="0" indent="0">
              <a:buNone/>
            </a:pPr>
            <a:r>
              <a:rPr lang="en-US" sz="2800" b="1" i="0" u="none" strike="noStrike" baseline="0" dirty="0">
                <a:solidFill>
                  <a:srgbClr val="000000"/>
                </a:solidFill>
                <a:highlight>
                  <a:srgbClr val="FFFF00"/>
                </a:highlight>
                <a:latin typeface="Times New Roman" panose="02020603050405020304" pitchFamily="18" charset="0"/>
              </a:rPr>
              <a:t>Assessment warm-up:</a:t>
            </a:r>
          </a:p>
          <a:p>
            <a:pPr marL="0" indent="0">
              <a:buNone/>
            </a:pPr>
            <a:r>
              <a:rPr lang="en-US" sz="2800" b="1" dirty="0">
                <a:solidFill>
                  <a:srgbClr val="000000"/>
                </a:solidFill>
                <a:highlight>
                  <a:srgbClr val="FFFF00"/>
                </a:highlight>
                <a:latin typeface="Times New Roman" panose="02020603050405020304" pitchFamily="18" charset="0"/>
              </a:rPr>
              <a:t>What’s the difference between</a:t>
            </a:r>
          </a:p>
          <a:p>
            <a:r>
              <a:rPr lang="en-US" sz="2800" b="1" i="0" u="none" strike="noStrike" baseline="0" dirty="0">
                <a:solidFill>
                  <a:srgbClr val="000000"/>
                </a:solidFill>
                <a:highlight>
                  <a:srgbClr val="00FF00"/>
                </a:highlight>
                <a:latin typeface="Times New Roman" panose="02020603050405020304" pitchFamily="18" charset="0"/>
              </a:rPr>
              <a:t>Metaphor</a:t>
            </a:r>
          </a:p>
          <a:p>
            <a:r>
              <a:rPr lang="en-US" sz="2800" b="1" dirty="0">
                <a:solidFill>
                  <a:srgbClr val="000000"/>
                </a:solidFill>
                <a:highlight>
                  <a:srgbClr val="FF00FF"/>
                </a:highlight>
                <a:latin typeface="Times New Roman" panose="02020603050405020304" pitchFamily="18" charset="0"/>
              </a:rPr>
              <a:t>Extended metaphor</a:t>
            </a:r>
          </a:p>
          <a:p>
            <a:r>
              <a:rPr lang="en-US" sz="2800" b="1" dirty="0">
                <a:solidFill>
                  <a:srgbClr val="000000"/>
                </a:solidFill>
                <a:highlight>
                  <a:srgbClr val="FFFF00"/>
                </a:highlight>
                <a:latin typeface="Times New Roman" panose="02020603050405020304" pitchFamily="18" charset="0"/>
              </a:rPr>
              <a:t>Symbol </a:t>
            </a:r>
          </a:p>
          <a:p>
            <a:pPr marL="0" indent="0">
              <a:buNone/>
            </a:pPr>
            <a:endParaRPr lang="en-US" sz="2800" b="1" dirty="0">
              <a:solidFill>
                <a:srgbClr val="000000"/>
              </a:solidFill>
              <a:highlight>
                <a:srgbClr val="FFFF00"/>
              </a:highlight>
              <a:latin typeface="Times New Roman" panose="02020603050405020304" pitchFamily="18" charset="0"/>
            </a:endParaRPr>
          </a:p>
          <a:p>
            <a:pPr marL="0" indent="0">
              <a:buNone/>
            </a:pPr>
            <a:endParaRPr lang="en-US" sz="2800" b="1" dirty="0">
              <a:solidFill>
                <a:srgbClr val="000000"/>
              </a:solidFill>
              <a:highlight>
                <a:srgbClr val="FFFF00"/>
              </a:highlight>
              <a:latin typeface="Times New Roman" panose="02020603050405020304" pitchFamily="18" charset="0"/>
            </a:endParaRPr>
          </a:p>
        </p:txBody>
      </p:sp>
    </p:spTree>
    <p:extLst>
      <p:ext uri="{BB962C8B-B14F-4D97-AF65-F5344CB8AC3E}">
        <p14:creationId xmlns:p14="http://schemas.microsoft.com/office/powerpoint/2010/main" val="187713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71E4-26B5-4214-9645-B7610974F2D4}"/>
              </a:ext>
            </a:extLst>
          </p:cNvPr>
          <p:cNvSpPr>
            <a:spLocks noGrp="1"/>
          </p:cNvSpPr>
          <p:nvPr>
            <p:ph type="title"/>
          </p:nvPr>
        </p:nvSpPr>
        <p:spPr/>
        <p:txBody>
          <a:bodyPr>
            <a:noAutofit/>
          </a:bodyPr>
          <a:lstStyle/>
          <a:p>
            <a:r>
              <a:rPr lang="en-GB" sz="3200"/>
              <a:t>Creative Response: </a:t>
            </a:r>
            <a:br>
              <a:rPr lang="en-GB" sz="3200"/>
            </a:br>
            <a:r>
              <a:rPr lang="en-GB" sz="3200"/>
              <a:t>Write a dramatic monologue from the perspective of Joe or Janie </a:t>
            </a:r>
          </a:p>
        </p:txBody>
      </p:sp>
      <p:sp>
        <p:nvSpPr>
          <p:cNvPr id="3" name="Content Placeholder 2">
            <a:extLst>
              <a:ext uri="{FF2B5EF4-FFF2-40B4-BE49-F238E27FC236}">
                <a16:creationId xmlns:a16="http://schemas.microsoft.com/office/drawing/2014/main" id="{BDA2CD11-4732-4DAD-BCB7-3E511010657A}"/>
              </a:ext>
            </a:extLst>
          </p:cNvPr>
          <p:cNvSpPr>
            <a:spLocks noGrp="1"/>
          </p:cNvSpPr>
          <p:nvPr>
            <p:ph idx="1"/>
          </p:nvPr>
        </p:nvSpPr>
        <p:spPr>
          <a:xfrm>
            <a:off x="668005" y="2321590"/>
            <a:ext cx="10460243" cy="3850610"/>
          </a:xfrm>
        </p:spPr>
        <p:txBody>
          <a:bodyPr>
            <a:normAutofit fontScale="92500" lnSpcReduction="10000"/>
          </a:bodyPr>
          <a:lstStyle/>
          <a:p>
            <a:r>
              <a:rPr lang="en-GB" b="1"/>
              <a:t>Who’s speaking? </a:t>
            </a:r>
            <a:r>
              <a:rPr lang="en-GB"/>
              <a:t>Decide on the tone, perspective and character. What makes her voice distinct? </a:t>
            </a:r>
          </a:p>
          <a:p>
            <a:r>
              <a:rPr lang="en-GB" b="1"/>
              <a:t>What’s happening? </a:t>
            </a:r>
            <a:r>
              <a:rPr lang="en-GB"/>
              <a:t>What details in the events of the evening might she be picking up? Would you need to add any further details? </a:t>
            </a:r>
          </a:p>
          <a:p>
            <a:r>
              <a:rPr lang="en-GB" b="1"/>
              <a:t>What emotions </a:t>
            </a:r>
            <a:r>
              <a:rPr lang="en-GB"/>
              <a:t>might influence her monologue? Does she have emotions bubbling under the surface which might not be apparent? </a:t>
            </a:r>
          </a:p>
          <a:p>
            <a:r>
              <a:rPr lang="en-GB"/>
              <a:t>What </a:t>
            </a:r>
            <a:r>
              <a:rPr lang="en-GB" b="1"/>
              <a:t>journey </a:t>
            </a:r>
            <a:r>
              <a:rPr lang="en-GB"/>
              <a:t>could you take the listener on? Any surprise twists, flashbacks, foreshadowing? </a:t>
            </a:r>
          </a:p>
          <a:p>
            <a:pPr marL="0" indent="0">
              <a:buNone/>
            </a:pPr>
            <a:endParaRPr lang="en-GB"/>
          </a:p>
          <a:p>
            <a:pPr marL="0" indent="0">
              <a:buNone/>
            </a:pPr>
            <a:r>
              <a:rPr lang="en-GB" b="1" i="1">
                <a:solidFill>
                  <a:srgbClr val="C00000"/>
                </a:solidFill>
              </a:rPr>
              <a:t>Top Tips: </a:t>
            </a:r>
          </a:p>
          <a:p>
            <a:pPr marL="0" indent="0">
              <a:buNone/>
            </a:pPr>
            <a:r>
              <a:rPr lang="en-GB" b="1" i="1">
                <a:solidFill>
                  <a:srgbClr val="C00000"/>
                </a:solidFill>
              </a:rPr>
              <a:t>The best monologues have High Stakes! The best monologues are driven by intense feelings or convictions. </a:t>
            </a:r>
          </a:p>
          <a:p>
            <a:pPr marL="0" indent="0">
              <a:buNone/>
            </a:pPr>
            <a:r>
              <a:rPr lang="en-GB" b="1" i="1">
                <a:solidFill>
                  <a:srgbClr val="C00000"/>
                </a:solidFill>
              </a:rPr>
              <a:t>Don’t just graze on the surface - It’s all about depth!</a:t>
            </a:r>
          </a:p>
          <a:p>
            <a:endParaRPr lang="en-GB"/>
          </a:p>
          <a:p>
            <a:endParaRPr lang="en-GB"/>
          </a:p>
        </p:txBody>
      </p:sp>
    </p:spTree>
    <p:extLst>
      <p:ext uri="{BB962C8B-B14F-4D97-AF65-F5344CB8AC3E}">
        <p14:creationId xmlns:p14="http://schemas.microsoft.com/office/powerpoint/2010/main" val="253236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D2B-51EA-4396-BA06-C9DEA99CFDE3}"/>
              </a:ext>
            </a:extLst>
          </p:cNvPr>
          <p:cNvSpPr>
            <a:spLocks noGrp="1"/>
          </p:cNvSpPr>
          <p:nvPr>
            <p:ph type="title"/>
          </p:nvPr>
        </p:nvSpPr>
        <p:spPr>
          <a:xfrm>
            <a:off x="1724766" y="484631"/>
            <a:ext cx="9403482" cy="5385049"/>
          </a:xfrm>
        </p:spPr>
        <p:txBody>
          <a:bodyPr>
            <a:normAutofit/>
          </a:bodyPr>
          <a:lstStyle/>
          <a:p>
            <a:r>
              <a:rPr lang="en-GB" dirty="0"/>
              <a:t>Which example of figurative language  best illustrates Janie’s new life in the everglades? </a:t>
            </a:r>
          </a:p>
        </p:txBody>
      </p:sp>
    </p:spTree>
    <p:extLst>
      <p:ext uri="{BB962C8B-B14F-4D97-AF65-F5344CB8AC3E}">
        <p14:creationId xmlns:p14="http://schemas.microsoft.com/office/powerpoint/2010/main" val="1047094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2F5B-6A99-44E4-9DA3-A7F6AEC76CD8}"/>
              </a:ext>
            </a:extLst>
          </p:cNvPr>
          <p:cNvSpPr>
            <a:spLocks noGrp="1"/>
          </p:cNvSpPr>
          <p:nvPr>
            <p:ph type="ctrTitle"/>
          </p:nvPr>
        </p:nvSpPr>
        <p:spPr/>
        <p:txBody>
          <a:bodyPr/>
          <a:lstStyle/>
          <a:p>
            <a:r>
              <a:rPr lang="en-GB" dirty="0"/>
              <a:t>The storm strikes</a:t>
            </a:r>
          </a:p>
        </p:txBody>
      </p:sp>
      <p:sp>
        <p:nvSpPr>
          <p:cNvPr id="4" name="Subtitle 3">
            <a:extLst>
              <a:ext uri="{FF2B5EF4-FFF2-40B4-BE49-F238E27FC236}">
                <a16:creationId xmlns:a16="http://schemas.microsoft.com/office/drawing/2014/main" id="{DEDF6535-AE52-468F-B92C-94209CCD76BC}"/>
              </a:ext>
            </a:extLst>
          </p:cNvPr>
          <p:cNvSpPr>
            <a:spLocks noGrp="1"/>
          </p:cNvSpPr>
          <p:nvPr>
            <p:ph type="subTitle" idx="1"/>
          </p:nvPr>
        </p:nvSpPr>
        <p:spPr>
          <a:xfrm>
            <a:off x="609910" y="5528014"/>
            <a:ext cx="7891272" cy="1069848"/>
          </a:xfrm>
        </p:spPr>
        <p:txBody>
          <a:bodyPr>
            <a:normAutofit fontScale="77500" lnSpcReduction="20000"/>
          </a:bodyPr>
          <a:lstStyle/>
          <a:p>
            <a:r>
              <a:rPr lang="en-GB" sz="2400" dirty="0">
                <a:highlight>
                  <a:srgbClr val="FFFF00"/>
                </a:highlight>
              </a:rPr>
              <a:t>Starter: Janie is a survivor. </a:t>
            </a:r>
            <a:r>
              <a:rPr lang="en-GB" sz="2500" dirty="0">
                <a:highlight>
                  <a:srgbClr val="FFFF00"/>
                </a:highlight>
              </a:rPr>
              <a:t>Which </a:t>
            </a:r>
            <a:r>
              <a:rPr lang="en-US" sz="2500" dirty="0">
                <a:highlight>
                  <a:srgbClr val="FFFF00"/>
                </a:highlight>
              </a:rPr>
              <a:t>confusing, unpredictable, or threatening forces </a:t>
            </a:r>
            <a:r>
              <a:rPr lang="en-GB" sz="2400" dirty="0">
                <a:highlight>
                  <a:srgbClr val="FFFF00"/>
                </a:highlight>
              </a:rPr>
              <a:t>has she overcome in her life? </a:t>
            </a:r>
          </a:p>
          <a:p>
            <a:r>
              <a:rPr lang="en-GB" sz="2400" dirty="0">
                <a:highlight>
                  <a:srgbClr val="FFFF00"/>
                </a:highlight>
              </a:rPr>
              <a:t>You could also consider collective challenges of the groups, family or communities she is part of. </a:t>
            </a:r>
          </a:p>
          <a:p>
            <a:endParaRPr lang="en-GB" sz="2400" dirty="0">
              <a:highlight>
                <a:srgbClr val="FFFF00"/>
              </a:highlight>
            </a:endParaRPr>
          </a:p>
          <a:p>
            <a:pPr marL="0" indent="0">
              <a:buNone/>
            </a:pPr>
            <a:endParaRPr lang="en-US" sz="2400" dirty="0">
              <a:solidFill>
                <a:srgbClr val="292C2E"/>
              </a:solidFill>
              <a:latin typeface="Raleway" pitchFamily="2" charset="0"/>
            </a:endParaRPr>
          </a:p>
          <a:p>
            <a:endParaRPr lang="en-GB" sz="2400" dirty="0">
              <a:highlight>
                <a:srgbClr val="FFFF00"/>
              </a:highlight>
            </a:endParaRPr>
          </a:p>
        </p:txBody>
      </p:sp>
      <p:sp>
        <p:nvSpPr>
          <p:cNvPr id="5" name="Subtitle 3">
            <a:extLst>
              <a:ext uri="{FF2B5EF4-FFF2-40B4-BE49-F238E27FC236}">
                <a16:creationId xmlns:a16="http://schemas.microsoft.com/office/drawing/2014/main" id="{D51AACB8-5E6E-44BF-A6ED-8BC13C2AFD26}"/>
              </a:ext>
            </a:extLst>
          </p:cNvPr>
          <p:cNvSpPr txBox="1">
            <a:spLocks/>
          </p:cNvSpPr>
          <p:nvPr/>
        </p:nvSpPr>
        <p:spPr>
          <a:xfrm>
            <a:off x="1051560" y="4125387"/>
            <a:ext cx="7891272" cy="1069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GB" sz="2400" dirty="0"/>
              <a:t>LO: to explore how the climax of the novel develops they central conflict </a:t>
            </a:r>
          </a:p>
          <a:p>
            <a:endParaRPr lang="en-GB" sz="2400" dirty="0"/>
          </a:p>
          <a:p>
            <a:endParaRPr lang="en-US" sz="2400" dirty="0">
              <a:solidFill>
                <a:srgbClr val="292C2E"/>
              </a:solidFill>
              <a:latin typeface="Raleway" pitchFamily="2" charset="0"/>
            </a:endParaRPr>
          </a:p>
          <a:p>
            <a:endParaRPr lang="en-GB" sz="2400" dirty="0">
              <a:highlight>
                <a:srgbClr val="FFFF00"/>
              </a:highlight>
            </a:endParaRPr>
          </a:p>
        </p:txBody>
      </p:sp>
    </p:spTree>
    <p:extLst>
      <p:ext uri="{BB962C8B-B14F-4D97-AF65-F5344CB8AC3E}">
        <p14:creationId xmlns:p14="http://schemas.microsoft.com/office/powerpoint/2010/main" val="2196693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058F-87FC-44FA-BD3E-13AA7EFC9677}"/>
              </a:ext>
            </a:extLst>
          </p:cNvPr>
          <p:cNvSpPr>
            <a:spLocks noGrp="1"/>
          </p:cNvSpPr>
          <p:nvPr>
            <p:ph type="title"/>
          </p:nvPr>
        </p:nvSpPr>
        <p:spPr>
          <a:xfrm>
            <a:off x="38328" y="134204"/>
            <a:ext cx="10690212" cy="665212"/>
          </a:xfrm>
        </p:spPr>
        <p:txBody>
          <a:bodyPr>
            <a:normAutofit fontScale="90000"/>
          </a:bodyPr>
          <a:lstStyle/>
          <a:p>
            <a:r>
              <a:rPr lang="en-GB" dirty="0"/>
              <a:t>A Hurricane Strikes: </a:t>
            </a:r>
          </a:p>
        </p:txBody>
      </p:sp>
      <p:sp>
        <p:nvSpPr>
          <p:cNvPr id="3" name="Content Placeholder 2">
            <a:extLst>
              <a:ext uri="{FF2B5EF4-FFF2-40B4-BE49-F238E27FC236}">
                <a16:creationId xmlns:a16="http://schemas.microsoft.com/office/drawing/2014/main" id="{C8B821BC-F6D9-4F29-9573-480FBC889581}"/>
              </a:ext>
            </a:extLst>
          </p:cNvPr>
          <p:cNvSpPr>
            <a:spLocks noGrp="1"/>
          </p:cNvSpPr>
          <p:nvPr>
            <p:ph idx="1"/>
          </p:nvPr>
        </p:nvSpPr>
        <p:spPr>
          <a:xfrm>
            <a:off x="224493" y="843218"/>
            <a:ext cx="7315199" cy="6014781"/>
          </a:xfrm>
        </p:spPr>
        <p:txBody>
          <a:bodyPr>
            <a:normAutofit/>
          </a:bodyPr>
          <a:lstStyle/>
          <a:p>
            <a:pPr marL="0" indent="0">
              <a:buNone/>
            </a:pPr>
            <a:r>
              <a:rPr lang="en-GB" dirty="0">
                <a:hlinkClick r:id="rId2"/>
              </a:rPr>
              <a:t>https://youtu.be/zPBD06EFMf8</a:t>
            </a:r>
            <a:r>
              <a:rPr lang="en-GB" dirty="0"/>
              <a:t> </a:t>
            </a:r>
          </a:p>
          <a:p>
            <a:pPr marL="0" indent="0">
              <a:buNone/>
            </a:pPr>
            <a:r>
              <a:rPr lang="en-GB" dirty="0"/>
              <a:t>Explore the actual 1928 hurricane here </a:t>
            </a:r>
            <a:r>
              <a:rPr lang="en-GB" dirty="0">
                <a:hlinkClick r:id="rId3"/>
              </a:rPr>
              <a:t>https://www.publishersweekly.com/978-0-7867-1146-8</a:t>
            </a:r>
            <a:r>
              <a:rPr lang="en-GB" dirty="0"/>
              <a:t>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Oval 3">
            <a:extLst>
              <a:ext uri="{FF2B5EF4-FFF2-40B4-BE49-F238E27FC236}">
                <a16:creationId xmlns:a16="http://schemas.microsoft.com/office/drawing/2014/main" id="{8B2E9B76-FBCA-49E7-B691-32E81DA2E31F}"/>
              </a:ext>
            </a:extLst>
          </p:cNvPr>
          <p:cNvSpPr/>
          <p:nvPr/>
        </p:nvSpPr>
        <p:spPr>
          <a:xfrm>
            <a:off x="7840843" y="1440042"/>
            <a:ext cx="3657599" cy="3569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Which ideas and themes from the article do you expect to be important in the novel? </a:t>
            </a:r>
          </a:p>
        </p:txBody>
      </p:sp>
    </p:spTree>
    <p:extLst>
      <p:ext uri="{BB962C8B-B14F-4D97-AF65-F5344CB8AC3E}">
        <p14:creationId xmlns:p14="http://schemas.microsoft.com/office/powerpoint/2010/main" val="3953358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39D9-AA8E-428B-9284-39AD93447A43}"/>
              </a:ext>
            </a:extLst>
          </p:cNvPr>
          <p:cNvSpPr>
            <a:spLocks noGrp="1"/>
          </p:cNvSpPr>
          <p:nvPr>
            <p:ph type="title"/>
          </p:nvPr>
        </p:nvSpPr>
        <p:spPr/>
        <p:txBody>
          <a:bodyPr>
            <a:normAutofit fontScale="90000"/>
          </a:bodyPr>
          <a:lstStyle/>
          <a:p>
            <a:r>
              <a:rPr lang="en-GB" dirty="0"/>
              <a:t>What might the opening foreshadow about this storm? </a:t>
            </a:r>
          </a:p>
        </p:txBody>
      </p:sp>
      <p:sp>
        <p:nvSpPr>
          <p:cNvPr id="3" name="Content Placeholder 2">
            <a:extLst>
              <a:ext uri="{FF2B5EF4-FFF2-40B4-BE49-F238E27FC236}">
                <a16:creationId xmlns:a16="http://schemas.microsoft.com/office/drawing/2014/main" id="{7209FB31-0DF5-49B4-B801-B91DB1031C56}"/>
              </a:ext>
            </a:extLst>
          </p:cNvPr>
          <p:cNvSpPr>
            <a:spLocks noGrp="1"/>
          </p:cNvSpPr>
          <p:nvPr>
            <p:ph idx="1"/>
          </p:nvPr>
        </p:nvSpPr>
        <p:spPr/>
        <p:txBody>
          <a:bodyPr/>
          <a:lstStyle/>
          <a:p>
            <a:pPr marL="0" indent="0">
              <a:buNone/>
            </a:pPr>
            <a:r>
              <a:rPr lang="en-US" dirty="0"/>
              <a:t>“So the beginning of this was a woman and she had come back from burying the dead. Not the dead of sick and ailing with friends at the pillow and the feet. She had come back from the sodden and the bloated; the sudden dead, their eyes flung wide open in judgment.”</a:t>
            </a:r>
            <a:endParaRPr lang="en-GB" dirty="0"/>
          </a:p>
        </p:txBody>
      </p:sp>
    </p:spTree>
    <p:extLst>
      <p:ext uri="{BB962C8B-B14F-4D97-AF65-F5344CB8AC3E}">
        <p14:creationId xmlns:p14="http://schemas.microsoft.com/office/powerpoint/2010/main" val="2212961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7260AAE-9F09-40D4-8EE5-007169BE7768}"/>
              </a:ext>
            </a:extLst>
          </p:cNvPr>
          <p:cNvSpPr>
            <a:spLocks noGrp="1"/>
          </p:cNvSpPr>
          <p:nvPr>
            <p:ph type="title"/>
          </p:nvPr>
        </p:nvSpPr>
        <p:spPr>
          <a:xfrm>
            <a:off x="1069848" y="484632"/>
            <a:ext cx="10058400" cy="1609344"/>
          </a:xfrm>
        </p:spPr>
        <p:txBody>
          <a:bodyPr>
            <a:normAutofit/>
          </a:bodyPr>
          <a:lstStyle/>
          <a:p>
            <a:r>
              <a:rPr lang="en-GB" dirty="0"/>
              <a:t>Chapter 18: The Storm</a:t>
            </a:r>
          </a:p>
        </p:txBody>
      </p:sp>
      <p:pic>
        <p:nvPicPr>
          <p:cNvPr id="1026" name="Picture 2" descr="Powerful Plots: 3 Expert Tricks for Building a Story Arc - Freewrite Store">
            <a:extLst>
              <a:ext uri="{FF2B5EF4-FFF2-40B4-BE49-F238E27FC236}">
                <a16:creationId xmlns:a16="http://schemas.microsoft.com/office/drawing/2014/main" id="{1879AB76-F384-41A6-97E7-44E181F8BB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17" r="4775"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5A3FD7-150F-4203-8E5F-164D4A88DF84}"/>
              </a:ext>
            </a:extLst>
          </p:cNvPr>
          <p:cNvSpPr>
            <a:spLocks noGrp="1"/>
          </p:cNvSpPr>
          <p:nvPr>
            <p:ph idx="1"/>
          </p:nvPr>
        </p:nvSpPr>
        <p:spPr>
          <a:xfrm>
            <a:off x="6496216" y="2320412"/>
            <a:ext cx="4632031" cy="3851787"/>
          </a:xfrm>
        </p:spPr>
        <p:txBody>
          <a:bodyPr anchor="ctr">
            <a:normAutofit/>
          </a:bodyPr>
          <a:lstStyle/>
          <a:p>
            <a:pPr marL="0" indent="0">
              <a:buNone/>
            </a:pPr>
            <a:endParaRPr lang="en-GB" sz="1700" dirty="0"/>
          </a:p>
          <a:p>
            <a:pPr marL="0" indent="0">
              <a:buNone/>
            </a:pPr>
            <a:r>
              <a:rPr lang="en-GB" sz="1700" dirty="0"/>
              <a:t>How does this help you interpret the book? </a:t>
            </a:r>
          </a:p>
          <a:p>
            <a:pPr marL="0" indent="0">
              <a:buNone/>
            </a:pPr>
            <a:r>
              <a:rPr lang="en-GB" sz="1700" i="1" dirty="0"/>
              <a:t>“</a:t>
            </a:r>
            <a:r>
              <a:rPr lang="en-US" sz="1700" i="1" dirty="0"/>
              <a:t>They sat in company with the others . . . They seemed to be staring at the dark, but their eyes were watching God.”</a:t>
            </a:r>
          </a:p>
          <a:p>
            <a:pPr marL="0" indent="0">
              <a:buNone/>
            </a:pPr>
            <a:endParaRPr lang="en-US" sz="1700" dirty="0"/>
          </a:p>
          <a:p>
            <a:pPr marL="0" indent="0">
              <a:buNone/>
            </a:pPr>
            <a:r>
              <a:rPr lang="en-US" sz="1700" dirty="0"/>
              <a:t>Where on the narrative arc would you locate this chapter? </a:t>
            </a:r>
            <a:endParaRPr lang="en-GB" sz="1700"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0549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F564-B222-4597-98B6-F48C618ABC31}"/>
              </a:ext>
            </a:extLst>
          </p:cNvPr>
          <p:cNvSpPr>
            <a:spLocks noGrp="1"/>
          </p:cNvSpPr>
          <p:nvPr>
            <p:ph type="title"/>
          </p:nvPr>
        </p:nvSpPr>
        <p:spPr>
          <a:xfrm>
            <a:off x="142363" y="0"/>
            <a:ext cx="10985886" cy="750137"/>
          </a:xfrm>
        </p:spPr>
        <p:txBody>
          <a:bodyPr>
            <a:normAutofit fontScale="90000"/>
          </a:bodyPr>
          <a:lstStyle/>
          <a:p>
            <a:r>
              <a:rPr lang="en-GB" dirty="0"/>
              <a:t>Key extract: Annotate and discuss </a:t>
            </a:r>
          </a:p>
        </p:txBody>
      </p:sp>
      <p:sp>
        <p:nvSpPr>
          <p:cNvPr id="3" name="Content Placeholder 2">
            <a:extLst>
              <a:ext uri="{FF2B5EF4-FFF2-40B4-BE49-F238E27FC236}">
                <a16:creationId xmlns:a16="http://schemas.microsoft.com/office/drawing/2014/main" id="{2AD0CBBF-E110-4DC6-B7B8-35CD7D784C1B}"/>
              </a:ext>
            </a:extLst>
          </p:cNvPr>
          <p:cNvSpPr>
            <a:spLocks noGrp="1"/>
          </p:cNvSpPr>
          <p:nvPr>
            <p:ph idx="1"/>
          </p:nvPr>
        </p:nvSpPr>
        <p:spPr>
          <a:xfrm>
            <a:off x="700857" y="1023909"/>
            <a:ext cx="9614889" cy="5834091"/>
          </a:xfrm>
        </p:spPr>
        <p:txBody>
          <a:bodyPr>
            <a:normAutofit/>
          </a:bodyPr>
          <a:lstStyle/>
          <a:p>
            <a:pPr marL="0" indent="0">
              <a:buNone/>
            </a:pPr>
            <a:r>
              <a:rPr lang="en-US" dirty="0"/>
              <a:t>Sometime that night the winds came back. Everything in the world had a </a:t>
            </a:r>
            <a:r>
              <a:rPr lang="en-US" dirty="0">
                <a:highlight>
                  <a:srgbClr val="FFFF00"/>
                </a:highlight>
              </a:rPr>
              <a:t>strong rattle, sharp and short like Stew Beef vibrating the drum</a:t>
            </a:r>
            <a:r>
              <a:rPr lang="en-US" dirty="0"/>
              <a:t> head near the edge with his fingers. By morning </a:t>
            </a:r>
            <a:r>
              <a:rPr lang="en-US" dirty="0">
                <a:highlight>
                  <a:srgbClr val="FFFF00"/>
                </a:highlight>
              </a:rPr>
              <a:t>Gabriel was playing the deep tones </a:t>
            </a:r>
            <a:r>
              <a:rPr lang="en-US" dirty="0"/>
              <a:t>in the center of the drum. So when Janie looked out of her door she saw the drifting mists gathered in the west—that cloud field of the sky—</a:t>
            </a:r>
            <a:r>
              <a:rPr lang="en-US" dirty="0">
                <a:highlight>
                  <a:srgbClr val="00FFFF"/>
                </a:highlight>
              </a:rPr>
              <a:t>to arm themselves </a:t>
            </a:r>
            <a:r>
              <a:rPr lang="en-US" dirty="0"/>
              <a:t>with thunders and march forth against the world. </a:t>
            </a:r>
            <a:r>
              <a:rPr lang="en-US" dirty="0">
                <a:highlight>
                  <a:srgbClr val="00FFFF"/>
                </a:highlight>
              </a:rPr>
              <a:t>Louder and higher and lower and wider the sound and motion spread, mounting, sinking, </a:t>
            </a:r>
            <a:r>
              <a:rPr lang="en-US" dirty="0" err="1">
                <a:highlight>
                  <a:srgbClr val="00FFFF"/>
                </a:highlight>
              </a:rPr>
              <a:t>darking</a:t>
            </a:r>
            <a:r>
              <a:rPr lang="en-US" dirty="0">
                <a:highlight>
                  <a:srgbClr val="00FFFF"/>
                </a:highlight>
              </a:rPr>
              <a:t>. </a:t>
            </a:r>
          </a:p>
          <a:p>
            <a:pPr marL="0" indent="0">
              <a:buNone/>
            </a:pPr>
            <a:r>
              <a:rPr lang="en-US" dirty="0">
                <a:highlight>
                  <a:srgbClr val="00FF00"/>
                </a:highlight>
              </a:rPr>
              <a:t>It woke up old </a:t>
            </a:r>
            <a:r>
              <a:rPr lang="en-US" dirty="0" err="1">
                <a:highlight>
                  <a:srgbClr val="00FF00"/>
                </a:highlight>
              </a:rPr>
              <a:t>Okechobee</a:t>
            </a:r>
            <a:r>
              <a:rPr lang="en-US" dirty="0">
                <a:highlight>
                  <a:srgbClr val="00FF00"/>
                </a:highlight>
              </a:rPr>
              <a:t> and the monster began to roll in his bed. Began to roll and complain like a peevish world on a grumble. </a:t>
            </a:r>
            <a:r>
              <a:rPr lang="en-US" dirty="0"/>
              <a:t>The folks in the quarters and the people in the big houses further around the shore heard the big lake and wondered. The people felt uncomfortable but safe because there were the seawalls to chain the senseless monster in his bed</a:t>
            </a:r>
            <a:r>
              <a:rPr lang="en-US" dirty="0">
                <a:highlight>
                  <a:srgbClr val="FF00FF"/>
                </a:highlight>
              </a:rPr>
              <a:t>. The folks let the people do the thinking. If the castles thought themselves secure, the cabins needn’t worry. </a:t>
            </a:r>
            <a:r>
              <a:rPr lang="en-US" dirty="0"/>
              <a:t>Their decision was already made as always. Chink up your cracks, shiver in your wet beds and wait on the </a:t>
            </a:r>
            <a:r>
              <a:rPr lang="en-US" dirty="0">
                <a:highlight>
                  <a:srgbClr val="FF00FF"/>
                </a:highlight>
              </a:rPr>
              <a:t>mercy of the Lord. The </a:t>
            </a:r>
            <a:r>
              <a:rPr lang="en-US" dirty="0" err="1">
                <a:highlight>
                  <a:srgbClr val="FF00FF"/>
                </a:highlight>
              </a:rPr>
              <a:t>bossman</a:t>
            </a:r>
            <a:r>
              <a:rPr lang="en-US" dirty="0">
                <a:highlight>
                  <a:srgbClr val="FF00FF"/>
                </a:highlight>
              </a:rPr>
              <a:t> might have the thing stopped before morning anyway. </a:t>
            </a:r>
            <a:r>
              <a:rPr lang="en-US" dirty="0"/>
              <a:t>It is so easy to be hopeful in the day time when you can see the things you wish on. </a:t>
            </a:r>
            <a:r>
              <a:rPr lang="en-US" dirty="0">
                <a:highlight>
                  <a:srgbClr val="00FFFF"/>
                </a:highlight>
              </a:rPr>
              <a:t>But it was night, it stayed night. Night was striding across nothingness with the whole round world in his hands</a:t>
            </a:r>
          </a:p>
          <a:p>
            <a:pPr marL="0" indent="0">
              <a:buNone/>
            </a:pPr>
            <a:r>
              <a:rPr lang="en-US" dirty="0"/>
              <a:t>(p. 179-180)</a:t>
            </a:r>
            <a:endParaRPr lang="en-GB" dirty="0"/>
          </a:p>
        </p:txBody>
      </p:sp>
    </p:spTree>
    <p:extLst>
      <p:ext uri="{BB962C8B-B14F-4D97-AF65-F5344CB8AC3E}">
        <p14:creationId xmlns:p14="http://schemas.microsoft.com/office/powerpoint/2010/main" val="2884829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7B5A-0DA8-4AD4-B6AD-2093D3FBA811}"/>
              </a:ext>
            </a:extLst>
          </p:cNvPr>
          <p:cNvSpPr>
            <a:spLocks noGrp="1"/>
          </p:cNvSpPr>
          <p:nvPr>
            <p:ph type="title"/>
          </p:nvPr>
        </p:nvSpPr>
        <p:spPr>
          <a:xfrm>
            <a:off x="229968" y="238237"/>
            <a:ext cx="10810672" cy="369538"/>
          </a:xfrm>
        </p:spPr>
        <p:txBody>
          <a:bodyPr>
            <a:normAutofit fontScale="90000"/>
          </a:bodyPr>
          <a:lstStyle/>
          <a:p>
            <a:r>
              <a:rPr lang="en-GB" sz="2400" dirty="0"/>
              <a:t>How does Hurston make this such a dramatic turning point?  </a:t>
            </a:r>
          </a:p>
        </p:txBody>
      </p:sp>
      <p:sp>
        <p:nvSpPr>
          <p:cNvPr id="3" name="Content Placeholder 2">
            <a:extLst>
              <a:ext uri="{FF2B5EF4-FFF2-40B4-BE49-F238E27FC236}">
                <a16:creationId xmlns:a16="http://schemas.microsoft.com/office/drawing/2014/main" id="{7075CEBF-B24C-4E12-8EA7-0D7608F62844}"/>
              </a:ext>
            </a:extLst>
          </p:cNvPr>
          <p:cNvSpPr>
            <a:spLocks noGrp="1"/>
          </p:cNvSpPr>
          <p:nvPr>
            <p:ph idx="1"/>
          </p:nvPr>
        </p:nvSpPr>
        <p:spPr>
          <a:xfrm>
            <a:off x="229968" y="695383"/>
            <a:ext cx="10810672" cy="5334456"/>
          </a:xfrm>
        </p:spPr>
        <p:txBody>
          <a:bodyPr>
            <a:normAutofit fontScale="77500" lnSpcReduction="20000"/>
          </a:bodyPr>
          <a:lstStyle/>
          <a:p>
            <a:pPr marL="0" indent="0">
              <a:buNone/>
            </a:pPr>
            <a:r>
              <a:rPr lang="en-US" dirty="0">
                <a:highlight>
                  <a:srgbClr val="FFFF00"/>
                </a:highlight>
              </a:rPr>
              <a:t>“Tea Cake!” He heard her and sprang up. Janie was trying to swim but fighting water too hard. He saw a cow swimming slowly towards the fill in an oblique line. A massive built dog was sitting on her shoulders and shivering and growling. The cow was approaching Janie. A few strokes would bring her there. </a:t>
            </a:r>
          </a:p>
          <a:p>
            <a:pPr marL="0" indent="0">
              <a:buNone/>
            </a:pPr>
            <a:r>
              <a:rPr lang="en-US" dirty="0">
                <a:highlight>
                  <a:srgbClr val="FFFF00"/>
                </a:highlight>
              </a:rPr>
              <a:t>“Make it </a:t>
            </a:r>
            <a:r>
              <a:rPr lang="en-US" dirty="0" err="1">
                <a:highlight>
                  <a:srgbClr val="FFFF00"/>
                </a:highlight>
              </a:rPr>
              <a:t>tuh</a:t>
            </a:r>
            <a:r>
              <a:rPr lang="en-US" dirty="0">
                <a:highlight>
                  <a:srgbClr val="FFFF00"/>
                </a:highlight>
              </a:rPr>
              <a:t> de cow and grab hold of her tail! Don’t use </a:t>
            </a:r>
            <a:r>
              <a:rPr lang="en-US" dirty="0" err="1">
                <a:highlight>
                  <a:srgbClr val="FFFF00"/>
                </a:highlight>
              </a:rPr>
              <a:t>yo</a:t>
            </a:r>
            <a:r>
              <a:rPr lang="en-US" dirty="0">
                <a:highlight>
                  <a:srgbClr val="FFFF00"/>
                </a:highlight>
              </a:rPr>
              <a:t>’ feet. Jus’ </a:t>
            </a:r>
            <a:r>
              <a:rPr lang="en-US" dirty="0" err="1">
                <a:highlight>
                  <a:srgbClr val="FFFF00"/>
                </a:highlight>
              </a:rPr>
              <a:t>yo</a:t>
            </a:r>
            <a:r>
              <a:rPr lang="en-US" dirty="0">
                <a:highlight>
                  <a:srgbClr val="FFFF00"/>
                </a:highlight>
              </a:rPr>
              <a:t>’ hands is enough. </a:t>
            </a:r>
            <a:r>
              <a:rPr lang="en-US" dirty="0" err="1">
                <a:highlight>
                  <a:srgbClr val="FFFF00"/>
                </a:highlight>
              </a:rPr>
              <a:t>Dat’s</a:t>
            </a:r>
            <a:r>
              <a:rPr lang="en-US" dirty="0">
                <a:highlight>
                  <a:srgbClr val="FFFF00"/>
                </a:highlight>
              </a:rPr>
              <a:t> right, come on!” </a:t>
            </a:r>
          </a:p>
          <a:p>
            <a:pPr marL="0" indent="0">
              <a:buNone/>
            </a:pPr>
            <a:r>
              <a:rPr lang="en-US" dirty="0">
                <a:highlight>
                  <a:srgbClr val="00FF00"/>
                </a:highlight>
              </a:rPr>
              <a:t>Janie achieved the tail of the cow and lifted her head up along the cow’s rump, as far as she could above water. The cow sunk a little with the added load and thrashed a moment in terror. Thought she was being pulled down by a gator. Then she continued on. The dog stood up and growled like a lion, stiff-standing hackles, stiff muscles, teeth uncovered as he lashed up his fury for the charge. </a:t>
            </a:r>
            <a:r>
              <a:rPr lang="en-US" dirty="0">
                <a:highlight>
                  <a:srgbClr val="00FFFF"/>
                </a:highlight>
              </a:rPr>
              <a:t>Tea Cake split the water like an otter, opening his knife as he dived. The dog raced down the back-bone of the cow to the attack and Janie screamed and slipped far back on the tail of the cow, just out of reach of the dog’s angry jaws. He wanted to plunge in after her but dreaded the water, somehow. Tea Cake rose out of the water at the cow’s rump and seized the dog by the neck. </a:t>
            </a:r>
            <a:r>
              <a:rPr lang="en-US" dirty="0">
                <a:highlight>
                  <a:srgbClr val="C0C0C0"/>
                </a:highlight>
              </a:rPr>
              <a:t>But he was a powerful dog and Tea Cake was over-tired. So he didn’t kill the dog with one stroke as he had intended. But the dog couldn’t free himself either. They fought and somehow he managed to bite Tea Cake high up on his cheek-bone once. Then Tea Cake finished him and sent him to the bottom to stay there. The cow relieved of a great weight was landing on the fill with Janie before Tea Cake stroked in and crawled weakly upon the fill again. </a:t>
            </a:r>
          </a:p>
          <a:p>
            <a:pPr marL="0" indent="0">
              <a:buNone/>
            </a:pPr>
            <a:r>
              <a:rPr lang="en-US" dirty="0">
                <a:solidFill>
                  <a:schemeClr val="bg1"/>
                </a:solidFill>
                <a:highlight>
                  <a:srgbClr val="800080"/>
                </a:highlight>
              </a:rPr>
              <a:t>Janie began to fuss around his face where the dog had bitten him but he said it didn’t amount to anything. “He’d uh raised hell though if he had uh grabbed me uh inch higher and bit me in </a:t>
            </a:r>
            <a:r>
              <a:rPr lang="en-US" dirty="0" err="1">
                <a:solidFill>
                  <a:schemeClr val="bg1"/>
                </a:solidFill>
                <a:highlight>
                  <a:srgbClr val="800080"/>
                </a:highlight>
              </a:rPr>
              <a:t>mah</a:t>
            </a:r>
            <a:r>
              <a:rPr lang="en-US" dirty="0">
                <a:solidFill>
                  <a:schemeClr val="bg1"/>
                </a:solidFill>
                <a:highlight>
                  <a:srgbClr val="800080"/>
                </a:highlight>
              </a:rPr>
              <a:t> eye. </a:t>
            </a:r>
            <a:r>
              <a:rPr lang="en-US" dirty="0" err="1">
                <a:solidFill>
                  <a:schemeClr val="bg1"/>
                </a:solidFill>
                <a:highlight>
                  <a:srgbClr val="800080"/>
                </a:highlight>
              </a:rPr>
              <a:t>Yuh</a:t>
            </a:r>
            <a:r>
              <a:rPr lang="en-US" dirty="0">
                <a:solidFill>
                  <a:schemeClr val="bg1"/>
                </a:solidFill>
                <a:highlight>
                  <a:srgbClr val="800080"/>
                </a:highlight>
              </a:rPr>
              <a:t> can’t buy eyes in de store, </a:t>
            </a:r>
            <a:r>
              <a:rPr lang="en-US" dirty="0" err="1">
                <a:solidFill>
                  <a:schemeClr val="bg1"/>
                </a:solidFill>
                <a:highlight>
                  <a:srgbClr val="800080"/>
                </a:highlight>
              </a:rPr>
              <a:t>yuh</a:t>
            </a:r>
            <a:r>
              <a:rPr lang="en-US" dirty="0">
                <a:solidFill>
                  <a:schemeClr val="bg1"/>
                </a:solidFill>
                <a:highlight>
                  <a:srgbClr val="800080"/>
                </a:highlight>
              </a:rPr>
              <a:t> know.” He flopped to the edge of the fill as if the storm wasn’t going on at all. “Lemme rest awhile, then us got </a:t>
            </a:r>
            <a:r>
              <a:rPr lang="en-US" dirty="0" err="1">
                <a:solidFill>
                  <a:schemeClr val="bg1"/>
                </a:solidFill>
                <a:highlight>
                  <a:srgbClr val="800080"/>
                </a:highlight>
              </a:rPr>
              <a:t>tuh</a:t>
            </a:r>
            <a:r>
              <a:rPr lang="en-US" dirty="0">
                <a:solidFill>
                  <a:schemeClr val="bg1"/>
                </a:solidFill>
                <a:highlight>
                  <a:srgbClr val="800080"/>
                </a:highlight>
              </a:rPr>
              <a:t> make it on </a:t>
            </a:r>
            <a:r>
              <a:rPr lang="en-US" dirty="0" err="1">
                <a:solidFill>
                  <a:schemeClr val="bg1"/>
                </a:solidFill>
                <a:highlight>
                  <a:srgbClr val="800080"/>
                </a:highlight>
              </a:rPr>
              <a:t>intuh</a:t>
            </a:r>
            <a:r>
              <a:rPr lang="en-US" dirty="0">
                <a:solidFill>
                  <a:schemeClr val="bg1"/>
                </a:solidFill>
                <a:highlight>
                  <a:srgbClr val="800080"/>
                </a:highlight>
              </a:rPr>
              <a:t> town somehow.” </a:t>
            </a:r>
          </a:p>
          <a:p>
            <a:pPr marL="0" indent="0">
              <a:buNone/>
            </a:pPr>
            <a:r>
              <a:rPr lang="en-US" dirty="0">
                <a:solidFill>
                  <a:schemeClr val="bg1"/>
                </a:solidFill>
                <a:highlight>
                  <a:srgbClr val="000080"/>
                </a:highlight>
              </a:rPr>
              <a:t>It was next day by the sun and the clock when they reached Palm Beach. It was years later by their bodies. Winters and winters of hardship and suffering. The wheel kept turning round and round. Hope, hopelessness and despair. But the storm blew itself out as they approached the city of refuge. Havoc was there with her mouth wide open. Back in the Everglades the wind had romped among lakes and trees. In the city it had raged among houses and men. Tea Cake and Janie stood on the edge of things and looked over the desolation.</a:t>
            </a:r>
          </a:p>
          <a:p>
            <a:pPr marL="0" indent="0">
              <a:buNone/>
            </a:pPr>
            <a:r>
              <a:rPr lang="en-US" dirty="0"/>
              <a:t>(p. 188)</a:t>
            </a:r>
            <a:endParaRPr lang="en-GB" dirty="0"/>
          </a:p>
        </p:txBody>
      </p:sp>
    </p:spTree>
    <p:extLst>
      <p:ext uri="{BB962C8B-B14F-4D97-AF65-F5344CB8AC3E}">
        <p14:creationId xmlns:p14="http://schemas.microsoft.com/office/powerpoint/2010/main" val="1432956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0D8C-3631-4CA3-9416-4D67BAD41D9A}"/>
              </a:ext>
            </a:extLst>
          </p:cNvPr>
          <p:cNvSpPr>
            <a:spLocks noGrp="1"/>
          </p:cNvSpPr>
          <p:nvPr>
            <p:ph type="title"/>
          </p:nvPr>
        </p:nvSpPr>
        <p:spPr>
          <a:xfrm>
            <a:off x="191640" y="71182"/>
            <a:ext cx="10936607" cy="657054"/>
          </a:xfrm>
        </p:spPr>
        <p:txBody>
          <a:bodyPr>
            <a:noAutofit/>
          </a:bodyPr>
          <a:lstStyle/>
          <a:p>
            <a:r>
              <a:rPr lang="en-GB" sz="4000" dirty="0"/>
              <a:t>How does Hurston make this scene so dramatic? </a:t>
            </a:r>
          </a:p>
        </p:txBody>
      </p:sp>
      <p:sp>
        <p:nvSpPr>
          <p:cNvPr id="3" name="Content Placeholder 2">
            <a:extLst>
              <a:ext uri="{FF2B5EF4-FFF2-40B4-BE49-F238E27FC236}">
                <a16:creationId xmlns:a16="http://schemas.microsoft.com/office/drawing/2014/main" id="{347C95C1-B26D-49DF-9D0A-D73592600912}"/>
              </a:ext>
            </a:extLst>
          </p:cNvPr>
          <p:cNvSpPr>
            <a:spLocks noGrp="1"/>
          </p:cNvSpPr>
          <p:nvPr>
            <p:ph idx="1"/>
          </p:nvPr>
        </p:nvSpPr>
        <p:spPr>
          <a:xfrm>
            <a:off x="372330" y="925352"/>
            <a:ext cx="10755917" cy="5345407"/>
          </a:xfrm>
        </p:spPr>
        <p:txBody>
          <a:bodyPr>
            <a:normAutofit fontScale="85000" lnSpcReduction="20000"/>
          </a:bodyPr>
          <a:lstStyle/>
          <a:p>
            <a:pPr marL="0" indent="0">
              <a:buNone/>
            </a:pPr>
            <a:r>
              <a:rPr lang="en-GB" b="1" dirty="0"/>
              <a:t>Extension task: add an introduction which focuses on the central conflict of this novel and in this passage</a:t>
            </a:r>
          </a:p>
          <a:p>
            <a:pPr marL="0" indent="0">
              <a:buNone/>
            </a:pPr>
            <a:r>
              <a:rPr lang="en-US" b="1" dirty="0">
                <a:highlight>
                  <a:srgbClr val="FFFF00"/>
                </a:highlight>
              </a:rPr>
              <a:t>Group A: </a:t>
            </a:r>
          </a:p>
          <a:p>
            <a:pPr marL="0" indent="0">
              <a:buNone/>
            </a:pPr>
            <a:r>
              <a:rPr lang="en-US" dirty="0">
                <a:highlight>
                  <a:srgbClr val="FFFF00"/>
                </a:highlight>
              </a:rPr>
              <a:t>dialogue, exclamation, movements converging, conflicting emotions, contrasting figures /imagery, sense of urgency</a:t>
            </a:r>
          </a:p>
          <a:p>
            <a:pPr marL="0" indent="0">
              <a:buNone/>
            </a:pPr>
            <a:r>
              <a:rPr lang="en-US" b="1" dirty="0">
                <a:highlight>
                  <a:srgbClr val="00FF00"/>
                </a:highlight>
              </a:rPr>
              <a:t>Group B: </a:t>
            </a:r>
          </a:p>
          <a:p>
            <a:pPr marL="0" indent="0">
              <a:buNone/>
            </a:pPr>
            <a:r>
              <a:rPr lang="en-US" dirty="0">
                <a:highlight>
                  <a:srgbClr val="00FF00"/>
                </a:highlight>
              </a:rPr>
              <a:t>Internal conflict, juxtaposed emotions, connotations, simile, predatory, dynamic verbs</a:t>
            </a:r>
          </a:p>
          <a:p>
            <a:pPr marL="0" indent="0">
              <a:buNone/>
            </a:pPr>
            <a:r>
              <a:rPr lang="en-US" b="1" dirty="0">
                <a:highlight>
                  <a:srgbClr val="00FFFF"/>
                </a:highlight>
              </a:rPr>
              <a:t>Group C: </a:t>
            </a:r>
          </a:p>
          <a:p>
            <a:pPr marL="0" indent="0">
              <a:buNone/>
            </a:pPr>
            <a:r>
              <a:rPr lang="en-US" dirty="0">
                <a:highlight>
                  <a:srgbClr val="00FFFF"/>
                </a:highlight>
              </a:rPr>
              <a:t>Simile, animal imagery, personification, uncertainty, connotations </a:t>
            </a:r>
          </a:p>
          <a:p>
            <a:pPr marL="0" indent="0">
              <a:buNone/>
            </a:pPr>
            <a:r>
              <a:rPr lang="en-US" b="1" dirty="0">
                <a:highlight>
                  <a:srgbClr val="C0C0C0"/>
                </a:highlight>
              </a:rPr>
              <a:t>Group D</a:t>
            </a:r>
          </a:p>
          <a:p>
            <a:pPr marL="0" indent="0">
              <a:buNone/>
            </a:pPr>
            <a:r>
              <a:rPr lang="en-US" dirty="0">
                <a:highlight>
                  <a:srgbClr val="C0C0C0"/>
                </a:highlight>
              </a:rPr>
              <a:t>Contrast, metaphor, sentence structure, sense of chaos and confusion, double meaning </a:t>
            </a:r>
          </a:p>
          <a:p>
            <a:pPr marL="0" indent="0">
              <a:buNone/>
            </a:pPr>
            <a:r>
              <a:rPr lang="en-US" b="1" dirty="0">
                <a:solidFill>
                  <a:schemeClr val="bg1"/>
                </a:solidFill>
                <a:highlight>
                  <a:srgbClr val="800080"/>
                </a:highlight>
              </a:rPr>
              <a:t>Group E</a:t>
            </a:r>
          </a:p>
          <a:p>
            <a:pPr marL="0" indent="0">
              <a:buNone/>
            </a:pPr>
            <a:r>
              <a:rPr lang="en-US" dirty="0">
                <a:solidFill>
                  <a:schemeClr val="bg1"/>
                </a:solidFill>
                <a:highlight>
                  <a:srgbClr val="800080"/>
                </a:highlight>
              </a:rPr>
              <a:t>Tone, contrast, simile, connotations, precarious, ambivalence</a:t>
            </a:r>
          </a:p>
          <a:p>
            <a:pPr marL="0" indent="0">
              <a:buNone/>
            </a:pPr>
            <a:r>
              <a:rPr lang="en-US" b="1" dirty="0">
                <a:solidFill>
                  <a:schemeClr val="bg1"/>
                </a:solidFill>
                <a:highlight>
                  <a:srgbClr val="000080"/>
                </a:highlight>
              </a:rPr>
              <a:t>Group F</a:t>
            </a:r>
          </a:p>
          <a:p>
            <a:pPr marL="0" indent="0">
              <a:buNone/>
            </a:pPr>
            <a:r>
              <a:rPr lang="en-US" dirty="0">
                <a:solidFill>
                  <a:schemeClr val="bg1"/>
                </a:solidFill>
                <a:highlight>
                  <a:srgbClr val="000080"/>
                </a:highlight>
              </a:rPr>
              <a:t>Theme of time, cyclical, sentence fragments, personification</a:t>
            </a:r>
          </a:p>
          <a:p>
            <a:pPr marL="0" indent="0">
              <a:buNone/>
            </a:pPr>
            <a:endParaRPr lang="en-US" dirty="0"/>
          </a:p>
          <a:p>
            <a:pPr marL="0" indent="0">
              <a:buNone/>
            </a:pPr>
            <a:r>
              <a:rPr lang="en-US" i="1" dirty="0"/>
              <a:t>All paragraphs need to copied onto the document on Teams! </a:t>
            </a:r>
            <a:endParaRPr lang="en-GB" i="1" dirty="0"/>
          </a:p>
        </p:txBody>
      </p:sp>
    </p:spTree>
    <p:extLst>
      <p:ext uri="{BB962C8B-B14F-4D97-AF65-F5344CB8AC3E}">
        <p14:creationId xmlns:p14="http://schemas.microsoft.com/office/powerpoint/2010/main" val="7550576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3CD1-1E62-4DFF-8D71-641F98C0E5C6}"/>
              </a:ext>
            </a:extLst>
          </p:cNvPr>
          <p:cNvSpPr>
            <a:spLocks noGrp="1"/>
          </p:cNvSpPr>
          <p:nvPr>
            <p:ph type="title"/>
          </p:nvPr>
        </p:nvSpPr>
        <p:spPr/>
        <p:txBody>
          <a:bodyPr>
            <a:normAutofit fontScale="90000"/>
          </a:bodyPr>
          <a:lstStyle/>
          <a:p>
            <a:r>
              <a:rPr lang="en-GB" dirty="0"/>
              <a:t>Evaluate: How does this chapter develop the central conflict of the novel? </a:t>
            </a:r>
          </a:p>
        </p:txBody>
      </p:sp>
      <p:sp>
        <p:nvSpPr>
          <p:cNvPr id="3" name="Content Placeholder 2">
            <a:extLst>
              <a:ext uri="{FF2B5EF4-FFF2-40B4-BE49-F238E27FC236}">
                <a16:creationId xmlns:a16="http://schemas.microsoft.com/office/drawing/2014/main" id="{D92BDCAB-08BC-4947-A8C7-C8F855C07FD1}"/>
              </a:ext>
            </a:extLst>
          </p:cNvPr>
          <p:cNvSpPr>
            <a:spLocks noGrp="1"/>
          </p:cNvSpPr>
          <p:nvPr>
            <p:ph idx="1"/>
          </p:nvPr>
        </p:nvSpPr>
        <p:spPr/>
        <p:txBody>
          <a:bodyPr>
            <a:normAutofit/>
          </a:bodyPr>
          <a:lstStyle/>
          <a:p>
            <a:pPr marL="0" indent="0">
              <a:buNone/>
            </a:pPr>
            <a:endParaRPr lang="en-US" b="0" i="0" dirty="0">
              <a:solidFill>
                <a:srgbClr val="292C2E"/>
              </a:solidFill>
              <a:effectLst/>
              <a:latin typeface="Raleway" pitchFamily="2" charset="0"/>
            </a:endParaRPr>
          </a:p>
          <a:p>
            <a:pPr marL="0" indent="0" algn="ctr">
              <a:buNone/>
            </a:pPr>
            <a:r>
              <a:rPr lang="en-US" sz="2800" b="1" dirty="0">
                <a:highlight>
                  <a:srgbClr val="FFFF00"/>
                </a:highlight>
              </a:rPr>
              <a:t>What does the storm suggest about Janie’s quest to find her place in the world amid confusing, unpredictable, and often threatening forces? </a:t>
            </a:r>
          </a:p>
          <a:p>
            <a:pPr marL="457200" indent="-457200">
              <a:buFont typeface="+mj-lt"/>
              <a:buAutoNum type="arabicPeriod"/>
            </a:pPr>
            <a:endParaRPr lang="en-US" dirty="0"/>
          </a:p>
          <a:p>
            <a:pPr marL="457200" indent="-457200">
              <a:buFont typeface="+mj-lt"/>
              <a:buAutoNum type="arabicPeriod"/>
            </a:pPr>
            <a:r>
              <a:rPr lang="en-US" dirty="0"/>
              <a:t>For characters in this novel, is it possible to control their environment and secure a place for themselves in the world? Or is this a delusion?</a:t>
            </a:r>
          </a:p>
          <a:p>
            <a:pPr marL="457200" indent="-457200">
              <a:buFont typeface="+mj-lt"/>
              <a:buAutoNum type="arabicPeriod"/>
            </a:pPr>
            <a:r>
              <a:rPr lang="en-US" dirty="0"/>
              <a:t>What can Jody’s attempts to play God tell you about this question? </a:t>
            </a:r>
          </a:p>
          <a:p>
            <a:pPr marL="457200" indent="-457200">
              <a:buFont typeface="+mj-lt"/>
              <a:buAutoNum type="arabicPeriod"/>
            </a:pPr>
            <a:r>
              <a:rPr lang="en-US" dirty="0"/>
              <a:t>Does Tea Cake have such delusions, too? </a:t>
            </a:r>
          </a:p>
          <a:p>
            <a:pPr marL="0" indent="0">
              <a:buNone/>
            </a:pPr>
            <a:endParaRPr lang="en-US" b="0" i="0" dirty="0">
              <a:solidFill>
                <a:srgbClr val="292C2E"/>
              </a:solidFill>
              <a:effectLst/>
              <a:latin typeface="Raleway" pitchFamily="2" charset="0"/>
            </a:endParaRPr>
          </a:p>
        </p:txBody>
      </p:sp>
    </p:spTree>
    <p:extLst>
      <p:ext uri="{BB962C8B-B14F-4D97-AF65-F5344CB8AC3E}">
        <p14:creationId xmlns:p14="http://schemas.microsoft.com/office/powerpoint/2010/main" val="218306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9318-8C58-4637-92ED-E0073131692B}"/>
              </a:ext>
            </a:extLst>
          </p:cNvPr>
          <p:cNvSpPr>
            <a:spLocks noGrp="1"/>
          </p:cNvSpPr>
          <p:nvPr>
            <p:ph type="title"/>
          </p:nvPr>
        </p:nvSpPr>
        <p:spPr/>
        <p:txBody>
          <a:bodyPr/>
          <a:lstStyle/>
          <a:p>
            <a:r>
              <a:rPr lang="en-GB" dirty="0"/>
              <a:t>Map out the conflict </a:t>
            </a:r>
          </a:p>
        </p:txBody>
      </p:sp>
      <p:graphicFrame>
        <p:nvGraphicFramePr>
          <p:cNvPr id="4" name="Content Placeholder 3">
            <a:extLst>
              <a:ext uri="{FF2B5EF4-FFF2-40B4-BE49-F238E27FC236}">
                <a16:creationId xmlns:a16="http://schemas.microsoft.com/office/drawing/2014/main" id="{74309210-5412-4136-B4A7-F6AB9E27A4A6}"/>
              </a:ext>
            </a:extLst>
          </p:cNvPr>
          <p:cNvGraphicFramePr>
            <a:graphicFrameLocks noGrp="1"/>
          </p:cNvGraphicFramePr>
          <p:nvPr>
            <p:ph idx="1"/>
            <p:extLst>
              <p:ext uri="{D42A27DB-BD31-4B8C-83A1-F6EECF244321}">
                <p14:modId xmlns:p14="http://schemas.microsoft.com/office/powerpoint/2010/main" val="2924764884"/>
              </p:ext>
            </p:extLst>
          </p:nvPr>
        </p:nvGraphicFramePr>
        <p:xfrm>
          <a:off x="1069975" y="2120899"/>
          <a:ext cx="8977474" cy="444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665AF48-7212-4B4B-A8A6-2C37E78F3986}"/>
              </a:ext>
            </a:extLst>
          </p:cNvPr>
          <p:cNvSpPr txBox="1"/>
          <p:nvPr/>
        </p:nvSpPr>
        <p:spPr>
          <a:xfrm>
            <a:off x="7227594" y="136886"/>
            <a:ext cx="4604852" cy="156966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GB" sz="2400" dirty="0"/>
              <a:t>Map out the conflict by adding </a:t>
            </a:r>
            <a:r>
              <a:rPr lang="en-GB" sz="2400" b="1" dirty="0"/>
              <a:t>quotes</a:t>
            </a:r>
            <a:r>
              <a:rPr lang="en-GB" sz="2400" dirty="0"/>
              <a:t> for all 3 relevant aspects</a:t>
            </a:r>
          </a:p>
          <a:p>
            <a:pPr marL="342900" indent="-342900">
              <a:buFont typeface="Arial" panose="020B0604020202020204" pitchFamily="34" charset="0"/>
              <a:buChar char="•"/>
            </a:pPr>
            <a:r>
              <a:rPr lang="en-GB" sz="2400" dirty="0"/>
              <a:t>What helps Janie survive?  </a:t>
            </a:r>
            <a:endParaRPr lang="en-GB" sz="2000" dirty="0"/>
          </a:p>
        </p:txBody>
      </p:sp>
    </p:spTree>
    <p:extLst>
      <p:ext uri="{BB962C8B-B14F-4D97-AF65-F5344CB8AC3E}">
        <p14:creationId xmlns:p14="http://schemas.microsoft.com/office/powerpoint/2010/main" val="307892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4E60-D3E8-4DA0-90B2-00C9D59B36FC}"/>
              </a:ext>
            </a:extLst>
          </p:cNvPr>
          <p:cNvSpPr>
            <a:spLocks noGrp="1"/>
          </p:cNvSpPr>
          <p:nvPr>
            <p:ph type="title"/>
          </p:nvPr>
        </p:nvSpPr>
        <p:spPr>
          <a:xfrm>
            <a:off x="2" y="1"/>
            <a:ext cx="10677311" cy="980913"/>
          </a:xfrm>
        </p:spPr>
        <p:txBody>
          <a:bodyPr>
            <a:noAutofit/>
          </a:bodyPr>
          <a:lstStyle/>
          <a:p>
            <a:r>
              <a:rPr lang="en-GB" sz="4000" dirty="0"/>
              <a:t>Ideas for how to write your Monologue </a:t>
            </a:r>
            <a:endParaRPr lang="en-GB" sz="4000" dirty="0">
              <a:solidFill>
                <a:schemeClr val="accent2"/>
              </a:solidFill>
            </a:endParaRPr>
          </a:p>
        </p:txBody>
      </p:sp>
      <p:sp>
        <p:nvSpPr>
          <p:cNvPr id="3" name="Content Placeholder 2">
            <a:extLst>
              <a:ext uri="{FF2B5EF4-FFF2-40B4-BE49-F238E27FC236}">
                <a16:creationId xmlns:a16="http://schemas.microsoft.com/office/drawing/2014/main" id="{C76BAD8E-8D26-4BBB-A9D8-79DCC9A3EE0C}"/>
              </a:ext>
            </a:extLst>
          </p:cNvPr>
          <p:cNvSpPr>
            <a:spLocks noGrp="1"/>
          </p:cNvSpPr>
          <p:nvPr>
            <p:ph idx="1"/>
          </p:nvPr>
        </p:nvSpPr>
        <p:spPr>
          <a:xfrm>
            <a:off x="120317" y="1142999"/>
            <a:ext cx="8446168" cy="5482391"/>
          </a:xfrm>
          <a:solidFill>
            <a:schemeClr val="bg1">
              <a:lumMod val="95000"/>
            </a:schemeClr>
          </a:solidFill>
          <a:ln>
            <a:solidFill>
              <a:schemeClr val="tx1"/>
            </a:solidFill>
          </a:ln>
        </p:spPr>
        <p:txBody>
          <a:bodyPr>
            <a:normAutofit fontScale="70000" lnSpcReduction="20000"/>
          </a:bodyPr>
          <a:lstStyle/>
          <a:p>
            <a:pPr marL="0" indent="0">
              <a:lnSpc>
                <a:spcPts val="2133"/>
              </a:lnSpc>
              <a:buNone/>
            </a:pPr>
            <a:r>
              <a:rPr lang="en-GB" sz="1867" b="1" dirty="0"/>
              <a:t>Hook Opening:</a:t>
            </a:r>
          </a:p>
          <a:p>
            <a:pPr>
              <a:lnSpc>
                <a:spcPts val="2133"/>
              </a:lnSpc>
            </a:pPr>
            <a:r>
              <a:rPr lang="en-GB" sz="1867" dirty="0"/>
              <a:t>The story in one line (“My freedom’s lost” )</a:t>
            </a:r>
          </a:p>
          <a:p>
            <a:pPr>
              <a:lnSpc>
                <a:spcPts val="2133"/>
              </a:lnSpc>
            </a:pPr>
            <a:r>
              <a:rPr lang="en-GB" sz="1867" dirty="0"/>
              <a:t>Rhetorical question</a:t>
            </a:r>
          </a:p>
          <a:p>
            <a:pPr>
              <a:lnSpc>
                <a:spcPts val="2133"/>
              </a:lnSpc>
            </a:pPr>
            <a:r>
              <a:rPr lang="en-GB" sz="1867" dirty="0"/>
              <a:t>Relationship dynamics hook – sense of a dramatic and conflicted relationship</a:t>
            </a:r>
          </a:p>
          <a:p>
            <a:pPr marL="0" indent="0">
              <a:lnSpc>
                <a:spcPts val="2133"/>
              </a:lnSpc>
              <a:buNone/>
            </a:pPr>
            <a:r>
              <a:rPr lang="en-GB" sz="1867" b="1" dirty="0"/>
              <a:t>Engage your senses: </a:t>
            </a:r>
            <a:r>
              <a:rPr lang="en-GB" sz="1867" dirty="0"/>
              <a:t>using sensory details can communicate to an audience how a character is feeling without the writer having to label the emotion</a:t>
            </a:r>
          </a:p>
          <a:p>
            <a:pPr marL="0" indent="0">
              <a:lnSpc>
                <a:spcPts val="2133"/>
              </a:lnSpc>
              <a:buNone/>
            </a:pPr>
            <a:r>
              <a:rPr lang="en-GB" sz="1867" b="1" dirty="0"/>
              <a:t>Character overcomes internal obstacle(s): </a:t>
            </a:r>
            <a:r>
              <a:rPr lang="en-GB" sz="1867" dirty="0"/>
              <a:t>there’s real conflict, turmoil and drama (within)!</a:t>
            </a:r>
          </a:p>
          <a:p>
            <a:pPr marL="0" indent="0">
              <a:lnSpc>
                <a:spcPts val="2133"/>
              </a:lnSpc>
              <a:buNone/>
            </a:pPr>
            <a:r>
              <a:rPr lang="en-GB" sz="1867" b="1" dirty="0"/>
              <a:t>Keep the powerful emotions bubbling – just under the surface:</a:t>
            </a:r>
            <a:r>
              <a:rPr lang="en-GB" sz="1867" dirty="0"/>
              <a:t> Watching a person about to explode, about to be overwhelmed with emotion, but exercising will power and holding back is interesting. It builds expectation—are they going to lose it? Are they going to maintain their cool exterior?</a:t>
            </a:r>
          </a:p>
          <a:p>
            <a:pPr marL="0" indent="0">
              <a:lnSpc>
                <a:spcPts val="2133"/>
              </a:lnSpc>
              <a:buNone/>
            </a:pPr>
            <a:r>
              <a:rPr lang="en-GB" sz="1867" b="1" dirty="0"/>
              <a:t>Button Closing: </a:t>
            </a:r>
            <a:r>
              <a:rPr lang="en-GB" sz="1867" dirty="0"/>
              <a:t>Like a gymnast nailing their landing, a “button” is a line that gives an actor a clear end-point to work with. </a:t>
            </a:r>
          </a:p>
          <a:p>
            <a:pPr>
              <a:lnSpc>
                <a:spcPts val="2133"/>
              </a:lnSpc>
            </a:pPr>
            <a:r>
              <a:rPr lang="en-GB" sz="1867" dirty="0"/>
              <a:t>a character finally accepts something/finally overcomes an obstacle/finally figures something out/comes to a decision point</a:t>
            </a:r>
          </a:p>
          <a:p>
            <a:pPr marL="0" indent="0">
              <a:lnSpc>
                <a:spcPts val="2133"/>
              </a:lnSpc>
              <a:buNone/>
            </a:pPr>
            <a:r>
              <a:rPr lang="en-GB" sz="1867" i="1" dirty="0">
                <a:solidFill>
                  <a:schemeClr val="accent2"/>
                </a:solidFill>
              </a:rPr>
              <a:t>If the monologue’s hook opening brings a question into the audiences mind, the button close should answer it. </a:t>
            </a:r>
          </a:p>
        </p:txBody>
      </p:sp>
      <p:sp>
        <p:nvSpPr>
          <p:cNvPr id="4" name="TextBox 3">
            <a:extLst>
              <a:ext uri="{FF2B5EF4-FFF2-40B4-BE49-F238E27FC236}">
                <a16:creationId xmlns:a16="http://schemas.microsoft.com/office/drawing/2014/main" id="{988C02AD-097A-40CC-9937-71179E558508}"/>
              </a:ext>
            </a:extLst>
          </p:cNvPr>
          <p:cNvSpPr txBox="1"/>
          <p:nvPr/>
        </p:nvSpPr>
        <p:spPr>
          <a:xfrm>
            <a:off x="8694821" y="1792499"/>
            <a:ext cx="2927928" cy="2677656"/>
          </a:xfrm>
          <a:prstGeom prst="rect">
            <a:avLst/>
          </a:prstGeom>
          <a:solidFill>
            <a:schemeClr val="accent1">
              <a:lumMod val="20000"/>
              <a:lumOff val="80000"/>
            </a:schemeClr>
          </a:solidFill>
          <a:ln>
            <a:solidFill>
              <a:srgbClr val="C00000"/>
            </a:solidFill>
          </a:ln>
        </p:spPr>
        <p:txBody>
          <a:bodyPr wrap="square" rtlCol="0">
            <a:spAutoFit/>
          </a:bodyPr>
          <a:lstStyle/>
          <a:p>
            <a:r>
              <a:rPr lang="en-GB" sz="1400" b="1" i="1">
                <a:solidFill>
                  <a:srgbClr val="C00000"/>
                </a:solidFill>
              </a:rPr>
              <a:t>Remember these general writing techniques: </a:t>
            </a:r>
          </a:p>
          <a:p>
            <a:pPr marL="285744" indent="-285744">
              <a:buFont typeface="Arial" panose="020B0604020202020204" pitchFamily="34" charset="0"/>
              <a:buChar char="•"/>
            </a:pPr>
            <a:r>
              <a:rPr lang="en-GB" sz="1400"/>
              <a:t>Personification</a:t>
            </a:r>
          </a:p>
          <a:p>
            <a:pPr marL="285744" indent="-285744">
              <a:buFont typeface="Arial" panose="020B0604020202020204" pitchFamily="34" charset="0"/>
              <a:buChar char="•"/>
            </a:pPr>
            <a:r>
              <a:rPr lang="en-GB" sz="1400"/>
              <a:t>Pathetic fallacy</a:t>
            </a:r>
          </a:p>
          <a:p>
            <a:pPr marL="285744" indent="-285744">
              <a:buFont typeface="Arial" panose="020B0604020202020204" pitchFamily="34" charset="0"/>
              <a:buChar char="•"/>
            </a:pPr>
            <a:r>
              <a:rPr lang="en-GB" sz="1400"/>
              <a:t>varied sentence lengths</a:t>
            </a:r>
          </a:p>
          <a:p>
            <a:pPr marL="285744" indent="-285744">
              <a:buFont typeface="Arial" panose="020B0604020202020204" pitchFamily="34" charset="0"/>
              <a:buChar char="•"/>
            </a:pPr>
            <a:r>
              <a:rPr lang="en-GB" sz="1400"/>
              <a:t>Similes</a:t>
            </a:r>
          </a:p>
          <a:p>
            <a:pPr marL="285744" indent="-285744">
              <a:buFont typeface="Arial" panose="020B0604020202020204" pitchFamily="34" charset="0"/>
              <a:buChar char="•"/>
            </a:pPr>
            <a:r>
              <a:rPr lang="en-GB" sz="1400"/>
              <a:t>Metaphors</a:t>
            </a:r>
          </a:p>
          <a:p>
            <a:pPr marL="285744" indent="-285744">
              <a:buFont typeface="Arial" panose="020B0604020202020204" pitchFamily="34" charset="0"/>
              <a:buChar char="•"/>
            </a:pPr>
            <a:r>
              <a:rPr lang="en-GB" sz="1400"/>
              <a:t>Power of three (jumbling, running, fleeing…)</a:t>
            </a:r>
          </a:p>
          <a:p>
            <a:pPr marL="285744" indent="-285744">
              <a:buFont typeface="Arial" panose="020B0604020202020204" pitchFamily="34" charset="0"/>
              <a:buChar char="•"/>
            </a:pPr>
            <a:r>
              <a:rPr lang="en-GB" sz="1400"/>
              <a:t>Change from statements to exclamations and questions</a:t>
            </a:r>
          </a:p>
          <a:p>
            <a:pPr marL="285744" indent="-285744">
              <a:buFont typeface="Arial" panose="020B0604020202020204" pitchFamily="34" charset="0"/>
              <a:buChar char="•"/>
            </a:pPr>
            <a:r>
              <a:rPr lang="en-GB" sz="1400"/>
              <a:t>Sensory imagery </a:t>
            </a:r>
          </a:p>
        </p:txBody>
      </p:sp>
    </p:spTree>
    <p:extLst>
      <p:ext uri="{BB962C8B-B14F-4D97-AF65-F5344CB8AC3E}">
        <p14:creationId xmlns:p14="http://schemas.microsoft.com/office/powerpoint/2010/main" val="457972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2BA1-331E-4F42-A02F-B5099EA72B9A}"/>
              </a:ext>
            </a:extLst>
          </p:cNvPr>
          <p:cNvSpPr>
            <a:spLocks noGrp="1"/>
          </p:cNvSpPr>
          <p:nvPr>
            <p:ph type="title"/>
          </p:nvPr>
        </p:nvSpPr>
        <p:spPr/>
        <p:txBody>
          <a:bodyPr>
            <a:normAutofit fontScale="90000"/>
          </a:bodyPr>
          <a:lstStyle/>
          <a:p>
            <a:r>
              <a:rPr lang="en-GB" dirty="0"/>
              <a:t>How does the storm resolve the central conflict of the novel? </a:t>
            </a:r>
          </a:p>
        </p:txBody>
      </p:sp>
      <p:sp>
        <p:nvSpPr>
          <p:cNvPr id="3" name="Content Placeholder 2">
            <a:extLst>
              <a:ext uri="{FF2B5EF4-FFF2-40B4-BE49-F238E27FC236}">
                <a16:creationId xmlns:a16="http://schemas.microsoft.com/office/drawing/2014/main" id="{13A78172-7DB0-4973-B1EE-18B0CB9B8A6C}"/>
              </a:ext>
            </a:extLst>
          </p:cNvPr>
          <p:cNvSpPr>
            <a:spLocks noGrp="1"/>
          </p:cNvSpPr>
          <p:nvPr>
            <p:ph idx="1"/>
          </p:nvPr>
        </p:nvSpPr>
        <p:spPr/>
        <p:txBody>
          <a:bodyPr>
            <a:normAutofit/>
          </a:bodyPr>
          <a:lstStyle/>
          <a:p>
            <a:pPr marL="0" indent="0">
              <a:buNone/>
            </a:pPr>
            <a:r>
              <a:rPr lang="en-GB" sz="2400" dirty="0"/>
              <a:t>Does it suggest</a:t>
            </a:r>
          </a:p>
          <a:p>
            <a:r>
              <a:rPr lang="en-GB" sz="2400" dirty="0"/>
              <a:t>The idea that humans can control their lives is a delusion</a:t>
            </a:r>
          </a:p>
          <a:p>
            <a:r>
              <a:rPr lang="en-GB" sz="2400" dirty="0"/>
              <a:t>partnership and community can give humans some control over their lives </a:t>
            </a:r>
          </a:p>
          <a:p>
            <a:r>
              <a:rPr lang="en-GB" sz="2400" dirty="0"/>
              <a:t>The forces of nature and God are unpredictable and stronger than any human agency </a:t>
            </a:r>
          </a:p>
        </p:txBody>
      </p:sp>
    </p:spTree>
    <p:extLst>
      <p:ext uri="{BB962C8B-B14F-4D97-AF65-F5344CB8AC3E}">
        <p14:creationId xmlns:p14="http://schemas.microsoft.com/office/powerpoint/2010/main" val="191853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10A3B-E437-4124-99AF-FFA0E9BCD110}"/>
              </a:ext>
            </a:extLst>
          </p:cNvPr>
          <p:cNvSpPr>
            <a:spLocks noGrp="1"/>
          </p:cNvSpPr>
          <p:nvPr>
            <p:ph type="ctrTitle"/>
          </p:nvPr>
        </p:nvSpPr>
        <p:spPr/>
        <p:txBody>
          <a:bodyPr/>
          <a:lstStyle/>
          <a:p>
            <a:r>
              <a:rPr lang="en-GB" dirty="0"/>
              <a:t>Loss or murder?</a:t>
            </a:r>
          </a:p>
        </p:txBody>
      </p:sp>
      <p:sp>
        <p:nvSpPr>
          <p:cNvPr id="5" name="Subtitle 4">
            <a:extLst>
              <a:ext uri="{FF2B5EF4-FFF2-40B4-BE49-F238E27FC236}">
                <a16:creationId xmlns:a16="http://schemas.microsoft.com/office/drawing/2014/main" id="{6E6DEB0B-41CB-4523-8AA4-5C969E471191}"/>
              </a:ext>
            </a:extLst>
          </p:cNvPr>
          <p:cNvSpPr>
            <a:spLocks noGrp="1"/>
          </p:cNvSpPr>
          <p:nvPr>
            <p:ph type="subTitle" idx="1"/>
          </p:nvPr>
        </p:nvSpPr>
        <p:spPr/>
        <p:txBody>
          <a:bodyPr/>
          <a:lstStyle/>
          <a:p>
            <a:r>
              <a:rPr lang="en-GB" dirty="0"/>
              <a:t>LO: to explore Janie’s trials at the end of the novel </a:t>
            </a:r>
          </a:p>
        </p:txBody>
      </p:sp>
      <p:sp>
        <p:nvSpPr>
          <p:cNvPr id="2" name="Oval 1">
            <a:extLst>
              <a:ext uri="{FF2B5EF4-FFF2-40B4-BE49-F238E27FC236}">
                <a16:creationId xmlns:a16="http://schemas.microsoft.com/office/drawing/2014/main" id="{E0FCEC97-96BF-4196-A5F7-E0BC11D3E19A}"/>
              </a:ext>
            </a:extLst>
          </p:cNvPr>
          <p:cNvSpPr/>
          <p:nvPr/>
        </p:nvSpPr>
        <p:spPr>
          <a:xfrm>
            <a:off x="2567985" y="175214"/>
            <a:ext cx="8076288" cy="21354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Which trials has Janie survived in the course of the novel? </a:t>
            </a:r>
          </a:p>
          <a:p>
            <a:pPr algn="ctr"/>
            <a:r>
              <a:rPr lang="en-GB" sz="2400" b="1" dirty="0">
                <a:solidFill>
                  <a:schemeClr val="tx1"/>
                </a:solidFill>
              </a:rPr>
              <a:t>What did she go in search of? What is her quest whilst going through all these trials? </a:t>
            </a:r>
          </a:p>
        </p:txBody>
      </p:sp>
    </p:spTree>
    <p:extLst>
      <p:ext uri="{BB962C8B-B14F-4D97-AF65-F5344CB8AC3E}">
        <p14:creationId xmlns:p14="http://schemas.microsoft.com/office/powerpoint/2010/main" val="73899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137-1C2F-43A4-9AA8-A0B10DBAF9A2}"/>
              </a:ext>
            </a:extLst>
          </p:cNvPr>
          <p:cNvSpPr>
            <a:spLocks noGrp="1"/>
          </p:cNvSpPr>
          <p:nvPr>
            <p:ph type="title"/>
          </p:nvPr>
        </p:nvSpPr>
        <p:spPr/>
        <p:txBody>
          <a:bodyPr>
            <a:normAutofit/>
          </a:bodyPr>
          <a:lstStyle/>
          <a:p>
            <a:r>
              <a:rPr lang="en-GB" sz="4000" dirty="0"/>
              <a:t>Compare the beginning of chapter 19 (p. 192) to page 95. </a:t>
            </a:r>
          </a:p>
        </p:txBody>
      </p:sp>
      <p:sp>
        <p:nvSpPr>
          <p:cNvPr id="3" name="Content Placeholder 2">
            <a:extLst>
              <a:ext uri="{FF2B5EF4-FFF2-40B4-BE49-F238E27FC236}">
                <a16:creationId xmlns:a16="http://schemas.microsoft.com/office/drawing/2014/main" id="{B18E1A54-0057-4D01-B6C5-B77D33B25661}"/>
              </a:ext>
            </a:extLst>
          </p:cNvPr>
          <p:cNvSpPr>
            <a:spLocks noGrp="1"/>
          </p:cNvSpPr>
          <p:nvPr>
            <p:ph idx="1"/>
          </p:nvPr>
        </p:nvSpPr>
        <p:spPr/>
        <p:txBody>
          <a:bodyPr/>
          <a:lstStyle/>
          <a:p>
            <a:pPr marL="0" indent="0" algn="ctr">
              <a:buNone/>
            </a:pPr>
            <a:r>
              <a:rPr lang="en-US" sz="2800" dirty="0"/>
              <a:t>And then again Him-with-the-square-toes had gone back to his house. He stood once more and again in his high flat house without sides to it and without a roof with his soulless sword standing upright in his hand. His pale white horse had galloped over waters, and thundered over land. The time of dying was over. It was time to bury the dead.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406695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3773-F719-4DAB-9F13-E5C08933BC5E}"/>
              </a:ext>
            </a:extLst>
          </p:cNvPr>
          <p:cNvSpPr>
            <a:spLocks noGrp="1"/>
          </p:cNvSpPr>
          <p:nvPr>
            <p:ph type="title"/>
          </p:nvPr>
        </p:nvSpPr>
        <p:spPr/>
        <p:txBody>
          <a:bodyPr/>
          <a:lstStyle/>
          <a:p>
            <a:r>
              <a:rPr lang="en-GB" dirty="0"/>
              <a:t>Map out Janie’s trials. </a:t>
            </a:r>
          </a:p>
        </p:txBody>
      </p:sp>
      <p:sp>
        <p:nvSpPr>
          <p:cNvPr id="3" name="Content Placeholder 2">
            <a:extLst>
              <a:ext uri="{FF2B5EF4-FFF2-40B4-BE49-F238E27FC236}">
                <a16:creationId xmlns:a16="http://schemas.microsoft.com/office/drawing/2014/main" id="{E16E5760-49FB-4595-BD1E-3CC2B9458EA0}"/>
              </a:ext>
            </a:extLst>
          </p:cNvPr>
          <p:cNvSpPr>
            <a:spLocks noGrp="1"/>
          </p:cNvSpPr>
          <p:nvPr>
            <p:ph idx="1"/>
          </p:nvPr>
        </p:nvSpPr>
        <p:spPr/>
        <p:txBody>
          <a:bodyPr>
            <a:normAutofit/>
          </a:bodyPr>
          <a:lstStyle/>
          <a:p>
            <a:pPr marL="0" indent="0">
              <a:buNone/>
            </a:pPr>
            <a:r>
              <a:rPr lang="en-GB" dirty="0"/>
              <a:t>Each </a:t>
            </a:r>
            <a:r>
              <a:rPr lang="en-GB" dirty="0" err="1"/>
              <a:t>mindmap</a:t>
            </a:r>
            <a:r>
              <a:rPr lang="en-GB" dirty="0"/>
              <a:t> should include: </a:t>
            </a:r>
          </a:p>
          <a:p>
            <a:r>
              <a:rPr lang="en-GB" dirty="0"/>
              <a:t>Quotations with analysis and annotations (and page numbers)</a:t>
            </a:r>
          </a:p>
          <a:p>
            <a:r>
              <a:rPr lang="en-GB" dirty="0"/>
              <a:t>Links to themes </a:t>
            </a:r>
          </a:p>
          <a:p>
            <a:r>
              <a:rPr lang="en-GB" dirty="0"/>
              <a:t>Links to other parts in the novel </a:t>
            </a:r>
          </a:p>
          <a:p>
            <a:pPr marL="0" indent="0">
              <a:buNone/>
            </a:pPr>
            <a:endParaRPr lang="en-GB" dirty="0"/>
          </a:p>
          <a:p>
            <a:r>
              <a:rPr lang="en-GB" b="1" dirty="0">
                <a:highlight>
                  <a:srgbClr val="FFFF00"/>
                </a:highlight>
              </a:rPr>
              <a:t>Trial 1: Racism (194-197)</a:t>
            </a:r>
          </a:p>
          <a:p>
            <a:r>
              <a:rPr lang="en-US" b="1" dirty="0">
                <a:solidFill>
                  <a:srgbClr val="292C2E"/>
                </a:solidFill>
                <a:highlight>
                  <a:srgbClr val="00FF00"/>
                </a:highlight>
              </a:rPr>
              <a:t>Trial 2: Tea Cake’s illness and death (209-211)</a:t>
            </a:r>
          </a:p>
          <a:p>
            <a:r>
              <a:rPr lang="en-US" b="1" dirty="0">
                <a:solidFill>
                  <a:srgbClr val="292C2E"/>
                </a:solidFill>
                <a:highlight>
                  <a:srgbClr val="00FFFF"/>
                </a:highlight>
              </a:rPr>
              <a:t>Trial 3: Janie’s trial (211-216)</a:t>
            </a:r>
          </a:p>
          <a:p>
            <a:pPr marL="0" indent="0" algn="ctr">
              <a:buNone/>
            </a:pPr>
            <a:r>
              <a:rPr lang="en-US" b="1" i="0" dirty="0">
                <a:solidFill>
                  <a:srgbClr val="292C2E"/>
                </a:solidFill>
                <a:effectLst/>
              </a:rPr>
              <a:t> “It was not death she feared. It was misunderstanding.”</a:t>
            </a:r>
          </a:p>
          <a:p>
            <a:endParaRPr lang="en-GB" dirty="0"/>
          </a:p>
        </p:txBody>
      </p:sp>
    </p:spTree>
    <p:extLst>
      <p:ext uri="{BB962C8B-B14F-4D97-AF65-F5344CB8AC3E}">
        <p14:creationId xmlns:p14="http://schemas.microsoft.com/office/powerpoint/2010/main" val="4006891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96D7-A727-4F6A-80B3-BC1966C7A06F}"/>
              </a:ext>
            </a:extLst>
          </p:cNvPr>
          <p:cNvSpPr>
            <a:spLocks noGrp="1"/>
          </p:cNvSpPr>
          <p:nvPr>
            <p:ph type="title"/>
          </p:nvPr>
        </p:nvSpPr>
        <p:spPr/>
        <p:txBody>
          <a:bodyPr/>
          <a:lstStyle/>
          <a:p>
            <a:r>
              <a:rPr lang="en-GB" dirty="0"/>
              <a:t>Focus on Narrative Technique</a:t>
            </a:r>
          </a:p>
        </p:txBody>
      </p:sp>
      <p:sp>
        <p:nvSpPr>
          <p:cNvPr id="3" name="Content Placeholder 2">
            <a:extLst>
              <a:ext uri="{FF2B5EF4-FFF2-40B4-BE49-F238E27FC236}">
                <a16:creationId xmlns:a16="http://schemas.microsoft.com/office/drawing/2014/main" id="{F480227A-BEE5-4B7C-8494-BD7AA651CF97}"/>
              </a:ext>
            </a:extLst>
          </p:cNvPr>
          <p:cNvSpPr>
            <a:spLocks noGrp="1"/>
          </p:cNvSpPr>
          <p:nvPr>
            <p:ph idx="1"/>
          </p:nvPr>
        </p:nvSpPr>
        <p:spPr/>
        <p:txBody>
          <a:bodyPr>
            <a:normAutofit fontScale="92500" lnSpcReduction="20000"/>
          </a:bodyPr>
          <a:lstStyle/>
          <a:p>
            <a:pPr marL="0" indent="0">
              <a:buNone/>
            </a:pPr>
            <a:r>
              <a:rPr lang="en-US" b="1" dirty="0"/>
              <a:t>For most of the second half of the story, Janie speaks without interruption</a:t>
            </a:r>
          </a:p>
          <a:p>
            <a:r>
              <a:rPr lang="en-US" dirty="0"/>
              <a:t>What does this show about how she has changed and developed? Was finding her voice her true quest? </a:t>
            </a:r>
          </a:p>
          <a:p>
            <a:pPr marL="0" indent="0">
              <a:buNone/>
            </a:pPr>
            <a:r>
              <a:rPr lang="en-US" b="1" dirty="0">
                <a:highlight>
                  <a:srgbClr val="FFFF00"/>
                </a:highlight>
              </a:rPr>
              <a:t>However:</a:t>
            </a:r>
          </a:p>
          <a:p>
            <a:pPr marL="0" indent="0">
              <a:buNone/>
            </a:pPr>
            <a:r>
              <a:rPr lang="en-US" dirty="0"/>
              <a:t>At the trial, Hurston renders her silent – the narrator summarizes Janie’s statements indirectly, but Janie herself does not speak to the reader. </a:t>
            </a:r>
          </a:p>
          <a:p>
            <a:pPr marL="0" indent="0">
              <a:buNone/>
            </a:pPr>
            <a:r>
              <a:rPr lang="en-US" i="1" dirty="0"/>
              <a:t>“She talked. . . . She just sat there and told and when she was through she hushed.”</a:t>
            </a:r>
          </a:p>
          <a:p>
            <a:pPr marL="0" indent="0">
              <a:buNone/>
            </a:pPr>
            <a:r>
              <a:rPr lang="en-GB" b="1" dirty="0"/>
              <a:t>Which critical view do you agree with: </a:t>
            </a:r>
          </a:p>
          <a:p>
            <a:pPr marL="457200" indent="-457200">
              <a:buFont typeface="+mj-lt"/>
              <a:buAutoNum type="alphaUcPeriod"/>
            </a:pPr>
            <a:r>
              <a:rPr lang="en-US" sz="2100" dirty="0"/>
              <a:t> Some critics have argued that this shift reflects that Janie’s quest has gone unfulfilled, that </a:t>
            </a:r>
            <a:r>
              <a:rPr lang="en-US" sz="2100" b="1" dirty="0"/>
              <a:t>she has not found her voice or the horizon. </a:t>
            </a:r>
          </a:p>
          <a:p>
            <a:pPr marL="457200" indent="-457200">
              <a:buFont typeface="+mj-lt"/>
              <a:buAutoNum type="alphaUcPeriod"/>
            </a:pPr>
            <a:r>
              <a:rPr lang="en-US" sz="2100" dirty="0"/>
              <a:t>Other critics, notably Alice Walker, have argued that Janie’s silence reflects her mastery of her own voice. </a:t>
            </a:r>
            <a:r>
              <a:rPr lang="en-US" sz="2100" b="1" dirty="0"/>
              <a:t>They see her silence as inner strength. </a:t>
            </a:r>
            <a:r>
              <a:rPr lang="en-US" sz="2100" dirty="0"/>
              <a:t>They support this by pointing out that Janie’s passive acceptance of Tea Cake’s beating her in Chapter 17 is actually a sign of her strength.</a:t>
            </a:r>
          </a:p>
          <a:p>
            <a:pPr marL="0" indent="0">
              <a:buNone/>
            </a:pPr>
            <a:endParaRPr lang="en-GB" dirty="0"/>
          </a:p>
        </p:txBody>
      </p:sp>
    </p:spTree>
    <p:extLst>
      <p:ext uri="{BB962C8B-B14F-4D97-AF65-F5344CB8AC3E}">
        <p14:creationId xmlns:p14="http://schemas.microsoft.com/office/powerpoint/2010/main" val="19961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8E40-B047-4046-8A15-1BAFE2EB7145}"/>
              </a:ext>
            </a:extLst>
          </p:cNvPr>
          <p:cNvSpPr>
            <a:spLocks noGrp="1"/>
          </p:cNvSpPr>
          <p:nvPr>
            <p:ph type="title"/>
          </p:nvPr>
        </p:nvSpPr>
        <p:spPr/>
        <p:txBody>
          <a:bodyPr/>
          <a:lstStyle/>
          <a:p>
            <a:pPr algn="ctr"/>
            <a:r>
              <a:rPr lang="en-GB" dirty="0"/>
              <a:t>How does Hurston comment on the theme of racism? </a:t>
            </a:r>
          </a:p>
        </p:txBody>
      </p:sp>
      <p:sp>
        <p:nvSpPr>
          <p:cNvPr id="3" name="Content Placeholder 2">
            <a:extLst>
              <a:ext uri="{FF2B5EF4-FFF2-40B4-BE49-F238E27FC236}">
                <a16:creationId xmlns:a16="http://schemas.microsoft.com/office/drawing/2014/main" id="{DDC4C4C3-9E2A-44B3-B7A1-DB2CB45C10C3}"/>
              </a:ext>
            </a:extLst>
          </p:cNvPr>
          <p:cNvSpPr>
            <a:spLocks noGrp="1"/>
          </p:cNvSpPr>
          <p:nvPr>
            <p:ph idx="1"/>
          </p:nvPr>
        </p:nvSpPr>
        <p:spPr/>
        <p:txBody>
          <a:bodyPr/>
          <a:lstStyle/>
          <a:p>
            <a:pPr marL="0" indent="0">
              <a:buNone/>
            </a:pPr>
            <a:r>
              <a:rPr lang="en-GB" b="1" dirty="0"/>
              <a:t>Does Hurston</a:t>
            </a:r>
          </a:p>
          <a:p>
            <a:r>
              <a:rPr lang="en-GB" dirty="0">
                <a:highlight>
                  <a:srgbClr val="FFFF00"/>
                </a:highlight>
              </a:rPr>
              <a:t>Expose how racism works </a:t>
            </a:r>
            <a:r>
              <a:rPr lang="en-GB" dirty="0"/>
              <a:t>- how it might affect the lives and minds of all people (base your argument on Mrs. Turner and the trial)? </a:t>
            </a:r>
          </a:p>
          <a:p>
            <a:r>
              <a:rPr lang="en-GB" dirty="0">
                <a:highlight>
                  <a:srgbClr val="00FF00"/>
                </a:highlight>
              </a:rPr>
              <a:t>Criticize racism and its impact </a:t>
            </a:r>
            <a:r>
              <a:rPr lang="en-GB" dirty="0"/>
              <a:t>(base your argument on Janie’s family back story)</a:t>
            </a:r>
          </a:p>
          <a:p>
            <a:r>
              <a:rPr lang="en-GB" dirty="0">
                <a:highlight>
                  <a:srgbClr val="00FFFF"/>
                </a:highlight>
              </a:rPr>
              <a:t>Offer an alternative worldview of what a world without racism might be like </a:t>
            </a:r>
            <a:r>
              <a:rPr lang="en-GB" dirty="0"/>
              <a:t>(base your argument on the Everglades community)? </a:t>
            </a:r>
          </a:p>
          <a:p>
            <a:pPr marL="0" indent="0">
              <a:buNone/>
            </a:pPr>
            <a:endParaRPr lang="en-GB" dirty="0"/>
          </a:p>
          <a:p>
            <a:pPr marL="0" indent="0" algn="ctr">
              <a:buNone/>
            </a:pPr>
            <a:r>
              <a:rPr lang="en-GB" b="1" dirty="0"/>
              <a:t>Which aspect dominates in the end?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12630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91C4-CD24-480B-80B2-9BC00F96E344}"/>
              </a:ext>
            </a:extLst>
          </p:cNvPr>
          <p:cNvSpPr>
            <a:spLocks noGrp="1"/>
          </p:cNvSpPr>
          <p:nvPr>
            <p:ph type="title"/>
          </p:nvPr>
        </p:nvSpPr>
        <p:spPr/>
        <p:txBody>
          <a:bodyPr>
            <a:normAutofit/>
          </a:bodyPr>
          <a:lstStyle/>
          <a:p>
            <a:r>
              <a:rPr lang="en-GB" sz="4800" dirty="0"/>
              <a:t>Evaluate the novel as a whole </a:t>
            </a:r>
          </a:p>
        </p:txBody>
      </p:sp>
      <p:sp>
        <p:nvSpPr>
          <p:cNvPr id="3" name="Content Placeholder 2">
            <a:extLst>
              <a:ext uri="{FF2B5EF4-FFF2-40B4-BE49-F238E27FC236}">
                <a16:creationId xmlns:a16="http://schemas.microsoft.com/office/drawing/2014/main" id="{8A3C1978-9CD7-4477-B50F-19977820690C}"/>
              </a:ext>
            </a:extLst>
          </p:cNvPr>
          <p:cNvSpPr>
            <a:spLocks noGrp="1"/>
          </p:cNvSpPr>
          <p:nvPr>
            <p:ph idx="1"/>
          </p:nvPr>
        </p:nvSpPr>
        <p:spPr/>
        <p:txBody>
          <a:bodyPr>
            <a:normAutofit fontScale="55000" lnSpcReduction="20000"/>
          </a:bodyPr>
          <a:lstStyle/>
          <a:p>
            <a:pPr marL="0" indent="0">
              <a:lnSpc>
                <a:spcPct val="120000"/>
              </a:lnSpc>
              <a:spcBef>
                <a:spcPts val="600"/>
              </a:spcBef>
              <a:spcAft>
                <a:spcPts val="600"/>
              </a:spcAft>
              <a:buNone/>
            </a:pPr>
            <a:r>
              <a:rPr lang="en-GB" b="1" dirty="0"/>
              <a:t>Your task: </a:t>
            </a:r>
            <a:r>
              <a:rPr lang="en-GB" b="1" dirty="0" err="1"/>
              <a:t>Mindmap</a:t>
            </a:r>
            <a:r>
              <a:rPr lang="en-GB" b="1" dirty="0"/>
              <a:t> a minimum of two (ideally all three) of these questions.  Your </a:t>
            </a:r>
            <a:r>
              <a:rPr lang="en-GB" b="1" dirty="0" err="1"/>
              <a:t>mindmaps</a:t>
            </a:r>
            <a:r>
              <a:rPr lang="en-GB" b="1" dirty="0"/>
              <a:t> need to include:</a:t>
            </a:r>
          </a:p>
          <a:p>
            <a:pPr>
              <a:lnSpc>
                <a:spcPct val="120000"/>
              </a:lnSpc>
              <a:spcBef>
                <a:spcPts val="600"/>
              </a:spcBef>
              <a:spcAft>
                <a:spcPts val="600"/>
              </a:spcAft>
            </a:pPr>
            <a:r>
              <a:rPr lang="en-GB" dirty="0"/>
              <a:t> relevant moments in the novel (with quotations – 4-5 quotations or examples per question, which need to be from different parts of the novel)</a:t>
            </a:r>
          </a:p>
          <a:p>
            <a:pPr>
              <a:lnSpc>
                <a:spcPct val="120000"/>
              </a:lnSpc>
              <a:spcBef>
                <a:spcPts val="600"/>
              </a:spcBef>
              <a:spcAft>
                <a:spcPts val="600"/>
              </a:spcAft>
            </a:pPr>
            <a:r>
              <a:rPr lang="en-GB" dirty="0"/>
              <a:t>Annotate each example - what does it suggest in relation to the question</a:t>
            </a:r>
          </a:p>
          <a:p>
            <a:pPr>
              <a:lnSpc>
                <a:spcPct val="120000"/>
              </a:lnSpc>
              <a:spcBef>
                <a:spcPts val="600"/>
              </a:spcBef>
              <a:spcAft>
                <a:spcPts val="600"/>
              </a:spcAft>
            </a:pPr>
            <a:r>
              <a:rPr lang="en-GB" dirty="0"/>
              <a:t>A final evaluation: 4-5 sentences summing up your response to the questions. </a:t>
            </a:r>
          </a:p>
          <a:p>
            <a:pPr marL="0" indent="0">
              <a:lnSpc>
                <a:spcPct val="120000"/>
              </a:lnSpc>
              <a:spcBef>
                <a:spcPts val="600"/>
              </a:spcBef>
              <a:spcAft>
                <a:spcPts val="600"/>
              </a:spcAft>
              <a:buNone/>
            </a:pPr>
            <a:endParaRPr lang="en-GB" dirty="0"/>
          </a:p>
          <a:p>
            <a:pPr marL="457200" indent="-457200">
              <a:lnSpc>
                <a:spcPct val="120000"/>
              </a:lnSpc>
              <a:spcBef>
                <a:spcPts val="600"/>
              </a:spcBef>
              <a:spcAft>
                <a:spcPts val="600"/>
              </a:spcAft>
              <a:buFont typeface="+mj-lt"/>
              <a:buAutoNum type="arabicPeriod"/>
            </a:pPr>
            <a:r>
              <a:rPr lang="en-GB" dirty="0"/>
              <a:t>Examine Hurston’s use of point of view. How does the way she structures the novel with the narrative frame of Janie telling her story to </a:t>
            </a:r>
            <a:r>
              <a:rPr lang="en-GB" dirty="0" err="1"/>
              <a:t>Pheoby</a:t>
            </a:r>
            <a:r>
              <a:rPr lang="en-GB" dirty="0"/>
              <a:t> impact the reader’s experience and help develop theme? How would the effect of the novel be different if it were written from a first-person point of view? </a:t>
            </a:r>
          </a:p>
          <a:p>
            <a:pPr marL="457200" indent="-457200">
              <a:lnSpc>
                <a:spcPct val="120000"/>
              </a:lnSpc>
              <a:spcBef>
                <a:spcPts val="600"/>
              </a:spcBef>
              <a:spcAft>
                <a:spcPts val="600"/>
              </a:spcAft>
              <a:buFont typeface="+mj-lt"/>
              <a:buAutoNum type="arabicPeriod"/>
            </a:pPr>
            <a:r>
              <a:rPr lang="en-US" dirty="0"/>
              <a:t> The novel’s title is taken from a line describing the hurricane that hits Belle Glade: “They sat in company with the others in other shanties, their eyes straining against crude walls and their souls asking if He meant to measure their puny might against His. They seemed to be staring at the dark, but their eyes were watching God”. How does Hurston develop the idea of God? What role does God play in the world of the novel? </a:t>
            </a:r>
          </a:p>
          <a:p>
            <a:pPr marL="457200" indent="-457200">
              <a:lnSpc>
                <a:spcPct val="120000"/>
              </a:lnSpc>
              <a:spcBef>
                <a:spcPts val="600"/>
              </a:spcBef>
              <a:spcAft>
                <a:spcPts val="600"/>
              </a:spcAft>
              <a:buFont typeface="+mj-lt"/>
              <a:buAutoNum type="arabicPeriod"/>
            </a:pPr>
            <a:r>
              <a:rPr lang="en-US" dirty="0"/>
              <a:t>One of the universal themes of literature is the idea that children suffer because of the mistakes of an earlier generation. Examine the development of this theme in </a:t>
            </a:r>
            <a:r>
              <a:rPr lang="en-US" i="1" dirty="0"/>
              <a:t>Their Eyes Were Watching God </a:t>
            </a:r>
            <a:r>
              <a:rPr lang="en-US" dirty="0"/>
              <a:t>by analyzing the story that Nanny tells about her life. Discuss Nanny’s interactions with white men and women. How did growing up in slavery impact her worldview? How has her past impacted her relationship with her daughter and granddaughter?</a:t>
            </a:r>
          </a:p>
          <a:p>
            <a:pPr>
              <a:lnSpc>
                <a:spcPct val="150000"/>
              </a:lnSpc>
              <a:spcAft>
                <a:spcPts val="800"/>
              </a:spcAft>
            </a:pPr>
            <a:endParaRPr lang="en-GB" dirty="0"/>
          </a:p>
        </p:txBody>
      </p:sp>
    </p:spTree>
    <p:extLst>
      <p:ext uri="{BB962C8B-B14F-4D97-AF65-F5344CB8AC3E}">
        <p14:creationId xmlns:p14="http://schemas.microsoft.com/office/powerpoint/2010/main" val="38881933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9A206-713B-4038-BD7F-0768BA2E4245}"/>
              </a:ext>
            </a:extLst>
          </p:cNvPr>
          <p:cNvSpPr>
            <a:spLocks noGrp="1"/>
          </p:cNvSpPr>
          <p:nvPr>
            <p:ph type="ctrTitle"/>
          </p:nvPr>
        </p:nvSpPr>
        <p:spPr/>
        <p:txBody>
          <a:bodyPr/>
          <a:lstStyle/>
          <a:p>
            <a:r>
              <a:rPr lang="en-GB" dirty="0"/>
              <a:t>Regionalism or Romanticism? </a:t>
            </a:r>
          </a:p>
        </p:txBody>
      </p:sp>
      <p:sp>
        <p:nvSpPr>
          <p:cNvPr id="5" name="Subtitle 4">
            <a:extLst>
              <a:ext uri="{FF2B5EF4-FFF2-40B4-BE49-F238E27FC236}">
                <a16:creationId xmlns:a16="http://schemas.microsoft.com/office/drawing/2014/main" id="{02A5CDC8-445D-4879-97A6-3BF4BD2487CF}"/>
              </a:ext>
            </a:extLst>
          </p:cNvPr>
          <p:cNvSpPr>
            <a:spLocks noGrp="1"/>
          </p:cNvSpPr>
          <p:nvPr>
            <p:ph type="subTitle" idx="1"/>
          </p:nvPr>
        </p:nvSpPr>
        <p:spPr/>
        <p:txBody>
          <a:bodyPr/>
          <a:lstStyle/>
          <a:p>
            <a:r>
              <a:rPr lang="en-GB"/>
              <a:t>LO: to explore the genre of ‘Their eyes were watching God’</a:t>
            </a:r>
          </a:p>
        </p:txBody>
      </p:sp>
      <p:sp>
        <p:nvSpPr>
          <p:cNvPr id="6" name="Star: 7 Points 5">
            <a:extLst>
              <a:ext uri="{FF2B5EF4-FFF2-40B4-BE49-F238E27FC236}">
                <a16:creationId xmlns:a16="http://schemas.microsoft.com/office/drawing/2014/main" id="{3728D83B-349D-4670-A22B-7F5B8334A00E}"/>
              </a:ext>
            </a:extLst>
          </p:cNvPr>
          <p:cNvSpPr/>
          <p:nvPr/>
        </p:nvSpPr>
        <p:spPr>
          <a:xfrm>
            <a:off x="6505190" y="471228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On your mini-whiteboards…</a:t>
            </a:r>
          </a:p>
        </p:txBody>
      </p:sp>
      <p:sp>
        <p:nvSpPr>
          <p:cNvPr id="7" name="TextBox 6">
            <a:extLst>
              <a:ext uri="{FF2B5EF4-FFF2-40B4-BE49-F238E27FC236}">
                <a16:creationId xmlns:a16="http://schemas.microsoft.com/office/drawing/2014/main" id="{85C9D76A-CCE9-4F6B-B453-BF6FA1BC6A91}"/>
              </a:ext>
            </a:extLst>
          </p:cNvPr>
          <p:cNvSpPr txBox="1"/>
          <p:nvPr/>
        </p:nvSpPr>
        <p:spPr>
          <a:xfrm>
            <a:off x="251765" y="82133"/>
            <a:ext cx="7742391" cy="830997"/>
          </a:xfrm>
          <a:prstGeom prst="rect">
            <a:avLst/>
          </a:prstGeom>
          <a:solidFill>
            <a:srgbClr val="FFFF00"/>
          </a:solidFill>
        </p:spPr>
        <p:txBody>
          <a:bodyPr wrap="square" rtlCol="0">
            <a:spAutoFit/>
          </a:bodyPr>
          <a:lstStyle/>
          <a:p>
            <a:r>
              <a:rPr lang="en-GB" sz="2400" b="1"/>
              <a:t>Which different genres of literature do you know? What’s your favourite / least favourite one? </a:t>
            </a:r>
          </a:p>
        </p:txBody>
      </p:sp>
    </p:spTree>
    <p:extLst>
      <p:ext uri="{BB962C8B-B14F-4D97-AF65-F5344CB8AC3E}">
        <p14:creationId xmlns:p14="http://schemas.microsoft.com/office/powerpoint/2010/main" val="1439255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B66D-44ED-4363-B600-AF1C059F13DE}"/>
              </a:ext>
            </a:extLst>
          </p:cNvPr>
          <p:cNvSpPr>
            <a:spLocks noGrp="1"/>
          </p:cNvSpPr>
          <p:nvPr>
            <p:ph type="title"/>
          </p:nvPr>
        </p:nvSpPr>
        <p:spPr/>
        <p:txBody>
          <a:bodyPr/>
          <a:lstStyle/>
          <a:p>
            <a:r>
              <a:rPr lang="en-GB"/>
              <a:t>Why is it important to think abut genre? </a:t>
            </a:r>
          </a:p>
        </p:txBody>
      </p:sp>
      <p:sp>
        <p:nvSpPr>
          <p:cNvPr id="3" name="Content Placeholder 2">
            <a:extLst>
              <a:ext uri="{FF2B5EF4-FFF2-40B4-BE49-F238E27FC236}">
                <a16:creationId xmlns:a16="http://schemas.microsoft.com/office/drawing/2014/main" id="{9D6EC63F-0F51-4738-86AA-FC49DB02E808}"/>
              </a:ext>
            </a:extLst>
          </p:cNvPr>
          <p:cNvSpPr>
            <a:spLocks noGrp="1"/>
          </p:cNvSpPr>
          <p:nvPr>
            <p:ph idx="1"/>
          </p:nvPr>
        </p:nvSpPr>
        <p:spPr/>
        <p:txBody>
          <a:bodyPr>
            <a:normAutofit/>
          </a:bodyPr>
          <a:lstStyle/>
          <a:p>
            <a:r>
              <a:rPr lang="en-US" b="1" i="0">
                <a:solidFill>
                  <a:srgbClr val="C00000"/>
                </a:solidFill>
                <a:effectLst/>
                <a:latin typeface="Mark Pro"/>
              </a:rPr>
              <a:t>Genre: </a:t>
            </a:r>
            <a:r>
              <a:rPr lang="en-US" b="0" i="0">
                <a:solidFill>
                  <a:srgbClr val="1F2939"/>
                </a:solidFill>
                <a:effectLst/>
                <a:latin typeface="Mark Pro"/>
              </a:rPr>
              <a:t>French word that means “kind” or “type” </a:t>
            </a:r>
          </a:p>
          <a:p>
            <a:r>
              <a:rPr lang="en-US" b="0" i="0">
                <a:solidFill>
                  <a:srgbClr val="1F2939"/>
                </a:solidFill>
                <a:effectLst/>
                <a:latin typeface="Mark Pro"/>
              </a:rPr>
              <a:t>refers to types, forms, or classes of work</a:t>
            </a:r>
          </a:p>
          <a:p>
            <a:pPr marL="0" indent="0">
              <a:buNone/>
            </a:pPr>
            <a:r>
              <a:rPr lang="en-US" b="1">
                <a:solidFill>
                  <a:srgbClr val="C00000"/>
                </a:solidFill>
              </a:rPr>
              <a:t>Why are these important? </a:t>
            </a:r>
          </a:p>
          <a:p>
            <a:r>
              <a:rPr lang="en-US" b="0" i="0">
                <a:solidFill>
                  <a:srgbClr val="1F2939"/>
                </a:solidFill>
                <a:effectLst/>
              </a:rPr>
              <a:t>Genres allow us to classify literature</a:t>
            </a:r>
          </a:p>
          <a:p>
            <a:r>
              <a:rPr lang="en-US" b="0" i="0">
                <a:solidFill>
                  <a:srgbClr val="1F2939"/>
                </a:solidFill>
                <a:effectLst/>
              </a:rPr>
              <a:t>Allows us to </a:t>
            </a:r>
            <a:r>
              <a:rPr lang="en-US" b="1" i="0">
                <a:solidFill>
                  <a:srgbClr val="C00000"/>
                </a:solidFill>
                <a:effectLst/>
              </a:rPr>
              <a:t>better understand what ‘project’ a novel might be embarking on </a:t>
            </a:r>
            <a:r>
              <a:rPr lang="en-US" b="0" i="0">
                <a:solidFill>
                  <a:srgbClr val="1F2939"/>
                </a:solidFill>
                <a:effectLst/>
              </a:rPr>
              <a:t>– what is the aim of a novel? What is it trying to achieve? What </a:t>
            </a:r>
            <a:r>
              <a:rPr lang="en-US">
                <a:solidFill>
                  <a:srgbClr val="1F2939"/>
                </a:solidFill>
              </a:rPr>
              <a:t>new experiences, emotions, or ideas does it want to introduce us to? All these questions are different depending on what genre you choose. </a:t>
            </a:r>
          </a:p>
          <a:p>
            <a:pPr marL="0" indent="0">
              <a:buNone/>
            </a:pPr>
            <a:r>
              <a:rPr lang="en-US">
                <a:solidFill>
                  <a:srgbClr val="1F2939"/>
                </a:solidFill>
                <a:hlinkClick r:id="rId2"/>
              </a:rPr>
              <a:t>https://youtu.be/Go0Mto2fOXY?list=PLSEuljLye7NTirILYGH19NVTtQh8O1wK-</a:t>
            </a:r>
            <a:r>
              <a:rPr lang="en-US">
                <a:solidFill>
                  <a:srgbClr val="1F2939"/>
                </a:solidFill>
              </a:rPr>
              <a:t> </a:t>
            </a:r>
          </a:p>
          <a:p>
            <a:pPr marL="0" indent="0">
              <a:buNone/>
            </a:pPr>
            <a:endParaRPr lang="en-US">
              <a:solidFill>
                <a:srgbClr val="1F2939"/>
              </a:solidFill>
            </a:endParaRPr>
          </a:p>
        </p:txBody>
      </p:sp>
      <p:sp>
        <p:nvSpPr>
          <p:cNvPr id="4" name="TextBox 3">
            <a:extLst>
              <a:ext uri="{FF2B5EF4-FFF2-40B4-BE49-F238E27FC236}">
                <a16:creationId xmlns:a16="http://schemas.microsoft.com/office/drawing/2014/main" id="{C22EF393-3A44-432C-AB3C-2FC57FCF120E}"/>
              </a:ext>
            </a:extLst>
          </p:cNvPr>
          <p:cNvSpPr txBox="1"/>
          <p:nvPr/>
        </p:nvSpPr>
        <p:spPr>
          <a:xfrm>
            <a:off x="903450" y="5524729"/>
            <a:ext cx="9751774" cy="830997"/>
          </a:xfrm>
          <a:prstGeom prst="rect">
            <a:avLst/>
          </a:prstGeom>
          <a:solidFill>
            <a:srgbClr val="FFFF00"/>
          </a:solidFill>
        </p:spPr>
        <p:txBody>
          <a:bodyPr wrap="square" rtlCol="0">
            <a:spAutoFit/>
          </a:bodyPr>
          <a:lstStyle/>
          <a:p>
            <a:r>
              <a:rPr lang="en-GB" sz="2400" b="1"/>
              <a:t>What genres could you choose to tell Janie’s story, as you know it so far? What would change? </a:t>
            </a:r>
          </a:p>
        </p:txBody>
      </p:sp>
    </p:spTree>
    <p:extLst>
      <p:ext uri="{BB962C8B-B14F-4D97-AF65-F5344CB8AC3E}">
        <p14:creationId xmlns:p14="http://schemas.microsoft.com/office/powerpoint/2010/main" val="4532535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4" name="Oval 83">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87" name="Rectangle 86">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A0580-1B31-4873-BEDC-C3B0A2F6592C}"/>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600" kern="1200" cap="all" baseline="0">
                <a:blipFill dpi="0" rotWithShape="1">
                  <a:blip r:embed="rId4"/>
                  <a:srcRect/>
                  <a:tile tx="6350" ty="-127000" sx="65000" sy="64000" flip="none" algn="tl"/>
                </a:blipFill>
                <a:latin typeface="+mj-lt"/>
                <a:ea typeface="+mj-ea"/>
                <a:cs typeface="+mj-cs"/>
              </a:rPr>
              <a:t>Regionalism or ‘Local Color’ Fiction</a:t>
            </a:r>
          </a:p>
        </p:txBody>
      </p:sp>
      <p:grpSp>
        <p:nvGrpSpPr>
          <p:cNvPr id="91" name="Group 90">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92" name="Oval 91">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705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EB9-8431-425B-87BD-338473BB63CB}"/>
              </a:ext>
            </a:extLst>
          </p:cNvPr>
          <p:cNvSpPr>
            <a:spLocks noGrp="1"/>
          </p:cNvSpPr>
          <p:nvPr>
            <p:ph type="title"/>
          </p:nvPr>
        </p:nvSpPr>
        <p:spPr/>
        <p:txBody>
          <a:bodyPr/>
          <a:lstStyle/>
          <a:p>
            <a:r>
              <a:rPr lang="en-GB" dirty="0"/>
              <a:t>Interview Janie! </a:t>
            </a:r>
          </a:p>
        </p:txBody>
      </p:sp>
      <p:sp>
        <p:nvSpPr>
          <p:cNvPr id="3" name="Content Placeholder 2">
            <a:extLst>
              <a:ext uri="{FF2B5EF4-FFF2-40B4-BE49-F238E27FC236}">
                <a16:creationId xmlns:a16="http://schemas.microsoft.com/office/drawing/2014/main" id="{EF6B6C0F-8627-4BCB-A62D-B83D28304978}"/>
              </a:ext>
            </a:extLst>
          </p:cNvPr>
          <p:cNvSpPr>
            <a:spLocks noGrp="1"/>
          </p:cNvSpPr>
          <p:nvPr>
            <p:ph idx="1"/>
          </p:nvPr>
        </p:nvSpPr>
        <p:spPr/>
        <p:txBody>
          <a:bodyPr>
            <a:normAutofit lnSpcReduction="10000"/>
          </a:bodyPr>
          <a:lstStyle/>
          <a:p>
            <a:pPr marL="0" indent="0">
              <a:buNone/>
            </a:pPr>
            <a:r>
              <a:rPr lang="en-GB" dirty="0"/>
              <a:t>In pairs of two, you will create an interview with Janie</a:t>
            </a:r>
          </a:p>
          <a:p>
            <a:pPr marL="0" indent="0">
              <a:buNone/>
            </a:pPr>
            <a:endParaRPr lang="en-GB" dirty="0"/>
          </a:p>
          <a:p>
            <a:pPr marL="0" indent="0">
              <a:buNone/>
            </a:pPr>
            <a:r>
              <a:rPr lang="en-GB" b="1" dirty="0">
                <a:highlight>
                  <a:srgbClr val="FFFF00"/>
                </a:highlight>
              </a:rPr>
              <a:t>I – you are the interviewer. Create a list of 5 questions to ask Janie about her experiences and feelings when Joe died and her life after his death. </a:t>
            </a:r>
          </a:p>
          <a:p>
            <a:pPr marL="0" indent="0">
              <a:buNone/>
            </a:pPr>
            <a:endParaRPr lang="en-GB" b="1" dirty="0"/>
          </a:p>
          <a:p>
            <a:pPr marL="0" indent="0">
              <a:buNone/>
            </a:pPr>
            <a:r>
              <a:rPr lang="en-GB" b="1" dirty="0">
                <a:highlight>
                  <a:srgbClr val="00FFFF"/>
                </a:highlight>
              </a:rPr>
              <a:t>J – You are Janie – answer your interviewer’s questions! </a:t>
            </a:r>
          </a:p>
          <a:p>
            <a:pPr marL="0" indent="0">
              <a:buNone/>
            </a:pPr>
            <a:endParaRPr lang="en-GB" dirty="0"/>
          </a:p>
          <a:p>
            <a:pPr marL="0" indent="0">
              <a:buNone/>
            </a:pPr>
            <a:r>
              <a:rPr lang="en-GB" b="1" dirty="0"/>
              <a:t>While the interviewers are drafting their questions: </a:t>
            </a:r>
          </a:p>
          <a:p>
            <a:pPr marL="0" indent="0">
              <a:buNone/>
            </a:pPr>
            <a:r>
              <a:rPr lang="en-GB" dirty="0"/>
              <a:t>Create metaphors and similes which you can use in the interview to describe your experience!</a:t>
            </a:r>
          </a:p>
          <a:p>
            <a:pPr marL="0" indent="0">
              <a:buNone/>
            </a:pPr>
            <a:r>
              <a:rPr lang="en-GB" dirty="0"/>
              <a:t>(E.g.: Joe’s death as like….. / “Meeting Tea Cake for the first time was like….)</a:t>
            </a:r>
          </a:p>
        </p:txBody>
      </p:sp>
    </p:spTree>
    <p:extLst>
      <p:ext uri="{BB962C8B-B14F-4D97-AF65-F5344CB8AC3E}">
        <p14:creationId xmlns:p14="http://schemas.microsoft.com/office/powerpoint/2010/main" val="1677691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0580-1B31-4873-BEDC-C3B0A2F6592C}"/>
              </a:ext>
            </a:extLst>
          </p:cNvPr>
          <p:cNvSpPr>
            <a:spLocks noGrp="1"/>
          </p:cNvSpPr>
          <p:nvPr>
            <p:ph type="title"/>
          </p:nvPr>
        </p:nvSpPr>
        <p:spPr>
          <a:xfrm>
            <a:off x="257346" y="65706"/>
            <a:ext cx="10870902" cy="580398"/>
          </a:xfrm>
        </p:spPr>
        <p:txBody>
          <a:bodyPr>
            <a:noAutofit/>
          </a:bodyPr>
          <a:lstStyle/>
          <a:p>
            <a:r>
              <a:rPr lang="en-GB" sz="2400"/>
              <a:t>Regionalism or ‘Local </a:t>
            </a:r>
            <a:r>
              <a:rPr lang="en-GB" sz="2400" err="1"/>
              <a:t>Color</a:t>
            </a:r>
            <a:r>
              <a:rPr lang="en-GB" sz="2400"/>
              <a:t>’ Fiction</a:t>
            </a:r>
          </a:p>
        </p:txBody>
      </p:sp>
      <p:sp>
        <p:nvSpPr>
          <p:cNvPr id="3" name="Content Placeholder 2">
            <a:extLst>
              <a:ext uri="{FF2B5EF4-FFF2-40B4-BE49-F238E27FC236}">
                <a16:creationId xmlns:a16="http://schemas.microsoft.com/office/drawing/2014/main" id="{FC3191D1-2D4C-431C-AD51-091330ECDDC7}"/>
              </a:ext>
            </a:extLst>
          </p:cNvPr>
          <p:cNvSpPr>
            <a:spLocks noGrp="1"/>
          </p:cNvSpPr>
          <p:nvPr>
            <p:ph idx="1"/>
          </p:nvPr>
        </p:nvSpPr>
        <p:spPr>
          <a:xfrm>
            <a:off x="306624" y="815842"/>
            <a:ext cx="11744839" cy="6042158"/>
          </a:xfrm>
        </p:spPr>
        <p:txBody>
          <a:bodyPr>
            <a:normAutofit fontScale="70000" lnSpcReduction="20000"/>
          </a:bodyPr>
          <a:lstStyle/>
          <a:p>
            <a:pPr marL="0" indent="0">
              <a:buNone/>
            </a:pPr>
            <a:r>
              <a:rPr lang="en-GB" b="1" dirty="0"/>
              <a:t>In what ways can </a:t>
            </a:r>
            <a:r>
              <a:rPr lang="en-US" b="1" dirty="0"/>
              <a:t>identify </a:t>
            </a:r>
            <a:r>
              <a:rPr lang="en-US" b="1" i="1" dirty="0"/>
              <a:t>Their Eyes Were Watching God </a:t>
            </a:r>
            <a:r>
              <a:rPr lang="en-US" b="1" dirty="0"/>
              <a:t>be understood as a "regionalist" novel? </a:t>
            </a:r>
          </a:p>
          <a:p>
            <a:pPr marL="0" indent="0">
              <a:buNone/>
            </a:pPr>
            <a:r>
              <a:rPr lang="en-US" b="1" dirty="0"/>
              <a:t>What does this genre aim for? What is this genre’s project? </a:t>
            </a:r>
          </a:p>
          <a:p>
            <a:r>
              <a:rPr lang="en-US" dirty="0"/>
              <a:t>Makes clear that certain (and perhaps unexpected) characters, dialects, customs or cultures deserve literary attention</a:t>
            </a:r>
          </a:p>
          <a:p>
            <a:r>
              <a:rPr lang="en-US" dirty="0"/>
              <a:t>Often written by those / about those who are NOT in power, making their voices heard </a:t>
            </a:r>
          </a:p>
          <a:p>
            <a:r>
              <a:rPr lang="en-US" dirty="0"/>
              <a:t>Chronicles or records traditions or cultures which might be changing or already in the past </a:t>
            </a:r>
          </a:p>
          <a:p>
            <a:pPr marL="0" indent="0">
              <a:buNone/>
            </a:pPr>
            <a:endParaRPr lang="en-US" b="1" dirty="0"/>
          </a:p>
          <a:p>
            <a:pPr marL="0" indent="0">
              <a:buNone/>
            </a:pPr>
            <a:r>
              <a:rPr lang="en-US" b="1" dirty="0"/>
              <a:t>Which of these characteristics can you identify in the novel? </a:t>
            </a:r>
          </a:p>
          <a:p>
            <a:pPr marL="0" indent="0">
              <a:buNone/>
            </a:pPr>
            <a:r>
              <a:rPr lang="en-US" dirty="0"/>
              <a:t>Setting: The emphasis is frequently on nature and the challenges it poses; settings are frequently remote and inaccessible. The setting may sometimes become a character in itself.</a:t>
            </a:r>
          </a:p>
          <a:p>
            <a:pPr marL="0" indent="0">
              <a:buNone/>
            </a:pPr>
            <a:r>
              <a:rPr lang="en-US" dirty="0"/>
              <a:t>Characters: Local color stories tend to be concerned with the character of the district or region rather than with the individual: characters may become character types, sometimes quaint or stereotypical. The characters are marked by their adherence to the old ways, by dialect, and by particular personality traits central to the region. In women’s local color fiction, the heroines are often unmarried women or young girls.</a:t>
            </a:r>
          </a:p>
          <a:p>
            <a:pPr marL="0" indent="0">
              <a:buNone/>
            </a:pPr>
            <a:r>
              <a:rPr lang="en-US" dirty="0"/>
              <a:t>Narrator: The narrator is typically an educated observer from the world beyond who learns something from the characters while preserving a sometimes sympathetic, sometimes ironic distance from them. </a:t>
            </a:r>
          </a:p>
          <a:p>
            <a:pPr marL="0" indent="0">
              <a:buNone/>
            </a:pPr>
            <a:r>
              <a:rPr lang="en-US" dirty="0"/>
              <a:t>Themes: Many local color stories share a nostalgia for an always-past golden age. They might also discuss the relation between communities and outsiders. A celebration of community and acceptance in the face of adversity characterizes women’s local color fiction. </a:t>
            </a:r>
          </a:p>
          <a:p>
            <a:pPr marL="0" indent="0">
              <a:buNone/>
            </a:pPr>
            <a:r>
              <a:rPr lang="en-US" dirty="0"/>
              <a:t>Techniques:</a:t>
            </a:r>
          </a:p>
          <a:p>
            <a:pPr marL="0" indent="0">
              <a:buNone/>
            </a:pPr>
            <a:r>
              <a:rPr lang="en-US" dirty="0"/>
              <a:t>Dialect: Use of dialect to establish credibility and authenticity of regional characters.</a:t>
            </a:r>
          </a:p>
          <a:p>
            <a:pPr marL="0" indent="0">
              <a:buNone/>
            </a:pPr>
            <a:r>
              <a:rPr lang="en-US" dirty="0"/>
              <a:t>Detailed Description: Use of detailed description, especially of small, seemingly insignificant details central to an understanding of the region.</a:t>
            </a:r>
          </a:p>
          <a:p>
            <a:pPr marL="0" indent="0">
              <a:buNone/>
            </a:pPr>
            <a:r>
              <a:rPr lang="en-US" dirty="0"/>
              <a:t>Frame Story: Use of a frame story in which the narrator hears some tale of the region.</a:t>
            </a:r>
          </a:p>
          <a:p>
            <a:pPr marL="0" indent="0">
              <a:buNone/>
            </a:pPr>
            <a:endParaRPr lang="en-US" dirty="0"/>
          </a:p>
          <a:p>
            <a:pPr marL="0" indent="0">
              <a:buNone/>
            </a:pPr>
            <a:r>
              <a:rPr lang="en-US" b="1" dirty="0">
                <a:highlight>
                  <a:srgbClr val="FFFF00"/>
                </a:highlight>
              </a:rPr>
              <a:t>What does this tell you about ZNH’s aims for this novel? </a:t>
            </a:r>
          </a:p>
          <a:p>
            <a:pPr marL="0" indent="0">
              <a:buNone/>
            </a:pPr>
            <a:endParaRPr lang="en-GB" dirty="0"/>
          </a:p>
        </p:txBody>
      </p:sp>
    </p:spTree>
    <p:extLst>
      <p:ext uri="{BB962C8B-B14F-4D97-AF65-F5344CB8AC3E}">
        <p14:creationId xmlns:p14="http://schemas.microsoft.com/office/powerpoint/2010/main" val="434444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8" name="Oval 147">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9" name="Oval 148">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51" name="Rectangle 150">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Rectangle 152">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8399C-E050-4B44-92A6-857C9109B0D7}"/>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Romanticism </a:t>
            </a:r>
          </a:p>
        </p:txBody>
      </p:sp>
      <p:grpSp>
        <p:nvGrpSpPr>
          <p:cNvPr id="155" name="Group 154">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6" name="Oval 155">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7" name="Oval 156">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1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8399C-E050-4B44-92A6-857C9109B0D7}"/>
              </a:ext>
            </a:extLst>
          </p:cNvPr>
          <p:cNvSpPr>
            <a:spLocks noGrp="1"/>
          </p:cNvSpPr>
          <p:nvPr>
            <p:ph type="title"/>
          </p:nvPr>
        </p:nvSpPr>
        <p:spPr>
          <a:xfrm>
            <a:off x="186165" y="128728"/>
            <a:ext cx="6939959" cy="489998"/>
          </a:xfrm>
        </p:spPr>
        <p:txBody>
          <a:bodyPr>
            <a:noAutofit/>
          </a:bodyPr>
          <a:lstStyle/>
          <a:p>
            <a:r>
              <a:rPr lang="en-GB" sz="3200"/>
              <a:t>Romanticism </a:t>
            </a:r>
          </a:p>
        </p:txBody>
      </p:sp>
      <p:sp>
        <p:nvSpPr>
          <p:cNvPr id="3" name="Content Placeholder 2">
            <a:extLst>
              <a:ext uri="{FF2B5EF4-FFF2-40B4-BE49-F238E27FC236}">
                <a16:creationId xmlns:a16="http://schemas.microsoft.com/office/drawing/2014/main" id="{A57FC8FC-636D-47D8-BC46-E36EDCFB108B}"/>
              </a:ext>
            </a:extLst>
          </p:cNvPr>
          <p:cNvSpPr>
            <a:spLocks noGrp="1"/>
          </p:cNvSpPr>
          <p:nvPr>
            <p:ph idx="1"/>
          </p:nvPr>
        </p:nvSpPr>
        <p:spPr>
          <a:xfrm>
            <a:off x="186165" y="747454"/>
            <a:ext cx="11520345" cy="5424746"/>
          </a:xfrm>
          <a:solidFill>
            <a:schemeClr val="bg1"/>
          </a:solidFill>
        </p:spPr>
        <p:txBody>
          <a:bodyPr>
            <a:normAutofit/>
          </a:bodyPr>
          <a:lstStyle/>
          <a:p>
            <a:pPr marL="0" indent="0">
              <a:buNone/>
            </a:pPr>
            <a:r>
              <a:rPr lang="en-US" sz="1400">
                <a:effectLst/>
                <a:ea typeface="Times New Roman" panose="02020603050405020304" pitchFamily="18" charset="0"/>
                <a:cs typeface="Times New Roman" panose="02020603050405020304" pitchFamily="18" charset="0"/>
              </a:rPr>
              <a:t>Term in use by the early nineteenth century to describe the movement in art and literature distinguished by a new interest in human psychology, expression of personal feeling and interest in the natural world</a:t>
            </a:r>
            <a:r>
              <a:rPr lang="en-US" sz="1400"/>
              <a:t>1)	</a:t>
            </a:r>
          </a:p>
          <a:p>
            <a:pPr marL="0" indent="0">
              <a:buNone/>
            </a:pPr>
            <a:r>
              <a:rPr lang="en-US" sz="1400" b="1"/>
              <a:t>What does this genre aim for? What is this genre’s project? </a:t>
            </a:r>
          </a:p>
          <a:p>
            <a:r>
              <a:rPr lang="en-US" sz="1400"/>
              <a:t>Celebrates nature and the common man</a:t>
            </a:r>
          </a:p>
          <a:p>
            <a:r>
              <a:rPr lang="en-US" sz="1400"/>
              <a:t>Is interested in the individual, especially in the individual as an outsider </a:t>
            </a:r>
          </a:p>
          <a:p>
            <a:r>
              <a:rPr lang="en-US" sz="1400"/>
              <a:t>embraces  isolation and melancholy</a:t>
            </a:r>
          </a:p>
          <a:p>
            <a:r>
              <a:rPr lang="en-US" sz="1400"/>
              <a:t>Is interested in the spontaneous and the imaginative </a:t>
            </a:r>
          </a:p>
          <a:p>
            <a:r>
              <a:rPr lang="en-US" sz="1400"/>
              <a:t>Interested in emotional worlds </a:t>
            </a:r>
          </a:p>
          <a:p>
            <a:pPr marL="0" indent="0">
              <a:buNone/>
            </a:pPr>
            <a:r>
              <a:rPr lang="en-US" sz="1400" b="1"/>
              <a:t>Which of these characteristics can you identify in the novel? </a:t>
            </a:r>
            <a:endParaRPr lang="en-US" sz="1400"/>
          </a:p>
          <a:p>
            <a:r>
              <a:rPr lang="en-US" sz="1400" b="1"/>
              <a:t>Rebellion and Revolution: </a:t>
            </a:r>
            <a:r>
              <a:rPr lang="en-US" sz="1400"/>
              <a:t>Many important rebellions occur during this time period, such as the French and American Revolutions (1700s) and the American Civil War (1860s).  These create a general spirit of unrest and defiance among young people.  </a:t>
            </a:r>
          </a:p>
          <a:p>
            <a:pPr>
              <a:lnSpc>
                <a:spcPct val="120000"/>
              </a:lnSpc>
              <a:spcBef>
                <a:spcPts val="0"/>
              </a:spcBef>
            </a:pPr>
            <a:r>
              <a:rPr lang="en-US" sz="1400" b="1"/>
              <a:t>Imagination: </a:t>
            </a:r>
            <a:r>
              <a:rPr lang="en-US" sz="1400"/>
              <a:t>Romantics favor imagination and dreams.  They rebelled against balanced and rational thought</a:t>
            </a:r>
          </a:p>
          <a:p>
            <a:pPr>
              <a:lnSpc>
                <a:spcPct val="120000"/>
              </a:lnSpc>
              <a:spcBef>
                <a:spcPts val="0"/>
              </a:spcBef>
            </a:pPr>
            <a:r>
              <a:rPr lang="en-US" sz="1400" b="1"/>
              <a:t>Nature: </a:t>
            </a:r>
            <a:r>
              <a:rPr lang="en-US" sz="1400"/>
              <a:t>Nature inspires Romantics.  They see it as powerful, influential, and God-like.  The natural world, whether stars, mountains, volcanoes, oceans, rivers, storms, is capable of producing strong emotions. </a:t>
            </a:r>
          </a:p>
          <a:p>
            <a:pPr>
              <a:lnSpc>
                <a:spcPct val="120000"/>
              </a:lnSpc>
              <a:spcBef>
                <a:spcPts val="0"/>
              </a:spcBef>
            </a:pPr>
            <a:r>
              <a:rPr lang="en-US" sz="1400" b="1"/>
              <a:t>Innocence: </a:t>
            </a:r>
            <a:r>
              <a:rPr lang="en-US" sz="1400"/>
              <a:t>Romantics cherished childhood and the innocence and imagination associated with it.  </a:t>
            </a:r>
          </a:p>
          <a:p>
            <a:pPr>
              <a:lnSpc>
                <a:spcPct val="120000"/>
              </a:lnSpc>
              <a:spcBef>
                <a:spcPts val="0"/>
              </a:spcBef>
            </a:pPr>
            <a:r>
              <a:rPr lang="en-US" sz="1400" b="1"/>
              <a:t>Solitude: </a:t>
            </a:r>
            <a:r>
              <a:rPr lang="en-US" sz="1400"/>
              <a:t>Romantics are wanderers.  They often (literally) wandered off into nature alone.  They also often allowed their minds to wander. </a:t>
            </a:r>
          </a:p>
          <a:p>
            <a:pPr>
              <a:lnSpc>
                <a:spcPct val="120000"/>
              </a:lnSpc>
              <a:spcBef>
                <a:spcPts val="0"/>
              </a:spcBef>
            </a:pPr>
            <a:r>
              <a:rPr lang="en-US" sz="1400" b="1"/>
              <a:t>Reflection and Meditation: </a:t>
            </a:r>
            <a:r>
              <a:rPr lang="en-US" sz="1400"/>
              <a:t>Romantics are deep thinkers.  They like to ponder the “meaning of life.”  Usually this occurs while they are alone in nature, but not always</a:t>
            </a:r>
            <a:endParaRPr lang="en-US" sz="1100"/>
          </a:p>
        </p:txBody>
      </p:sp>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D17C9DEB-E01F-4FCD-A910-F2DAC20BFA07}"/>
              </a:ext>
            </a:extLst>
          </p:cNvPr>
          <p:cNvSpPr txBox="1"/>
          <p:nvPr/>
        </p:nvSpPr>
        <p:spPr>
          <a:xfrm>
            <a:off x="5135972" y="5741214"/>
            <a:ext cx="9933833" cy="369332"/>
          </a:xfrm>
          <a:prstGeom prst="rect">
            <a:avLst/>
          </a:prstGeom>
          <a:noFill/>
        </p:spPr>
        <p:txBody>
          <a:bodyPr wrap="square">
            <a:spAutoFit/>
          </a:bodyPr>
          <a:lstStyle/>
          <a:p>
            <a:pPr marL="0" indent="0">
              <a:buNone/>
            </a:pPr>
            <a:r>
              <a:rPr lang="en-US" b="1">
                <a:highlight>
                  <a:srgbClr val="FFFF00"/>
                </a:highlight>
              </a:rPr>
              <a:t>What does this tell you about ZNH’s aims for this novel? </a:t>
            </a:r>
          </a:p>
        </p:txBody>
      </p:sp>
    </p:spTree>
    <p:extLst>
      <p:ext uri="{BB962C8B-B14F-4D97-AF65-F5344CB8AC3E}">
        <p14:creationId xmlns:p14="http://schemas.microsoft.com/office/powerpoint/2010/main" val="18241077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D971-F767-4177-B964-1E53E545505C}"/>
              </a:ext>
            </a:extLst>
          </p:cNvPr>
          <p:cNvSpPr>
            <a:spLocks noGrp="1"/>
          </p:cNvSpPr>
          <p:nvPr>
            <p:ph type="title"/>
          </p:nvPr>
        </p:nvSpPr>
        <p:spPr/>
        <p:txBody>
          <a:bodyPr/>
          <a:lstStyle/>
          <a:p>
            <a:r>
              <a:rPr lang="en-GB"/>
              <a:t>Romanticism or Regionalism? </a:t>
            </a:r>
          </a:p>
        </p:txBody>
      </p:sp>
      <p:sp>
        <p:nvSpPr>
          <p:cNvPr id="3" name="Content Placeholder 2">
            <a:extLst>
              <a:ext uri="{FF2B5EF4-FFF2-40B4-BE49-F238E27FC236}">
                <a16:creationId xmlns:a16="http://schemas.microsoft.com/office/drawing/2014/main" id="{370D1F40-78C9-40A7-B010-AC338DD78FE1}"/>
              </a:ext>
            </a:extLst>
          </p:cNvPr>
          <p:cNvSpPr>
            <a:spLocks noGrp="1"/>
          </p:cNvSpPr>
          <p:nvPr>
            <p:ph idx="1"/>
          </p:nvPr>
        </p:nvSpPr>
        <p:spPr/>
        <p:txBody>
          <a:bodyPr/>
          <a:lstStyle/>
          <a:p>
            <a:pPr marL="0" indent="0">
              <a:buNone/>
            </a:pPr>
            <a:r>
              <a:rPr lang="en-GB">
                <a:highlight>
                  <a:srgbClr val="FFFF00"/>
                </a:highlight>
              </a:rPr>
              <a:t>Which genre is more important for ZNH, in your opinion? </a:t>
            </a:r>
          </a:p>
          <a:p>
            <a:pPr marL="0" indent="0">
              <a:buNone/>
            </a:pPr>
            <a:r>
              <a:rPr lang="en-GB">
                <a:highlight>
                  <a:srgbClr val="FFFF00"/>
                </a:highlight>
              </a:rPr>
              <a:t>WHY? </a:t>
            </a:r>
          </a:p>
          <a:p>
            <a:pPr marL="0" indent="0">
              <a:buNone/>
            </a:pPr>
            <a:r>
              <a:rPr lang="en-GB">
                <a:highlight>
                  <a:srgbClr val="FFFF00"/>
                </a:highlight>
              </a:rPr>
              <a:t>What would happen if you re-wrote this novel in a completely different genre? </a:t>
            </a:r>
          </a:p>
          <a:p>
            <a:pPr marL="0" indent="0">
              <a:buNone/>
            </a:pPr>
            <a:endParaRPr lang="en-GB"/>
          </a:p>
        </p:txBody>
      </p:sp>
    </p:spTree>
    <p:extLst>
      <p:ext uri="{BB962C8B-B14F-4D97-AF65-F5344CB8AC3E}">
        <p14:creationId xmlns:p14="http://schemas.microsoft.com/office/powerpoint/2010/main" val="3679682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10</TotalTime>
  <Words>12392</Words>
  <Application>Microsoft Macintosh PowerPoint</Application>
  <PresentationFormat>Widescreen</PresentationFormat>
  <Paragraphs>872</Paragraphs>
  <Slides>93</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93</vt:i4>
      </vt:variant>
    </vt:vector>
  </HeadingPairs>
  <TitlesOfParts>
    <vt:vector size="110" baseType="lpstr">
      <vt:lpstr>Abadi</vt:lpstr>
      <vt:lpstr>Arial</vt:lpstr>
      <vt:lpstr>Calibri</vt:lpstr>
      <vt:lpstr>Gill Sans MT</vt:lpstr>
      <vt:lpstr>Mark Pro</vt:lpstr>
      <vt:lpstr>MinionPro-Regular</vt:lpstr>
      <vt:lpstr>NationalTrustDisplayTTRegular</vt:lpstr>
      <vt:lpstr>Open Sans</vt:lpstr>
      <vt:lpstr>Raleway</vt:lpstr>
      <vt:lpstr>ReithSans</vt:lpstr>
      <vt:lpstr>Rockwell Extra Bold</vt:lpstr>
      <vt:lpstr>Symbol</vt:lpstr>
      <vt:lpstr>Times New Roman</vt:lpstr>
      <vt:lpstr>Tw Cen MT</vt:lpstr>
      <vt:lpstr>Verdana</vt:lpstr>
      <vt:lpstr>Wingdings</vt:lpstr>
      <vt:lpstr>Wood Type</vt:lpstr>
      <vt:lpstr>The Dream Shatters (again)</vt:lpstr>
      <vt:lpstr>Reading Activities</vt:lpstr>
      <vt:lpstr>Epiphanies: Moments of realization </vt:lpstr>
      <vt:lpstr>To what effect does Hurston use dialogue?</vt:lpstr>
      <vt:lpstr>Close Reading: How does Hurston Present The change in Joe Starks? </vt:lpstr>
      <vt:lpstr>Develop your ideas – Write a lot about a little </vt:lpstr>
      <vt:lpstr>Creative Response:  Write a dramatic monologue from the perspective of Joe or Janie </vt:lpstr>
      <vt:lpstr>Ideas for how to write your Monologue </vt:lpstr>
      <vt:lpstr>Interview Janie! </vt:lpstr>
      <vt:lpstr>Death and Rebirth </vt:lpstr>
      <vt:lpstr>Halloween folkloric beliefs</vt:lpstr>
      <vt:lpstr>Joe’s Death.  Chapter 8 – Quickfire Questions </vt:lpstr>
      <vt:lpstr>Chapter 8: Personifying Death (95) </vt:lpstr>
      <vt:lpstr>Compare and Contrast! </vt:lpstr>
      <vt:lpstr>Compare and Contrast: “Go Down Death" by James Weldon Johnson </vt:lpstr>
      <vt:lpstr>What emotions do these Personified Deaths Inspire? </vt:lpstr>
      <vt:lpstr>Is ZNH’s personification of death Frightening?</vt:lpstr>
      <vt:lpstr>at the Deathbed: Channelling the reader’s sympathies</vt:lpstr>
      <vt:lpstr>In each quote, who do you sympathize with – Joe or Janie? </vt:lpstr>
      <vt:lpstr>Conflict At the deathbed:  How does Zora Hurston channel the reader’s sympathies? </vt:lpstr>
      <vt:lpstr>Conflict At the deathbed:  How does Zora Hurston channel the reader’s sympathies? </vt:lpstr>
      <vt:lpstr>At the deathbed – chapter 8 extract (98) </vt:lpstr>
      <vt:lpstr>Evaluate the Author's choices </vt:lpstr>
      <vt:lpstr>After the Funeral: A Moment of Renewal? </vt:lpstr>
      <vt:lpstr>What is time? </vt:lpstr>
      <vt:lpstr>Which model of time does ZNH suggest with her imagery? </vt:lpstr>
      <vt:lpstr>Beginning of chapter 9 – Joe’s funeral </vt:lpstr>
      <vt:lpstr>How does this compare to the mule’s funeral? </vt:lpstr>
      <vt:lpstr>Compare both funerals </vt:lpstr>
      <vt:lpstr>From Mud-ball to Spark:  How does Hurston present the cycle of death and rebirth in this passage? </vt:lpstr>
      <vt:lpstr>From Mud-ball to Spark:  How does Hurston present the cycle of death and rebirth in this passage? </vt:lpstr>
      <vt:lpstr>Make sure your questions ask about these 4 elements: </vt:lpstr>
      <vt:lpstr>Check each other’s work</vt:lpstr>
      <vt:lpstr>Use sophisticated Vocabulary! </vt:lpstr>
      <vt:lpstr>Feedback Tasks</vt:lpstr>
      <vt:lpstr>What might I have received had I written this in the 2019 GCSE? </vt:lpstr>
      <vt:lpstr>Enter Tea Cake </vt:lpstr>
      <vt:lpstr>The many sides of Tea Cake: Match the quotes to the adjectives / nouns which might be used to describe his character</vt:lpstr>
      <vt:lpstr>Does Tea Cake represents a new start for Janie, or the beginning of another failed marriage? </vt:lpstr>
      <vt:lpstr>Create your opening statements </vt:lpstr>
      <vt:lpstr>Your first impression </vt:lpstr>
      <vt:lpstr>Rumours and Doubt</vt:lpstr>
      <vt:lpstr>How does Hurston present all the rumours? </vt:lpstr>
      <vt:lpstr>Mapping Janie’s Doubt:  Which thoughts are preying on Janie at this stage? </vt:lpstr>
      <vt:lpstr>Rumour has it…</vt:lpstr>
      <vt:lpstr>Evaluate! </vt:lpstr>
      <vt:lpstr>Read Chapter 14 </vt:lpstr>
      <vt:lpstr>Janie’s New Life </vt:lpstr>
      <vt:lpstr>Off to Jacksonville!</vt:lpstr>
      <vt:lpstr>Settings compared </vt:lpstr>
      <vt:lpstr>Surprise!</vt:lpstr>
      <vt:lpstr>Tea Cake in context: The Blues</vt:lpstr>
      <vt:lpstr>Emulate Zora Neale Hurston: A bustling place </vt:lpstr>
      <vt:lpstr>Emulate Zora Neale Hurston: A bustling place </vt:lpstr>
      <vt:lpstr>PowerPoint Presentation</vt:lpstr>
      <vt:lpstr>PowerPoint Presentation</vt:lpstr>
      <vt:lpstr>Plan your dynamic scene</vt:lpstr>
      <vt:lpstr>How to write dynamically</vt:lpstr>
      <vt:lpstr>How Can I turn my ‘Frozen’ scene  into a dynamic scene? </vt:lpstr>
      <vt:lpstr>How Can I turn my ‘Frozen’ scene  into a dynamic scene? </vt:lpstr>
      <vt:lpstr>How Can I turn my ‘Frozen’ scene  into a dynamic scene? </vt:lpstr>
      <vt:lpstr>Life in the Everglades</vt:lpstr>
      <vt:lpstr>Figurative language RECAP </vt:lpstr>
      <vt:lpstr>How does Hurston use figurative language to present Life in the everglades?  </vt:lpstr>
      <vt:lpstr>How does Hurston present Mrs Turner as an unlikable character? </vt:lpstr>
      <vt:lpstr>To what extent Does Janie grow in her new life in the Everglades?</vt:lpstr>
      <vt:lpstr>How does Hurston present Mrs Turner as an unlikable character? </vt:lpstr>
      <vt:lpstr>PowerPoint Presentation</vt:lpstr>
      <vt:lpstr>Mrs turner continued…</vt:lpstr>
      <vt:lpstr>Which example of figurative language  best illustrates Janie’s new life in the everglades? </vt:lpstr>
      <vt:lpstr>The storm strikes</vt:lpstr>
      <vt:lpstr>A Hurricane Strikes: </vt:lpstr>
      <vt:lpstr>What might the opening foreshadow about this storm? </vt:lpstr>
      <vt:lpstr>Chapter 18: The Storm</vt:lpstr>
      <vt:lpstr>Key extract: Annotate and discuss </vt:lpstr>
      <vt:lpstr>How does Hurston make this such a dramatic turning point?  </vt:lpstr>
      <vt:lpstr>How does Hurston make this scene so dramatic? </vt:lpstr>
      <vt:lpstr>Evaluate: How does this chapter develop the central conflict of the novel? </vt:lpstr>
      <vt:lpstr>Map out the conflict </vt:lpstr>
      <vt:lpstr>How does the storm resolve the central conflict of the novel? </vt:lpstr>
      <vt:lpstr>Loss or murder?</vt:lpstr>
      <vt:lpstr>Compare the beginning of chapter 19 (p. 192) to page 95. </vt:lpstr>
      <vt:lpstr>Map out Janie’s trials. </vt:lpstr>
      <vt:lpstr>Focus on Narrative Technique</vt:lpstr>
      <vt:lpstr>How does Hurston comment on the theme of racism? </vt:lpstr>
      <vt:lpstr>Evaluate the novel as a whole </vt:lpstr>
      <vt:lpstr>Regionalism or Romanticism? </vt:lpstr>
      <vt:lpstr>Why is it important to think abut genre? </vt:lpstr>
      <vt:lpstr>Regionalism or ‘Local Color’ Fiction</vt:lpstr>
      <vt:lpstr>Regionalism or ‘Local Color’ Fiction</vt:lpstr>
      <vt:lpstr>Romanticism </vt:lpstr>
      <vt:lpstr>Romanticism </vt:lpstr>
      <vt:lpstr>Romanticism or Regionalism?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Their Eyes Were Watching God</dc:title>
  <dc:creator>Katharina Donn</dc:creator>
  <cp:lastModifiedBy>Emily Brady</cp:lastModifiedBy>
  <cp:revision>8</cp:revision>
  <cp:lastPrinted>2021-11-22T10:21:47Z</cp:lastPrinted>
  <dcterms:created xsi:type="dcterms:W3CDTF">2021-09-03T12:06:45Z</dcterms:created>
  <dcterms:modified xsi:type="dcterms:W3CDTF">2024-04-08T13:00:50Z</dcterms:modified>
</cp:coreProperties>
</file>