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407" r:id="rId2"/>
    <p:sldId id="419" r:id="rId3"/>
    <p:sldId id="410" r:id="rId4"/>
    <p:sldId id="408" r:id="rId5"/>
    <p:sldId id="428" r:id="rId6"/>
    <p:sldId id="415" r:id="rId7"/>
    <p:sldId id="411" r:id="rId8"/>
    <p:sldId id="414" r:id="rId9"/>
    <p:sldId id="413" r:id="rId10"/>
    <p:sldId id="416" r:id="rId11"/>
    <p:sldId id="412" r:id="rId12"/>
    <p:sldId id="417" r:id="rId13"/>
    <p:sldId id="421" r:id="rId14"/>
    <p:sldId id="423" r:id="rId15"/>
    <p:sldId id="425" r:id="rId16"/>
    <p:sldId id="447" r:id="rId17"/>
    <p:sldId id="426" r:id="rId18"/>
    <p:sldId id="424" r:id="rId19"/>
    <p:sldId id="4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4" d="100"/>
          <a:sy n="94" d="100"/>
        </p:scale>
        <p:origin x="208"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4:03:08.37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3855 4717,'122'6,"-6"6,47 7,863 149,-445-67,602 68,14-89,-801-78,279 5,-326 2,46 2,2245 15,-2603-26,198-7,-219 6,0-2,0 0,0 0,0-2,0 0,-1 0,0-2,0 0,-1 0,0-2,19-14,34-22,95-48,86-18,397-108,-193 73,-13-34,-380 151,-1-2,-2-3,-1-3,93-80,11-41,-35 34,98-86,271-272,-389 369,-5-5,123-191,-170 216,65-161,6-12,-37 113,154-208,24 19,78-105,-246 315,136-182,-219 297,1 0,1 1,0 1,2 0,-1 1,24-14,-35 25,6-5,0 0,0 2,1-1,0 2,1-1,-1 2,24-7,289-28,10 23,0 19,-136 5,59 1,-182-8,429-9,-155-2,-293 7,-1-3,81-19,-22 3,146-9,-190 26,120 10,-178-4,0 1,0 0,0 2,0-1,-1 1,0 1,0 0,20 12,181 114,-60-35,310 175,276 173,-710-426,-2 2,45 38,-68-53,1-1,-1 1,0 0,-1 0,1 1,-1-1,0 1,0 0,0 0,2 10,-4-13,1 0,-1 1,1-1,0-1,-1 1,1 0,1 0,-1-1,0 1,5 3,2 3,109 97,-51-49,27 30,-4 3,-4 5,146 208,-106-98,-44-71,-78-127,0 0,1-1,1 1,-1-1,1 0,0 0,0 0,1-1,10 6,10 8,0 2,46 45,38 58,-89-97,0 1,-2 1,-1 1,-2 1,14 34,-4 10,27 133,-23-77,152 481,-50-182,152 747,-68-153,-55-313,-93-258,-18-95,-4-120,55 200,-3-15,93 563,-139-622,-37-247,-15-114,1 10,-1 1,1 15,-3-25,1 1,-1-1,0 1,0-1,0 1,0-1,-1 1,0-1,-4 7,-3 3,-1 0,0-1,-1-1,0 0,-1 0,-22 16,3-6,-60 32,4-11,-149 52,-103-1,175-59,-268 23,-368-66,3-79,201-3,-16-2,-80 17,-4 53,577 26,-172 29,-254 31,-423-55,559-12,187 2,-483 7,249 42,7 38,163-29,-447 73,601-107,-156 6,-534-23,546-8,87 2,-249-4,-2-22,-209-69,6-36,251 49,-251-32,-5 47,197 57,0 15,19 0,-1705-5,1947-2,-285-39,-795-197,731 130,323 65,-534-115,532 114,-168-44,43-21,11-21,-192-63,307 120,135 41,51 18,-1 2,-52-13,-361-40,-4 40,444 25,1 0,0-1,0 0,0 1,0-2,0 1,0 0,0-1,0 1,0-1,1 0,-1-1,1 1,-1-1,1 1,-4-5,-2-3,1-1,0 0,-11-21,15 25,-144-304,122 249,-23-57,5-2,5-2,5-2,-31-236,53 228,8-246,10 299,4 0,3 0,3 1,37-104,125-210,-14 86,1-3,-123 226,52-100,-68 138,62-79,-39 66,2 2,3 3,83-67,241-178,-158 135,-172 134,2 2,96-39,107-12,6 18,-146 38,1 5,1 5,156 3,-244 10,0 1,-1 1,1 2,-1 1,0 0,0 2,41 17,296 123,413 95,18-63,-723-166,0-4,90 2,-151-11,1 1,-1 1,0-1,14 5,15 3,380 75,108 20,643 72,-679-140,-318-28,47 6,682 32,9-37,-858-10,-41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4:08:29.625"/>
    </inkml:context>
    <inkml:brush xml:id="br0">
      <inkml:brushProperty name="width" value="0.4" units="cm"/>
      <inkml:brushProperty name="height" value="0.8" units="cm"/>
      <inkml:brushProperty name="color" value="#FF40FF"/>
      <inkml:brushProperty name="tip" value="rectangle"/>
      <inkml:brushProperty name="rasterOp" value="maskPen"/>
      <inkml:brushProperty name="ignorePressure" value="1"/>
    </inkml:brush>
  </inkml:definitions>
  <inkml:trace contextRef="#ctx0" brushRef="#br0">20144 882,'5'-4,"0"0,1 1,0 0,-1 0,1 0,0 0,10-2,9-3,104-33,81-12,78-10,64-9,1309-234,-1295 246,-43 11,-51 8,-41 7,-124 18,284-41,-2 18,277 24,-613 19,-1 3,0 1,86 27,-121-29,1 1,-1 1,0 1,-1 0,30 22,64 66,-91-76,0 1,-2 0,25 42,-22-32,29 36,-10-22,120 151,-40-39,7-5,164 153,-116-151,7-7,258 161,-395-281,67 46,-92-60,0 2,-1 0,24 28,-27-26,16 19,-1 1,28 48,21 57,44 73,-80-148,195 336,-210-352,3-1,1-2,3-1,54 59,65 45,-147-145,0 0,0 1,0 0,-1 0,0 0,0 0,-1 1,-1 0,1 0,-1 1,-1-1,1 1,-2-1,1 1,1 19,4 314,-9-244,-4 164,-40 264,19-340,-67 239,4-142,57-198,-51 99,61-143,-55 75,61-97,-1 0,-1 0,-1-2,-1 0,-22 15,-10 0,-1-2,-1-3,-1-2,-99 32,-243 46,345-92,-972 245,559-144,-10-39,-83-47,-4-29,373 0,-1979-8,1232 34,177 7,2-41,-559-87,367 21,165 54,0 75,154 40,-144 17,-439 11,988-100,-1269 64,309-95,-8-32,-635-120,508-66,399 35,12-29,442 84,14-33,60-16,84 40,-427-167,203 92,295 120,-82-35,198 77,105 50,1 0,0-2,0 0,1-1,-13-15,-220-278,168 201,-55-83,113 153,1-2,3 0,-24-63,25 40,1 0,-10-91,7-127,17 209,4 1,3-1,3 0,3 1,2 1,4 0,50-128,-34 123,3 2,81-119,-57 109,126-132,-74 106,4 5,255-168,-145 132,6 10,303-119,191-1,22 70,-126 63,8 34,674 16,4 63,1087 41,29 37,-1975-61,138 2,461 20,-457-2,114 12,74 12,2372 214,-2494-215,-85-10,-84-9,-71-9,-50-2,441 26,-2-24,-93-25,-6-31,-456 3,-73-5,-85 6,-80 18,0-2,0 0,-1 0,14-9,-21 11,-1 0,1 0,-1-1,5-4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89647-FC97-417A-A78C-B228DD39660B}" type="datetimeFigureOut">
              <a:rPr lang="en-GB" smtClean="0"/>
              <a:t>19/03/2024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AEA6F-4DB9-474A-AE37-97015BD499E5}" type="slidenum">
              <a:rPr lang="en-GB" smtClean="0"/>
              <a:t>‹#›</a:t>
            </a:fld>
            <a:endParaRPr lang="en-GB"/>
          </a:p>
        </p:txBody>
      </p:sp>
    </p:spTree>
    <p:extLst>
      <p:ext uri="{BB962C8B-B14F-4D97-AF65-F5344CB8AC3E}">
        <p14:creationId xmlns:p14="http://schemas.microsoft.com/office/powerpoint/2010/main" val="158651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80E1C2-CA30-4B8C-9F15-EF52CE3F59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0148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26439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59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2532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13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3/19/24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11739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3/19/24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6133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3/19/24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5840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3/19/24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6932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090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3/19/24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5664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3/19/24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2021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3/19/24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330066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22.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28D52D-6B0E-46CE-9C38-E7930081845C}"/>
              </a:ext>
            </a:extLst>
          </p:cNvPr>
          <p:cNvSpPr>
            <a:spLocks noGrp="1"/>
          </p:cNvSpPr>
          <p:nvPr>
            <p:ph type="ctrTitle"/>
          </p:nvPr>
        </p:nvSpPr>
        <p:spPr/>
        <p:txBody>
          <a:bodyPr/>
          <a:lstStyle/>
          <a:p>
            <a:r>
              <a:rPr lang="en-GB"/>
              <a:t>Meeting Janie </a:t>
            </a:r>
          </a:p>
        </p:txBody>
      </p:sp>
      <p:sp>
        <p:nvSpPr>
          <p:cNvPr id="5" name="Subtitle 4">
            <a:extLst>
              <a:ext uri="{FF2B5EF4-FFF2-40B4-BE49-F238E27FC236}">
                <a16:creationId xmlns:a16="http://schemas.microsoft.com/office/drawing/2014/main" id="{C1B12CE7-CC12-422A-9340-320F6EF7738B}"/>
              </a:ext>
            </a:extLst>
          </p:cNvPr>
          <p:cNvSpPr>
            <a:spLocks noGrp="1"/>
          </p:cNvSpPr>
          <p:nvPr>
            <p:ph type="subTitle" idx="1"/>
          </p:nvPr>
        </p:nvSpPr>
        <p:spPr/>
        <p:txBody>
          <a:bodyPr/>
          <a:lstStyle/>
          <a:p>
            <a:r>
              <a:rPr lang="en-GB" dirty="0"/>
              <a:t>Learning Objective: to explore how Hurston introduces the protagonist  </a:t>
            </a:r>
          </a:p>
        </p:txBody>
      </p:sp>
      <p:pic>
        <p:nvPicPr>
          <p:cNvPr id="3" name="Picture 2" descr="A blue and black logo&#10;&#10;Description automatically generated">
            <a:extLst>
              <a:ext uri="{FF2B5EF4-FFF2-40B4-BE49-F238E27FC236}">
                <a16:creationId xmlns:a16="http://schemas.microsoft.com/office/drawing/2014/main" id="{60E1F227-0353-6A9D-2D04-B18910669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41" y="5425777"/>
            <a:ext cx="2133333" cy="1142857"/>
          </a:xfrm>
          <a:prstGeom prst="rect">
            <a:avLst/>
          </a:prstGeom>
        </p:spPr>
      </p:pic>
      <p:pic>
        <p:nvPicPr>
          <p:cNvPr id="7" name="Picture 6" descr="A flag with red white and blue stripes&#10;&#10;Description automatically generated">
            <a:extLst>
              <a:ext uri="{FF2B5EF4-FFF2-40B4-BE49-F238E27FC236}">
                <a16:creationId xmlns:a16="http://schemas.microsoft.com/office/drawing/2014/main" id="{C50E2398-AC97-0229-A9B0-4E03F8BAD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240" y="5425777"/>
            <a:ext cx="2350358" cy="1273787"/>
          </a:xfrm>
          <a:prstGeom prst="rect">
            <a:avLst/>
          </a:prstGeom>
        </p:spPr>
      </p:pic>
    </p:spTree>
    <p:extLst>
      <p:ext uri="{BB962C8B-B14F-4D97-AF65-F5344CB8AC3E}">
        <p14:creationId xmlns:p14="http://schemas.microsoft.com/office/powerpoint/2010/main" val="2191738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A1D3-73A6-4150-A150-2B1C42FBDCA9}"/>
              </a:ext>
            </a:extLst>
          </p:cNvPr>
          <p:cNvSpPr>
            <a:spLocks noGrp="1"/>
          </p:cNvSpPr>
          <p:nvPr>
            <p:ph type="title"/>
          </p:nvPr>
        </p:nvSpPr>
        <p:spPr/>
        <p:txBody>
          <a:bodyPr>
            <a:normAutofit fontScale="90000"/>
          </a:bodyPr>
          <a:lstStyle/>
          <a:p>
            <a:r>
              <a:rPr lang="en-GB"/>
              <a:t>In this opening, how does Hurston comment on the context of her time? </a:t>
            </a:r>
          </a:p>
        </p:txBody>
      </p:sp>
      <p:sp>
        <p:nvSpPr>
          <p:cNvPr id="3" name="Content Placeholder 2">
            <a:extLst>
              <a:ext uri="{FF2B5EF4-FFF2-40B4-BE49-F238E27FC236}">
                <a16:creationId xmlns:a16="http://schemas.microsoft.com/office/drawing/2014/main" id="{037A9FA9-287D-4A87-B949-3814E5F5D468}"/>
              </a:ext>
            </a:extLst>
          </p:cNvPr>
          <p:cNvSpPr>
            <a:spLocks noGrp="1"/>
          </p:cNvSpPr>
          <p:nvPr>
            <p:ph idx="1"/>
          </p:nvPr>
        </p:nvSpPr>
        <p:spPr>
          <a:xfrm>
            <a:off x="1069848" y="3248526"/>
            <a:ext cx="10058400" cy="2923674"/>
          </a:xfrm>
        </p:spPr>
        <p:style>
          <a:lnRef idx="2">
            <a:schemeClr val="accent1">
              <a:shade val="50000"/>
            </a:schemeClr>
          </a:lnRef>
          <a:fillRef idx="1">
            <a:schemeClr val="accent1"/>
          </a:fillRef>
          <a:effectRef idx="0">
            <a:schemeClr val="accent1"/>
          </a:effectRef>
          <a:fontRef idx="minor">
            <a:schemeClr val="lt1"/>
          </a:fontRef>
        </p:style>
        <p:txBody>
          <a:bodyPr/>
          <a:lstStyle/>
          <a:p>
            <a:r>
              <a:rPr lang="en-GB" dirty="0"/>
              <a:t>She alludes to issues such as….</a:t>
            </a:r>
          </a:p>
          <a:p>
            <a:r>
              <a:rPr lang="en-GB" dirty="0"/>
              <a:t>She takes sides when…</a:t>
            </a:r>
          </a:p>
          <a:p>
            <a:r>
              <a:rPr lang="en-GB" dirty="0"/>
              <a:t>On the theme of gender, she suggests that….</a:t>
            </a:r>
          </a:p>
          <a:p>
            <a:r>
              <a:rPr lang="en-GB" dirty="0"/>
              <a:t>The memory of slavery comes through when….Hurston seems to suggest that….</a:t>
            </a:r>
          </a:p>
        </p:txBody>
      </p:sp>
    </p:spTree>
    <p:extLst>
      <p:ext uri="{BB962C8B-B14F-4D97-AF65-F5344CB8AC3E}">
        <p14:creationId xmlns:p14="http://schemas.microsoft.com/office/powerpoint/2010/main" val="145463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E1F8-4232-462C-BE31-6EA0844EE48A}"/>
              </a:ext>
            </a:extLst>
          </p:cNvPr>
          <p:cNvSpPr>
            <a:spLocks noGrp="1"/>
          </p:cNvSpPr>
          <p:nvPr>
            <p:ph type="title"/>
          </p:nvPr>
        </p:nvSpPr>
        <p:spPr/>
        <p:txBody>
          <a:bodyPr/>
          <a:lstStyle/>
          <a:p>
            <a:r>
              <a:rPr lang="en-GB"/>
              <a:t>Taking Stock: How would you describe Janie so far? </a:t>
            </a:r>
          </a:p>
        </p:txBody>
      </p:sp>
      <p:sp>
        <p:nvSpPr>
          <p:cNvPr id="3" name="Content Placeholder 2">
            <a:extLst>
              <a:ext uri="{FF2B5EF4-FFF2-40B4-BE49-F238E27FC236}">
                <a16:creationId xmlns:a16="http://schemas.microsoft.com/office/drawing/2014/main" id="{22F9C46A-FB84-42C0-B6A0-6DA1AF786B4C}"/>
              </a:ext>
            </a:extLst>
          </p:cNvPr>
          <p:cNvSpPr>
            <a:spLocks noGrp="1"/>
          </p:cNvSpPr>
          <p:nvPr>
            <p:ph idx="1"/>
          </p:nvPr>
        </p:nvSpPr>
        <p:spPr/>
        <p:txBody>
          <a:bodyPr>
            <a:normAutofit fontScale="55000" lnSpcReduction="20000"/>
          </a:bodyPr>
          <a:lstStyle/>
          <a:p>
            <a:pPr marL="0" indent="0">
              <a:buNone/>
            </a:pPr>
            <a:endParaRPr lang="en-GB"/>
          </a:p>
          <a:p>
            <a:r>
              <a:rPr lang="en-GB" sz="5100"/>
              <a:t>3 precise nouns</a:t>
            </a:r>
          </a:p>
          <a:p>
            <a:r>
              <a:rPr lang="en-GB" sz="5100"/>
              <a:t>3 precise adjectives</a:t>
            </a:r>
          </a:p>
          <a:p>
            <a:r>
              <a:rPr lang="en-GB" sz="5100"/>
              <a:t>1 simile</a:t>
            </a:r>
          </a:p>
          <a:p>
            <a:r>
              <a:rPr lang="en-GB" sz="5100"/>
              <a:t>1 metaphor </a:t>
            </a:r>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r>
              <a:rPr lang="en-GB"/>
              <a:t>Extension task / homework: </a:t>
            </a:r>
          </a:p>
          <a:p>
            <a:pPr marL="0" indent="0">
              <a:buNone/>
            </a:pPr>
            <a:r>
              <a:rPr lang="en-GB" b="1">
                <a:highlight>
                  <a:srgbClr val="FFFF00"/>
                </a:highlight>
              </a:rPr>
              <a:t>How does Hurston introduce the protagonist? </a:t>
            </a:r>
          </a:p>
          <a:p>
            <a:pPr marL="0" indent="0">
              <a:buNone/>
            </a:pPr>
            <a:endParaRPr lang="en-GB" b="1">
              <a:highlight>
                <a:srgbClr val="FFFF00"/>
              </a:highlight>
            </a:endParaRPr>
          </a:p>
          <a:p>
            <a:pPr marL="0" indent="0">
              <a:buNone/>
            </a:pPr>
            <a:endParaRPr lang="en-GB"/>
          </a:p>
        </p:txBody>
      </p:sp>
      <p:sp>
        <p:nvSpPr>
          <p:cNvPr id="6" name="Star: 7 Points 5">
            <a:extLst>
              <a:ext uri="{FF2B5EF4-FFF2-40B4-BE49-F238E27FC236}">
                <a16:creationId xmlns:a16="http://schemas.microsoft.com/office/drawing/2014/main" id="{1D766C04-842C-4D17-A032-A047456E23DB}"/>
              </a:ext>
            </a:extLst>
          </p:cNvPr>
          <p:cNvSpPr/>
          <p:nvPr/>
        </p:nvSpPr>
        <p:spPr>
          <a:xfrm>
            <a:off x="6516230" y="2602463"/>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206336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3" name="Rectangle 12">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25845"/>
            <a:ext cx="12192000" cy="2610465"/>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4" name="Title 3">
            <a:extLst>
              <a:ext uri="{FF2B5EF4-FFF2-40B4-BE49-F238E27FC236}">
                <a16:creationId xmlns:a16="http://schemas.microsoft.com/office/drawing/2014/main" id="{190698B4-4DD5-442C-9D9D-71A13E94B3EA}"/>
              </a:ext>
            </a:extLst>
          </p:cNvPr>
          <p:cNvSpPr>
            <a:spLocks noGrp="1"/>
          </p:cNvSpPr>
          <p:nvPr>
            <p:ph type="ctrTitle"/>
          </p:nvPr>
        </p:nvSpPr>
        <p:spPr>
          <a:xfrm>
            <a:off x="1051559" y="4355692"/>
            <a:ext cx="10509069" cy="1472224"/>
          </a:xfrm>
        </p:spPr>
        <p:txBody>
          <a:bodyPr anchor="b">
            <a:normAutofit/>
          </a:bodyPr>
          <a:lstStyle/>
          <a:p>
            <a:r>
              <a:rPr lang="en-GB" sz="6600">
                <a:solidFill>
                  <a:schemeClr val="tx1"/>
                </a:solidFill>
              </a:rPr>
              <a:t>Friendship</a:t>
            </a:r>
          </a:p>
        </p:txBody>
      </p:sp>
      <p:sp>
        <p:nvSpPr>
          <p:cNvPr id="5" name="Subtitle 4">
            <a:extLst>
              <a:ext uri="{FF2B5EF4-FFF2-40B4-BE49-F238E27FC236}">
                <a16:creationId xmlns:a16="http://schemas.microsoft.com/office/drawing/2014/main" id="{FA987DF2-E4A2-45C3-9946-FEE4364DB08F}"/>
              </a:ext>
            </a:extLst>
          </p:cNvPr>
          <p:cNvSpPr>
            <a:spLocks noGrp="1"/>
          </p:cNvSpPr>
          <p:nvPr>
            <p:ph type="subTitle" idx="1"/>
          </p:nvPr>
        </p:nvSpPr>
        <p:spPr>
          <a:xfrm>
            <a:off x="1069848" y="5908301"/>
            <a:ext cx="10509068" cy="448955"/>
          </a:xfrm>
        </p:spPr>
        <p:txBody>
          <a:bodyPr>
            <a:normAutofit/>
          </a:bodyPr>
          <a:lstStyle/>
          <a:p>
            <a:r>
              <a:rPr lang="en-GB" sz="2000">
                <a:solidFill>
                  <a:srgbClr val="FFFFFF"/>
                </a:solidFill>
              </a:rPr>
              <a:t>LO: to explore how Hurston presents Janie’s and Pheoby’s friendship </a:t>
            </a:r>
          </a:p>
        </p:txBody>
      </p:sp>
      <p:sp>
        <p:nvSpPr>
          <p:cNvPr id="2" name="TextBox 1">
            <a:extLst>
              <a:ext uri="{FF2B5EF4-FFF2-40B4-BE49-F238E27FC236}">
                <a16:creationId xmlns:a16="http://schemas.microsoft.com/office/drawing/2014/main" id="{AC00FC16-801F-4B29-8050-D58C13A63B5D}"/>
              </a:ext>
            </a:extLst>
          </p:cNvPr>
          <p:cNvSpPr txBox="1"/>
          <p:nvPr/>
        </p:nvSpPr>
        <p:spPr>
          <a:xfrm>
            <a:off x="284973" y="2984618"/>
            <a:ext cx="6187008" cy="1077218"/>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badi"/>
                <a:ea typeface="+mn-ea"/>
                <a:cs typeface="+mn-cs"/>
              </a:rPr>
              <a:t>So far: would you want to be Janie’s friend? Why (not)? </a:t>
            </a:r>
          </a:p>
        </p:txBody>
      </p:sp>
    </p:spTree>
    <p:extLst>
      <p:ext uri="{BB962C8B-B14F-4D97-AF65-F5344CB8AC3E}">
        <p14:creationId xmlns:p14="http://schemas.microsoft.com/office/powerpoint/2010/main" val="273995111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C45F-C094-4EEC-9960-107DFC61E096}"/>
              </a:ext>
            </a:extLst>
          </p:cNvPr>
          <p:cNvSpPr>
            <a:spLocks noGrp="1"/>
          </p:cNvSpPr>
          <p:nvPr>
            <p:ph type="title"/>
          </p:nvPr>
        </p:nvSpPr>
        <p:spPr>
          <a:xfrm>
            <a:off x="541421" y="484632"/>
            <a:ext cx="10586827" cy="1549169"/>
          </a:xfrm>
        </p:spPr>
        <p:txBody>
          <a:bodyPr/>
          <a:lstStyle/>
          <a:p>
            <a:r>
              <a:rPr lang="en-GB" dirty="0"/>
              <a:t>Read up to the end of chapter 1 </a:t>
            </a:r>
          </a:p>
        </p:txBody>
      </p:sp>
      <p:sp>
        <p:nvSpPr>
          <p:cNvPr id="3" name="Content Placeholder 2">
            <a:extLst>
              <a:ext uri="{FF2B5EF4-FFF2-40B4-BE49-F238E27FC236}">
                <a16:creationId xmlns:a16="http://schemas.microsoft.com/office/drawing/2014/main" id="{3CAD4B9A-4131-4618-891B-6EFC2B3A16C1}"/>
              </a:ext>
            </a:extLst>
          </p:cNvPr>
          <p:cNvSpPr>
            <a:spLocks noGrp="1"/>
          </p:cNvSpPr>
          <p:nvPr>
            <p:ph idx="1"/>
          </p:nvPr>
        </p:nvSpPr>
        <p:spPr/>
        <p:txBody>
          <a:bodyPr/>
          <a:lstStyle/>
          <a:p>
            <a:pPr marL="0" indent="0">
              <a:buNone/>
            </a:pPr>
            <a:r>
              <a:rPr lang="en-GB" b="1" dirty="0"/>
              <a:t>What do you learn about </a:t>
            </a:r>
          </a:p>
          <a:p>
            <a:r>
              <a:rPr lang="en-GB" b="1" dirty="0"/>
              <a:t>Janie</a:t>
            </a:r>
          </a:p>
          <a:p>
            <a:r>
              <a:rPr lang="en-GB" b="1" dirty="0" err="1"/>
              <a:t>Phoeby</a:t>
            </a:r>
            <a:endParaRPr lang="en-GB" b="1" dirty="0"/>
          </a:p>
          <a:p>
            <a:r>
              <a:rPr lang="en-GB" b="1" dirty="0"/>
              <a:t>Tea Cake</a:t>
            </a:r>
          </a:p>
        </p:txBody>
      </p:sp>
      <p:sp>
        <p:nvSpPr>
          <p:cNvPr id="4" name="Star: 7 Points 3">
            <a:extLst>
              <a:ext uri="{FF2B5EF4-FFF2-40B4-BE49-F238E27FC236}">
                <a16:creationId xmlns:a16="http://schemas.microsoft.com/office/drawing/2014/main" id="{C22EC9EE-D064-403C-82D0-A5BB3731DA4A}"/>
              </a:ext>
            </a:extLst>
          </p:cNvPr>
          <p:cNvSpPr/>
          <p:nvPr/>
        </p:nvSpPr>
        <p:spPr>
          <a:xfrm>
            <a:off x="7087644" y="3429000"/>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521112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00B10-2ACA-4B77-A5B3-728645C3E07E}"/>
              </a:ext>
            </a:extLst>
          </p:cNvPr>
          <p:cNvSpPr>
            <a:spLocks noGrp="1"/>
          </p:cNvSpPr>
          <p:nvPr>
            <p:ph type="title"/>
          </p:nvPr>
        </p:nvSpPr>
        <p:spPr/>
        <p:txBody>
          <a:bodyPr>
            <a:noAutofit/>
          </a:bodyPr>
          <a:lstStyle/>
          <a:p>
            <a:r>
              <a:rPr lang="en-GB" sz="4000"/>
              <a:t>How does the narrator present the darkness in which </a:t>
            </a:r>
            <a:r>
              <a:rPr lang="en-GB" sz="4000" err="1"/>
              <a:t>Phoeby</a:t>
            </a:r>
            <a:r>
              <a:rPr lang="en-GB" sz="4000"/>
              <a:t> and Janie are talking? </a:t>
            </a:r>
          </a:p>
        </p:txBody>
      </p:sp>
      <p:sp>
        <p:nvSpPr>
          <p:cNvPr id="3" name="Content Placeholder 2">
            <a:extLst>
              <a:ext uri="{FF2B5EF4-FFF2-40B4-BE49-F238E27FC236}">
                <a16:creationId xmlns:a16="http://schemas.microsoft.com/office/drawing/2014/main" id="{6E5E4FE1-9A29-421D-9B49-2FA2D5FD5E14}"/>
              </a:ext>
            </a:extLst>
          </p:cNvPr>
          <p:cNvSpPr>
            <a:spLocks noGrp="1"/>
          </p:cNvSpPr>
          <p:nvPr>
            <p:ph idx="1"/>
          </p:nvPr>
        </p:nvSpPr>
        <p:spPr/>
        <p:txBody>
          <a:bodyPr>
            <a:normAutofit fontScale="92500"/>
          </a:bodyPr>
          <a:lstStyle/>
          <a:p>
            <a:r>
              <a:rPr lang="en-GB"/>
              <a:t>Quotes Hunt! Collect quotes referencing the darkness </a:t>
            </a:r>
          </a:p>
          <a:p>
            <a:r>
              <a:rPr lang="en-GB"/>
              <a:t>Copy them down and annotate them in as much detail as you can </a:t>
            </a:r>
          </a:p>
          <a:p>
            <a:endParaRPr lang="en-GB"/>
          </a:p>
          <a:p>
            <a:r>
              <a:rPr lang="en-GB" b="1"/>
              <a:t>Write a paragraph in response to the question</a:t>
            </a:r>
          </a:p>
          <a:p>
            <a:pPr marL="0" indent="0">
              <a:buNone/>
            </a:pPr>
            <a:r>
              <a:rPr lang="en-GB">
                <a:highlight>
                  <a:srgbClr val="FFFF00"/>
                </a:highlight>
              </a:rPr>
              <a:t>Prepare by setting yourselves targets, using the ‘skills journey’ provided </a:t>
            </a:r>
          </a:p>
          <a:p>
            <a:endParaRPr lang="en-GB"/>
          </a:p>
          <a:p>
            <a:pPr marL="0" indent="0">
              <a:buNone/>
            </a:pPr>
            <a:endParaRPr lang="en-GB"/>
          </a:p>
          <a:p>
            <a:endParaRPr lang="en-GB"/>
          </a:p>
          <a:p>
            <a:pPr marL="0" indent="0" algn="ctr">
              <a:buNone/>
            </a:pPr>
            <a:r>
              <a:rPr lang="en-GB" sz="2400" b="1">
                <a:highlight>
                  <a:srgbClr val="FFFF00"/>
                </a:highlight>
              </a:rPr>
              <a:t>Why did Hurston decide to open the novel in the evening and at night time? What mood and ambience does this create? What might it symbolize? </a:t>
            </a:r>
          </a:p>
        </p:txBody>
      </p:sp>
    </p:spTree>
    <p:extLst>
      <p:ext uri="{BB962C8B-B14F-4D97-AF65-F5344CB8AC3E}">
        <p14:creationId xmlns:p14="http://schemas.microsoft.com/office/powerpoint/2010/main" val="129289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605DA9-DFF5-45A2-8B31-5B1313AC2199}"/>
              </a:ext>
            </a:extLst>
          </p:cNvPr>
          <p:cNvPicPr>
            <a:picLocks noChangeAspect="1"/>
          </p:cNvPicPr>
          <p:nvPr/>
        </p:nvPicPr>
        <p:blipFill>
          <a:blip r:embed="rId3"/>
          <a:stretch>
            <a:fillRect/>
          </a:stretch>
        </p:blipFill>
        <p:spPr>
          <a:xfrm>
            <a:off x="1221069" y="0"/>
            <a:ext cx="9749862"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1BCDCB3-6BF4-429D-82AC-F80022125F54}"/>
                  </a:ext>
                </a:extLst>
              </p14:cNvPr>
              <p14:cNvContentPartPr/>
              <p14:nvPr/>
            </p14:nvContentPartPr>
            <p14:xfrm>
              <a:off x="1295060" y="322239"/>
              <a:ext cx="9727560" cy="4054320"/>
            </p14:xfrm>
          </p:contentPart>
        </mc:Choice>
        <mc:Fallback xmlns="">
          <p:pic>
            <p:nvPicPr>
              <p:cNvPr id="6" name="Ink 5">
                <a:extLst>
                  <a:ext uri="{FF2B5EF4-FFF2-40B4-BE49-F238E27FC236}">
                    <a16:creationId xmlns:a16="http://schemas.microsoft.com/office/drawing/2014/main" id="{21BCDCB3-6BF4-429D-82AC-F80022125F54}"/>
                  </a:ext>
                </a:extLst>
              </p:cNvPr>
              <p:cNvPicPr/>
              <p:nvPr/>
            </p:nvPicPr>
            <p:blipFill>
              <a:blip r:embed="rId5"/>
              <a:stretch>
                <a:fillRect/>
              </a:stretch>
            </p:blipFill>
            <p:spPr>
              <a:xfrm>
                <a:off x="1223063" y="178239"/>
                <a:ext cx="9871195" cy="4341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A233741-4A76-414F-8AE1-0136E584A9BA}"/>
                  </a:ext>
                </a:extLst>
              </p14:cNvPr>
              <p14:cNvContentPartPr/>
              <p14:nvPr/>
            </p14:nvContentPartPr>
            <p14:xfrm>
              <a:off x="490460" y="4111959"/>
              <a:ext cx="10499400" cy="2704320"/>
            </p14:xfrm>
          </p:contentPart>
        </mc:Choice>
        <mc:Fallback xmlns="">
          <p:pic>
            <p:nvPicPr>
              <p:cNvPr id="7" name="Ink 6">
                <a:extLst>
                  <a:ext uri="{FF2B5EF4-FFF2-40B4-BE49-F238E27FC236}">
                    <a16:creationId xmlns:a16="http://schemas.microsoft.com/office/drawing/2014/main" id="{FA233741-4A76-414F-8AE1-0136E584A9BA}"/>
                  </a:ext>
                </a:extLst>
              </p:cNvPr>
              <p:cNvPicPr/>
              <p:nvPr/>
            </p:nvPicPr>
            <p:blipFill>
              <a:blip r:embed="rId7"/>
              <a:stretch>
                <a:fillRect/>
              </a:stretch>
            </p:blipFill>
            <p:spPr>
              <a:xfrm>
                <a:off x="418462" y="3967959"/>
                <a:ext cx="10643035" cy="2991960"/>
              </a:xfrm>
              <a:prstGeom prst="rect">
                <a:avLst/>
              </a:prstGeom>
            </p:spPr>
          </p:pic>
        </mc:Fallback>
      </mc:AlternateContent>
    </p:spTree>
    <p:extLst>
      <p:ext uri="{BB962C8B-B14F-4D97-AF65-F5344CB8AC3E}">
        <p14:creationId xmlns:p14="http://schemas.microsoft.com/office/powerpoint/2010/main" val="155323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E229-D990-4286-AE05-C989568433CB}"/>
              </a:ext>
            </a:extLst>
          </p:cNvPr>
          <p:cNvSpPr>
            <a:spLocks noGrp="1"/>
          </p:cNvSpPr>
          <p:nvPr>
            <p:ph type="title"/>
          </p:nvPr>
        </p:nvSpPr>
        <p:spPr/>
        <p:txBody>
          <a:bodyPr/>
          <a:lstStyle/>
          <a:p>
            <a:r>
              <a:rPr lang="en-GB"/>
              <a:t>Check!</a:t>
            </a:r>
          </a:p>
        </p:txBody>
      </p:sp>
      <p:sp>
        <p:nvSpPr>
          <p:cNvPr id="3" name="Content Placeholder 2">
            <a:extLst>
              <a:ext uri="{FF2B5EF4-FFF2-40B4-BE49-F238E27FC236}">
                <a16:creationId xmlns:a16="http://schemas.microsoft.com/office/drawing/2014/main" id="{12931188-7284-4BBF-A1F1-4C70FCF87F91}"/>
              </a:ext>
            </a:extLst>
          </p:cNvPr>
          <p:cNvSpPr>
            <a:spLocks noGrp="1"/>
          </p:cNvSpPr>
          <p:nvPr>
            <p:ph idx="1"/>
          </p:nvPr>
        </p:nvSpPr>
        <p:spPr/>
        <p:txBody>
          <a:bodyPr/>
          <a:lstStyle/>
          <a:p>
            <a:r>
              <a:rPr lang="en-GB" b="1" dirty="0">
                <a:solidFill>
                  <a:schemeClr val="accent2"/>
                </a:solidFill>
              </a:rPr>
              <a:t>WHAT? </a:t>
            </a:r>
            <a:r>
              <a:rPr lang="en-GB" dirty="0"/>
              <a:t>Topic sentence in your own words, introducing an argument – use connectives to link your ideas</a:t>
            </a:r>
          </a:p>
          <a:p>
            <a:r>
              <a:rPr lang="en-GB" b="1" dirty="0">
                <a:solidFill>
                  <a:srgbClr val="C00000"/>
                </a:solidFill>
              </a:rPr>
              <a:t> HOW? </a:t>
            </a:r>
            <a:r>
              <a:rPr lang="en-GB" dirty="0"/>
              <a:t>discuss higher-level literary techniques </a:t>
            </a:r>
          </a:p>
          <a:p>
            <a:r>
              <a:rPr lang="en-GB" b="1" dirty="0">
                <a:solidFill>
                  <a:srgbClr val="C00000"/>
                </a:solidFill>
              </a:rPr>
              <a:t>WHY? </a:t>
            </a:r>
            <a:r>
              <a:rPr lang="en-GB" dirty="0"/>
              <a:t>Evaluate context</a:t>
            </a:r>
          </a:p>
          <a:p>
            <a:r>
              <a:rPr lang="en-GB" dirty="0"/>
              <a:t>Use precise diction </a:t>
            </a:r>
          </a:p>
          <a:p>
            <a:endParaRPr lang="en-GB" dirty="0"/>
          </a:p>
        </p:txBody>
      </p:sp>
    </p:spTree>
    <p:extLst>
      <p:ext uri="{BB962C8B-B14F-4D97-AF65-F5344CB8AC3E}">
        <p14:creationId xmlns:p14="http://schemas.microsoft.com/office/powerpoint/2010/main" val="258731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6AD2-2082-4725-A0C9-2FA435F4057E}"/>
              </a:ext>
            </a:extLst>
          </p:cNvPr>
          <p:cNvSpPr>
            <a:spLocks noGrp="1"/>
          </p:cNvSpPr>
          <p:nvPr>
            <p:ph type="title"/>
          </p:nvPr>
        </p:nvSpPr>
        <p:spPr/>
        <p:txBody>
          <a:bodyPr/>
          <a:lstStyle/>
          <a:p>
            <a:r>
              <a:rPr lang="en-GB"/>
              <a:t>(Un)belonging</a:t>
            </a:r>
          </a:p>
        </p:txBody>
      </p:sp>
      <p:sp>
        <p:nvSpPr>
          <p:cNvPr id="3" name="Content Placeholder 2">
            <a:extLst>
              <a:ext uri="{FF2B5EF4-FFF2-40B4-BE49-F238E27FC236}">
                <a16:creationId xmlns:a16="http://schemas.microsoft.com/office/drawing/2014/main" id="{847386A1-E9A0-4948-90B4-47B919DBF6BB}"/>
              </a:ext>
            </a:extLst>
          </p:cNvPr>
          <p:cNvSpPr>
            <a:spLocks noGrp="1"/>
          </p:cNvSpPr>
          <p:nvPr>
            <p:ph idx="1"/>
          </p:nvPr>
        </p:nvSpPr>
        <p:spPr/>
        <p:txBody>
          <a:bodyPr/>
          <a:lstStyle/>
          <a:p>
            <a:pPr marL="0" indent="0">
              <a:buNone/>
            </a:pPr>
            <a:r>
              <a:rPr lang="en-GB"/>
              <a:t>Is Janie introduced as an insider or an outsider? </a:t>
            </a:r>
          </a:p>
          <a:p>
            <a:pPr marL="0" indent="0">
              <a:buNone/>
            </a:pPr>
            <a:r>
              <a:rPr lang="en-GB"/>
              <a:t>Does friendship outweigh judgement and exclusion, or the other way around? </a:t>
            </a:r>
          </a:p>
          <a:p>
            <a:pPr marL="0" indent="0">
              <a:buNone/>
            </a:pPr>
            <a:endParaRPr lang="en-GB"/>
          </a:p>
        </p:txBody>
      </p:sp>
    </p:spTree>
    <p:extLst>
      <p:ext uri="{BB962C8B-B14F-4D97-AF65-F5344CB8AC3E}">
        <p14:creationId xmlns:p14="http://schemas.microsoft.com/office/powerpoint/2010/main" val="171986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p:cNvSpPr>
            <a:spLocks noGrp="1"/>
          </p:cNvSpPr>
          <p:nvPr>
            <p:ph type="title"/>
          </p:nvPr>
        </p:nvSpPr>
        <p:spPr>
          <a:xfrm>
            <a:off x="1069848" y="484632"/>
            <a:ext cx="10058400" cy="1609344"/>
          </a:xfrm>
        </p:spPr>
        <p:txBody>
          <a:bodyPr>
            <a:normAutofit/>
          </a:bodyPr>
          <a:lstStyle/>
          <a:p>
            <a:r>
              <a:rPr lang="en-GB" dirty="0"/>
              <a:t>Questions for discussion:</a:t>
            </a:r>
          </a:p>
        </p:txBody>
      </p:sp>
      <p:sp>
        <p:nvSpPr>
          <p:cNvPr id="3" name="Content Placeholder 2"/>
          <p:cNvSpPr>
            <a:spLocks noGrp="1"/>
          </p:cNvSpPr>
          <p:nvPr>
            <p:ph idx="1"/>
          </p:nvPr>
        </p:nvSpPr>
        <p:spPr>
          <a:xfrm>
            <a:off x="1069848" y="2320412"/>
            <a:ext cx="10058400" cy="3851787"/>
          </a:xfrm>
        </p:spPr>
        <p:txBody>
          <a:bodyPr>
            <a:normAutofit/>
          </a:bodyPr>
          <a:lstStyle/>
          <a:p>
            <a:r>
              <a:rPr lang="en-GB" dirty="0"/>
              <a:t>Based on the first chapter, what do you think some of the conflicts in the novel are going to be? What do you think the themes might be? Cite evidence from the text to support your predictions. </a:t>
            </a:r>
          </a:p>
          <a:p>
            <a:r>
              <a:rPr lang="en-GB" dirty="0"/>
              <a:t>Describe the town’s attitude towards Janie. Describe her attitude towards the town. How does the communal dialogue help establish the town as a character? </a:t>
            </a:r>
          </a:p>
          <a:p>
            <a:r>
              <a:rPr lang="en-GB" dirty="0"/>
              <a:t> On page 7, Janie tells </a:t>
            </a:r>
            <a:r>
              <a:rPr lang="en-GB" dirty="0" err="1"/>
              <a:t>Pheoby</a:t>
            </a:r>
            <a:r>
              <a:rPr lang="en-GB" dirty="0"/>
              <a:t>, “Unless you see de fur, a mink skin </a:t>
            </a:r>
            <a:r>
              <a:rPr lang="en-GB" dirty="0" err="1"/>
              <a:t>ain’t</a:t>
            </a:r>
            <a:r>
              <a:rPr lang="en-GB" dirty="0"/>
              <a:t> no different from a coon hide.” Based on context clues, what do you think this saying means? </a:t>
            </a:r>
          </a:p>
          <a:p>
            <a:r>
              <a:rPr lang="en-GB" dirty="0"/>
              <a:t> Hurston frequently uses personification in her descriptions of the natural world. Find one example of personification from the first chapter. </a:t>
            </a:r>
          </a:p>
          <a:p>
            <a:endParaRPr lang="en-GB" sz="11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1416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ABAE-7D9B-4B44-8968-1A427C943291}"/>
              </a:ext>
            </a:extLst>
          </p:cNvPr>
          <p:cNvSpPr>
            <a:spLocks noGrp="1"/>
          </p:cNvSpPr>
          <p:nvPr>
            <p:ph type="title"/>
          </p:nvPr>
        </p:nvSpPr>
        <p:spPr/>
        <p:txBody>
          <a:bodyPr/>
          <a:lstStyle/>
          <a:p>
            <a:r>
              <a:rPr lang="en-GB"/>
              <a:t>Homework</a:t>
            </a:r>
          </a:p>
        </p:txBody>
      </p:sp>
      <p:sp>
        <p:nvSpPr>
          <p:cNvPr id="3" name="Content Placeholder 2">
            <a:extLst>
              <a:ext uri="{FF2B5EF4-FFF2-40B4-BE49-F238E27FC236}">
                <a16:creationId xmlns:a16="http://schemas.microsoft.com/office/drawing/2014/main" id="{031BB1B4-6BAC-4C54-AF44-539F65296A99}"/>
              </a:ext>
            </a:extLst>
          </p:cNvPr>
          <p:cNvSpPr>
            <a:spLocks noGrp="1"/>
          </p:cNvSpPr>
          <p:nvPr>
            <p:ph idx="1"/>
          </p:nvPr>
        </p:nvSpPr>
        <p:spPr/>
        <p:txBody>
          <a:bodyPr>
            <a:normAutofit/>
          </a:bodyPr>
          <a:lstStyle/>
          <a:p>
            <a:r>
              <a:rPr lang="en-GB"/>
              <a:t>Read chapter 2 (pages 10-23)</a:t>
            </a:r>
          </a:p>
          <a:p>
            <a:r>
              <a:rPr lang="en-US"/>
              <a:t>What does Janie remember/know about her parents?</a:t>
            </a:r>
          </a:p>
          <a:p>
            <a:r>
              <a:rPr lang="en-US"/>
              <a:t>What childhood incident revealed to her </a:t>
            </a:r>
            <a:r>
              <a:rPr lang="en-US" err="1"/>
              <a:t>her</a:t>
            </a:r>
            <a:r>
              <a:rPr lang="en-US"/>
              <a:t> racial identity? Why was she nicknamed "Alphabet," and what result does this have?</a:t>
            </a:r>
          </a:p>
          <a:p>
            <a:r>
              <a:rPr lang="en-US"/>
              <a:t>What forms of awakening are associated with the pear tree and spring? What does Janie desire from life?</a:t>
            </a:r>
          </a:p>
          <a:p>
            <a:r>
              <a:rPr lang="en-US"/>
              <a:t>What alarms and motivates Janie's grandmother? What do we learn about the old woman's past and the circumstances of her daughter's birth?</a:t>
            </a:r>
          </a:p>
          <a:p>
            <a:r>
              <a:rPr lang="en-US"/>
              <a:t>What have been the chief motivations of her grandmother's life? </a:t>
            </a:r>
            <a:endParaRPr lang="en-GB"/>
          </a:p>
        </p:txBody>
      </p:sp>
    </p:spTree>
    <p:extLst>
      <p:ext uri="{BB962C8B-B14F-4D97-AF65-F5344CB8AC3E}">
        <p14:creationId xmlns:p14="http://schemas.microsoft.com/office/powerpoint/2010/main" val="2553421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73" name="Rectangle 7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75" name="Rectangle 7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77" name="Rectangle 7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D17AED97-AFF7-4893-B063-9CEA8C6D5347}"/>
              </a:ext>
            </a:extLst>
          </p:cNvPr>
          <p:cNvSpPr>
            <a:spLocks noGrp="1"/>
          </p:cNvSpPr>
          <p:nvPr>
            <p:ph type="title"/>
          </p:nvPr>
        </p:nvSpPr>
        <p:spPr>
          <a:xfrm>
            <a:off x="1069848" y="484632"/>
            <a:ext cx="10058400" cy="1609344"/>
          </a:xfrm>
        </p:spPr>
        <p:txBody>
          <a:bodyPr>
            <a:normAutofit/>
          </a:bodyPr>
          <a:lstStyle/>
          <a:p>
            <a:r>
              <a:rPr lang="en-GB" u="sng"/>
              <a:t>Title: Meeting Janie </a:t>
            </a:r>
          </a:p>
        </p:txBody>
      </p:sp>
      <p:sp>
        <p:nvSpPr>
          <p:cNvPr id="3" name="Content Placeholder 2">
            <a:extLst>
              <a:ext uri="{FF2B5EF4-FFF2-40B4-BE49-F238E27FC236}">
                <a16:creationId xmlns:a16="http://schemas.microsoft.com/office/drawing/2014/main" id="{84777ECE-4786-433C-90D2-3BF1C2655B9B}"/>
              </a:ext>
            </a:extLst>
          </p:cNvPr>
          <p:cNvSpPr>
            <a:spLocks noGrp="1"/>
          </p:cNvSpPr>
          <p:nvPr>
            <p:ph idx="1"/>
          </p:nvPr>
        </p:nvSpPr>
        <p:spPr>
          <a:xfrm>
            <a:off x="6496216" y="2320412"/>
            <a:ext cx="4632031" cy="3851787"/>
          </a:xfrm>
        </p:spPr>
        <p:txBody>
          <a:bodyPr anchor="ctr">
            <a:normAutofit/>
          </a:bodyPr>
          <a:lstStyle/>
          <a:p>
            <a:pPr marL="0" indent="0">
              <a:buNone/>
            </a:pPr>
            <a:r>
              <a:rPr lang="en-GB" b="1">
                <a:highlight>
                  <a:srgbClr val="FFFF00"/>
                </a:highlight>
              </a:rPr>
              <a:t>If you wrote a novel…</a:t>
            </a:r>
          </a:p>
          <a:p>
            <a:r>
              <a:rPr lang="en-GB"/>
              <a:t>Would you use dialect, sociolect or slang in your novel </a:t>
            </a:r>
            <a:r>
              <a:rPr lang="en-GB">
                <a:highlight>
                  <a:srgbClr val="FFFF00"/>
                </a:highlight>
              </a:rPr>
              <a:t>(YES/NO)</a:t>
            </a:r>
          </a:p>
          <a:p>
            <a:r>
              <a:rPr lang="en-GB"/>
              <a:t>Why (not) – </a:t>
            </a:r>
            <a:r>
              <a:rPr lang="en-GB">
                <a:highlight>
                  <a:srgbClr val="FFFF00"/>
                </a:highlight>
              </a:rPr>
              <a:t>one main reason</a:t>
            </a:r>
          </a:p>
          <a:p>
            <a:r>
              <a:rPr lang="en-GB"/>
              <a:t>What might the advantages be? </a:t>
            </a:r>
          </a:p>
          <a:p>
            <a:r>
              <a:rPr lang="en-GB"/>
              <a:t>What might the disadvantages be? </a:t>
            </a:r>
          </a:p>
        </p:txBody>
      </p:sp>
      <p:sp>
        <p:nvSpPr>
          <p:cNvPr id="79" name="Oval 7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Star: 7 Points 3">
            <a:extLst>
              <a:ext uri="{FF2B5EF4-FFF2-40B4-BE49-F238E27FC236}">
                <a16:creationId xmlns:a16="http://schemas.microsoft.com/office/drawing/2014/main" id="{81145D15-58A1-44B3-93EA-B6A04A36565F}"/>
              </a:ext>
            </a:extLst>
          </p:cNvPr>
          <p:cNvSpPr/>
          <p:nvPr/>
        </p:nvSpPr>
        <p:spPr>
          <a:xfrm>
            <a:off x="7795223" y="301150"/>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pic>
        <p:nvPicPr>
          <p:cNvPr id="6" name="Graphic 5" descr="Chat with solid fill">
            <a:extLst>
              <a:ext uri="{FF2B5EF4-FFF2-40B4-BE49-F238E27FC236}">
                <a16:creationId xmlns:a16="http://schemas.microsoft.com/office/drawing/2014/main" id="{1167FBD8-31EA-C49E-E732-52BE3ECD23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290" y="1716553"/>
            <a:ext cx="4888173" cy="4888173"/>
          </a:xfrm>
          <a:prstGeom prst="rect">
            <a:avLst/>
          </a:prstGeom>
        </p:spPr>
      </p:pic>
    </p:spTree>
    <p:extLst>
      <p:ext uri="{BB962C8B-B14F-4D97-AF65-F5344CB8AC3E}">
        <p14:creationId xmlns:p14="http://schemas.microsoft.com/office/powerpoint/2010/main" val="353238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71C3A093-C058-4ABD-B83A-306B85028A84}"/>
              </a:ext>
            </a:extLst>
          </p:cNvPr>
          <p:cNvSpPr>
            <a:spLocks noGrp="1"/>
          </p:cNvSpPr>
          <p:nvPr>
            <p:ph type="title"/>
          </p:nvPr>
        </p:nvSpPr>
        <p:spPr>
          <a:xfrm>
            <a:off x="1069848" y="484632"/>
            <a:ext cx="10058400" cy="1609344"/>
          </a:xfrm>
        </p:spPr>
        <p:txBody>
          <a:bodyPr>
            <a:normAutofit/>
          </a:bodyPr>
          <a:lstStyle/>
          <a:p>
            <a:r>
              <a:rPr lang="en-GB"/>
              <a:t>The Survivor</a:t>
            </a:r>
          </a:p>
        </p:txBody>
      </p:sp>
      <p:pic>
        <p:nvPicPr>
          <p:cNvPr id="5" name="Picture 4">
            <a:extLst>
              <a:ext uri="{FF2B5EF4-FFF2-40B4-BE49-F238E27FC236}">
                <a16:creationId xmlns:a16="http://schemas.microsoft.com/office/drawing/2014/main" id="{090AFF14-834B-4DD0-BE1B-672CF55F1BE7}"/>
              </a:ext>
            </a:extLst>
          </p:cNvPr>
          <p:cNvPicPr>
            <a:picLocks noChangeAspect="1"/>
          </p:cNvPicPr>
          <p:nvPr/>
        </p:nvPicPr>
        <p:blipFill rotWithShape="1">
          <a:blip r:embed="rId4"/>
          <a:srcRect r="10785" b="2"/>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37180E03-B4D0-41CE-883A-2BF42AED2497}"/>
              </a:ext>
            </a:extLst>
          </p:cNvPr>
          <p:cNvSpPr>
            <a:spLocks noGrp="1"/>
          </p:cNvSpPr>
          <p:nvPr>
            <p:ph idx="1"/>
          </p:nvPr>
        </p:nvSpPr>
        <p:spPr>
          <a:xfrm>
            <a:off x="6496216" y="2320412"/>
            <a:ext cx="4632031" cy="3851787"/>
          </a:xfrm>
        </p:spPr>
        <p:txBody>
          <a:bodyPr anchor="ctr">
            <a:normAutofit/>
          </a:bodyPr>
          <a:lstStyle/>
          <a:p>
            <a:r>
              <a:rPr lang="en-GB"/>
              <a:t>Literature is full of stories about in which one person who has been through an ordeal returns to a place he/she knows. </a:t>
            </a:r>
          </a:p>
          <a:p>
            <a:r>
              <a:rPr lang="en-GB"/>
              <a:t>Imagine a situation in which a person returns from a plane crash, a trip that went wrong, a flood, a storm…how would people react? Would they be resentful, curious, scared? Would the person be changed? How? </a:t>
            </a: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748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980F-F7C0-4EE8-AA63-89238A2CC8B9}"/>
              </a:ext>
            </a:extLst>
          </p:cNvPr>
          <p:cNvSpPr>
            <a:spLocks noGrp="1"/>
          </p:cNvSpPr>
          <p:nvPr>
            <p:ph type="title"/>
          </p:nvPr>
        </p:nvSpPr>
        <p:spPr/>
        <p:txBody>
          <a:bodyPr/>
          <a:lstStyle/>
          <a:p>
            <a:r>
              <a:rPr lang="en-GB" dirty="0"/>
              <a:t>While Reading…</a:t>
            </a:r>
          </a:p>
        </p:txBody>
      </p:sp>
      <p:sp>
        <p:nvSpPr>
          <p:cNvPr id="3" name="Content Placeholder 2">
            <a:extLst>
              <a:ext uri="{FF2B5EF4-FFF2-40B4-BE49-F238E27FC236}">
                <a16:creationId xmlns:a16="http://schemas.microsoft.com/office/drawing/2014/main" id="{1F76734A-2948-4882-971E-A322A5F33CB0}"/>
              </a:ext>
            </a:extLst>
          </p:cNvPr>
          <p:cNvSpPr>
            <a:spLocks noGrp="1"/>
          </p:cNvSpPr>
          <p:nvPr>
            <p:ph idx="1"/>
          </p:nvPr>
        </p:nvSpPr>
        <p:spPr/>
        <p:txBody>
          <a:bodyPr/>
          <a:lstStyle/>
          <a:p>
            <a:r>
              <a:rPr lang="en-US"/>
              <a:t>How would you describe the narrative voice? </a:t>
            </a:r>
          </a:p>
          <a:p>
            <a:r>
              <a:rPr lang="en-US"/>
              <a:t>What do we learn about Janie’s ordeal? </a:t>
            </a:r>
          </a:p>
          <a:p>
            <a:r>
              <a:rPr lang="en-US"/>
              <a:t>What first impressions do you have of her as a character? </a:t>
            </a:r>
          </a:p>
          <a:p>
            <a:r>
              <a:rPr lang="en-US"/>
              <a:t>How are the people in the town described? </a:t>
            </a:r>
          </a:p>
          <a:p>
            <a:r>
              <a:rPr lang="en-US"/>
              <a:t>Is this a feminist opening? </a:t>
            </a:r>
          </a:p>
          <a:p>
            <a:r>
              <a:rPr lang="en-US"/>
              <a:t>What themes does this foreshadow? </a:t>
            </a:r>
          </a:p>
          <a:p>
            <a:r>
              <a:rPr lang="en-US"/>
              <a:t>Do you agree with the differences between men and women which the narrator observes? </a:t>
            </a:r>
            <a:endParaRPr lang="en-GB"/>
          </a:p>
        </p:txBody>
      </p:sp>
    </p:spTree>
    <p:extLst>
      <p:ext uri="{BB962C8B-B14F-4D97-AF65-F5344CB8AC3E}">
        <p14:creationId xmlns:p14="http://schemas.microsoft.com/office/powerpoint/2010/main" val="4826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7319-A442-47E0-ACCF-C563D7C61E90}"/>
              </a:ext>
            </a:extLst>
          </p:cNvPr>
          <p:cNvSpPr>
            <a:spLocks noGrp="1"/>
          </p:cNvSpPr>
          <p:nvPr>
            <p:ph type="title"/>
          </p:nvPr>
        </p:nvSpPr>
        <p:spPr/>
        <p:txBody>
          <a:bodyPr/>
          <a:lstStyle/>
          <a:p>
            <a:r>
              <a:rPr lang="en-GB"/>
              <a:t>Starter:</a:t>
            </a:r>
          </a:p>
        </p:txBody>
      </p:sp>
      <p:sp>
        <p:nvSpPr>
          <p:cNvPr id="3" name="Content Placeholder 2">
            <a:extLst>
              <a:ext uri="{FF2B5EF4-FFF2-40B4-BE49-F238E27FC236}">
                <a16:creationId xmlns:a16="http://schemas.microsoft.com/office/drawing/2014/main" id="{D4ECA969-1104-4A16-9264-65542C75BC94}"/>
              </a:ext>
            </a:extLst>
          </p:cNvPr>
          <p:cNvSpPr>
            <a:spLocks noGrp="1"/>
          </p:cNvSpPr>
          <p:nvPr>
            <p:ph idx="1"/>
          </p:nvPr>
        </p:nvSpPr>
        <p:spPr>
          <a:xfrm>
            <a:off x="793940" y="2277458"/>
            <a:ext cx="10334308" cy="3894742"/>
          </a:xfrm>
        </p:spPr>
        <p:txBody>
          <a:bodyPr/>
          <a:lstStyle/>
          <a:p>
            <a:pPr marL="0" indent="0">
              <a:buNone/>
            </a:pPr>
            <a:r>
              <a:rPr lang="en-GB" sz="2800" b="1">
                <a:highlight>
                  <a:srgbClr val="FFFF00"/>
                </a:highlight>
              </a:rPr>
              <a:t>Pick one quote from the opening you find </a:t>
            </a:r>
          </a:p>
          <a:p>
            <a:pPr marL="0" indent="0">
              <a:buNone/>
            </a:pPr>
            <a:r>
              <a:rPr lang="en-GB" sz="2800" b="1">
                <a:highlight>
                  <a:srgbClr val="FFFF00"/>
                </a:highlight>
              </a:rPr>
              <a:t>Interesting</a:t>
            </a:r>
          </a:p>
          <a:p>
            <a:pPr marL="0" indent="0">
              <a:buNone/>
            </a:pPr>
            <a:r>
              <a:rPr lang="en-GB" sz="2800" b="1">
                <a:highlight>
                  <a:srgbClr val="FFFF00"/>
                </a:highlight>
              </a:rPr>
              <a:t>or</a:t>
            </a:r>
          </a:p>
          <a:p>
            <a:pPr marL="0" indent="0">
              <a:buNone/>
            </a:pPr>
            <a:r>
              <a:rPr lang="en-GB" sz="2800" b="1">
                <a:highlight>
                  <a:srgbClr val="FFFF00"/>
                </a:highlight>
              </a:rPr>
              <a:t>Enigmatic</a:t>
            </a:r>
          </a:p>
          <a:p>
            <a:pPr marL="0" indent="0">
              <a:buNone/>
            </a:pPr>
            <a:endParaRPr lang="en-GB"/>
          </a:p>
        </p:txBody>
      </p:sp>
      <p:sp>
        <p:nvSpPr>
          <p:cNvPr id="4" name="Star: 7 Points 3">
            <a:extLst>
              <a:ext uri="{FF2B5EF4-FFF2-40B4-BE49-F238E27FC236}">
                <a16:creationId xmlns:a16="http://schemas.microsoft.com/office/drawing/2014/main" id="{94D493D8-0C2C-4D96-BD72-0E983ED1F279}"/>
              </a:ext>
            </a:extLst>
          </p:cNvPr>
          <p:cNvSpPr/>
          <p:nvPr/>
        </p:nvSpPr>
        <p:spPr>
          <a:xfrm>
            <a:off x="7795223" y="301150"/>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215346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1A16-C01E-46DE-8BBC-E9D466F4462F}"/>
              </a:ext>
            </a:extLst>
          </p:cNvPr>
          <p:cNvSpPr>
            <a:spLocks noGrp="1"/>
          </p:cNvSpPr>
          <p:nvPr>
            <p:ph type="title"/>
          </p:nvPr>
        </p:nvSpPr>
        <p:spPr/>
        <p:txBody>
          <a:bodyPr/>
          <a:lstStyle/>
          <a:p>
            <a:r>
              <a:rPr lang="en-GB"/>
              <a:t>On your A3 Printouts…</a:t>
            </a:r>
          </a:p>
        </p:txBody>
      </p:sp>
      <p:sp>
        <p:nvSpPr>
          <p:cNvPr id="3" name="Content Placeholder 2">
            <a:extLst>
              <a:ext uri="{FF2B5EF4-FFF2-40B4-BE49-F238E27FC236}">
                <a16:creationId xmlns:a16="http://schemas.microsoft.com/office/drawing/2014/main" id="{D0DFFC6C-2E76-4F51-A740-5053716EF7A0}"/>
              </a:ext>
            </a:extLst>
          </p:cNvPr>
          <p:cNvSpPr>
            <a:spLocks noGrp="1"/>
          </p:cNvSpPr>
          <p:nvPr>
            <p:ph idx="1"/>
          </p:nvPr>
        </p:nvSpPr>
        <p:spPr>
          <a:xfrm>
            <a:off x="377806" y="2121408"/>
            <a:ext cx="10750442" cy="4695526"/>
          </a:xfrm>
        </p:spPr>
        <p:txBody>
          <a:bodyPr>
            <a:normAutofit fontScale="47500" lnSpcReduction="20000"/>
          </a:bodyPr>
          <a:lstStyle/>
          <a:p>
            <a:pPr marL="0" indent="0" algn="l">
              <a:buNone/>
            </a:pPr>
            <a:endParaRPr lang="en-US" b="0" i="0">
              <a:solidFill>
                <a:srgbClr val="3D4852"/>
              </a:solidFill>
              <a:effectLst/>
              <a:latin typeface="PT Serif"/>
            </a:endParaRPr>
          </a:p>
          <a:p>
            <a:pPr marL="0" indent="0" algn="l">
              <a:buNone/>
            </a:pPr>
            <a:r>
              <a:rPr lang="en-US" sz="2800" b="1">
                <a:solidFill>
                  <a:srgbClr val="3D4852"/>
                </a:solidFill>
                <a:latin typeface="PT Serif"/>
              </a:rPr>
              <a:t>…Annotate the text in response to the question prompts on the slide</a:t>
            </a:r>
          </a:p>
          <a:p>
            <a:pPr marL="0" indent="0" algn="l">
              <a:buNone/>
            </a:pPr>
            <a:endParaRPr lang="en-US">
              <a:solidFill>
                <a:srgbClr val="3D4852"/>
              </a:solidFill>
              <a:latin typeface="PT Serif"/>
            </a:endParaRPr>
          </a:p>
          <a:p>
            <a:pPr marL="0" indent="0" algn="l">
              <a:buNone/>
            </a:pPr>
            <a:r>
              <a:rPr lang="en-US" b="0" i="0">
                <a:solidFill>
                  <a:srgbClr val="3D4852"/>
                </a:solidFill>
                <a:effectLst/>
                <a:latin typeface="PT Serif"/>
              </a:rPr>
              <a:t>Ships at a distance have every man’s wish on board. For some they come in with the tide. For others they sail forever on the horizon, never out of sight, never landing until the Watcher turns his eyes away in resignation, his dreams mocked to death by Time. That is the life of men.</a:t>
            </a:r>
          </a:p>
          <a:p>
            <a:pPr marL="0" indent="0" algn="l">
              <a:buNone/>
            </a:pPr>
            <a:r>
              <a:rPr lang="en-US" b="0" i="0">
                <a:solidFill>
                  <a:srgbClr val="3D4852"/>
                </a:solidFill>
                <a:effectLst/>
                <a:latin typeface="PT Serif"/>
              </a:rPr>
              <a:t>Now, women forget all those things they don’t want to remember, and remember everything they don’t want to forget. The dream is the truth. Then they act and do things accordingly.</a:t>
            </a:r>
          </a:p>
          <a:p>
            <a:pPr marL="0" indent="0" algn="l">
              <a:buNone/>
            </a:pPr>
            <a:r>
              <a:rPr lang="en-US" b="0" i="0">
                <a:solidFill>
                  <a:srgbClr val="3D4852"/>
                </a:solidFill>
                <a:effectLst/>
                <a:latin typeface="PT Serif"/>
              </a:rPr>
              <a:t>So the beginning of this was a woman and she had come back from burying the dead. Not the dead of sick and ailing with friends at the pillow and the feet. She had come back from the sodden and the bloated; the sudden dead, their eyes flung wide open in judgment.</a:t>
            </a:r>
          </a:p>
          <a:p>
            <a:pPr marL="0" indent="0" algn="l">
              <a:buNone/>
            </a:pPr>
            <a:r>
              <a:rPr lang="en-US" b="0" i="0">
                <a:solidFill>
                  <a:srgbClr val="3D4852"/>
                </a:solidFill>
                <a:effectLst/>
                <a:latin typeface="PT Serif"/>
              </a:rPr>
              <a:t>The people all saw her come because it was sundown. The sun was gone, but he had left his footprints in the sky. It was the time for sitting on porches beside the road. It was the time to hear things and talk. These sitters had been tongueless, earless, eyeless conveniences all day long. Mules and other brutes had occupied their skins. But now, the sun and the </a:t>
            </a:r>
            <a:r>
              <a:rPr lang="en-US" b="0" i="0" err="1">
                <a:solidFill>
                  <a:srgbClr val="3D4852"/>
                </a:solidFill>
                <a:effectLst/>
                <a:latin typeface="PT Serif"/>
              </a:rPr>
              <a:t>bossman</a:t>
            </a:r>
            <a:r>
              <a:rPr lang="en-US" b="0" i="0">
                <a:solidFill>
                  <a:srgbClr val="3D4852"/>
                </a:solidFill>
                <a:effectLst/>
                <a:latin typeface="PT Serif"/>
              </a:rPr>
              <a:t> were gone, so the skins felt powerful and human. They became lords of sounds and lesser things. They passed nations through their mouths. They sat in judgment.</a:t>
            </a:r>
          </a:p>
          <a:p>
            <a:pPr marL="0" indent="0" algn="l">
              <a:buNone/>
            </a:pPr>
            <a:r>
              <a:rPr lang="en-US" b="0" i="0">
                <a:solidFill>
                  <a:srgbClr val="3D4852"/>
                </a:solidFill>
                <a:effectLst/>
                <a:latin typeface="PT Serif"/>
              </a:rPr>
              <a:t>Seeing the woman as she was made them remember the envy they had stored up from other times. So they chewed up the back parts of their minds and swallowed with relish. They made burning statements with questions, and killing tools out of laughs. It was mass cruelty. A mood come alive, Words walking without masters; walking altogether like harmony in a song.</a:t>
            </a:r>
          </a:p>
          <a:p>
            <a:pPr marL="0" indent="0" algn="l">
              <a:buNone/>
            </a:pPr>
            <a:r>
              <a:rPr lang="en-US" b="0" i="0">
                <a:solidFill>
                  <a:srgbClr val="3D4852"/>
                </a:solidFill>
                <a:effectLst/>
                <a:latin typeface="PT Serif"/>
              </a:rPr>
              <a:t>“What she </a:t>
            </a:r>
            <a:r>
              <a:rPr lang="en-US" b="0" i="0" err="1">
                <a:solidFill>
                  <a:srgbClr val="3D4852"/>
                </a:solidFill>
                <a:effectLst/>
                <a:latin typeface="PT Serif"/>
              </a:rPr>
              <a:t>doin</a:t>
            </a:r>
            <a:r>
              <a:rPr lang="en-US" b="0" i="0">
                <a:solidFill>
                  <a:srgbClr val="3D4852"/>
                </a:solidFill>
                <a:effectLst/>
                <a:latin typeface="PT Serif"/>
              </a:rPr>
              <a:t> coming back here in dem </a:t>
            </a:r>
            <a:r>
              <a:rPr lang="en-US" b="0" i="0" err="1">
                <a:solidFill>
                  <a:srgbClr val="3D4852"/>
                </a:solidFill>
                <a:effectLst/>
                <a:latin typeface="PT Serif"/>
              </a:rPr>
              <a:t>overhalls</a:t>
            </a:r>
            <a:r>
              <a:rPr lang="en-US" b="0" i="0">
                <a:solidFill>
                  <a:srgbClr val="3D4852"/>
                </a:solidFill>
                <a:effectLst/>
                <a:latin typeface="PT Serif"/>
              </a:rPr>
              <a:t>? Can’t she find no dress to put on? – Where’s </a:t>
            </a:r>
            <a:r>
              <a:rPr lang="en-US" b="0" i="0" err="1">
                <a:solidFill>
                  <a:srgbClr val="3D4852"/>
                </a:solidFill>
                <a:effectLst/>
                <a:latin typeface="PT Serif"/>
              </a:rPr>
              <a:t>dat</a:t>
            </a:r>
            <a:r>
              <a:rPr lang="en-US" b="0" i="0">
                <a:solidFill>
                  <a:srgbClr val="3D4852"/>
                </a:solidFill>
                <a:effectLst/>
                <a:latin typeface="PT Serif"/>
              </a:rPr>
              <a:t> blue satin dress she left here in? – Where all </a:t>
            </a:r>
            <a:r>
              <a:rPr lang="en-US" b="0" i="0" err="1">
                <a:solidFill>
                  <a:srgbClr val="3D4852"/>
                </a:solidFill>
                <a:effectLst/>
                <a:latin typeface="PT Serif"/>
              </a:rPr>
              <a:t>dat</a:t>
            </a:r>
            <a:r>
              <a:rPr lang="en-US" b="0" i="0">
                <a:solidFill>
                  <a:srgbClr val="3D4852"/>
                </a:solidFill>
                <a:effectLst/>
                <a:latin typeface="PT Serif"/>
              </a:rPr>
              <a:t> money her husband took and died and left her? – What </a:t>
            </a:r>
            <a:r>
              <a:rPr lang="en-US" b="0" i="0" err="1">
                <a:solidFill>
                  <a:srgbClr val="3D4852"/>
                </a:solidFill>
                <a:effectLst/>
                <a:latin typeface="PT Serif"/>
              </a:rPr>
              <a:t>dat</a:t>
            </a:r>
            <a:r>
              <a:rPr lang="en-US" b="0" i="0">
                <a:solidFill>
                  <a:srgbClr val="3D4852"/>
                </a:solidFill>
                <a:effectLst/>
                <a:latin typeface="PT Serif"/>
              </a:rPr>
              <a:t> ole forty year ole ‘</a:t>
            </a:r>
            <a:r>
              <a:rPr lang="en-US" b="0" i="0" err="1">
                <a:solidFill>
                  <a:srgbClr val="3D4852"/>
                </a:solidFill>
                <a:effectLst/>
                <a:latin typeface="PT Serif"/>
              </a:rPr>
              <a:t>oman</a:t>
            </a:r>
            <a:r>
              <a:rPr lang="en-US" b="0" i="0">
                <a:solidFill>
                  <a:srgbClr val="3D4852"/>
                </a:solidFill>
                <a:effectLst/>
                <a:latin typeface="PT Serif"/>
              </a:rPr>
              <a:t> </a:t>
            </a:r>
            <a:r>
              <a:rPr lang="en-US" b="0" i="0" err="1">
                <a:solidFill>
                  <a:srgbClr val="3D4852"/>
                </a:solidFill>
                <a:effectLst/>
                <a:latin typeface="PT Serif"/>
              </a:rPr>
              <a:t>doin</a:t>
            </a:r>
            <a:r>
              <a:rPr lang="en-US" b="0" i="0">
                <a:solidFill>
                  <a:srgbClr val="3D4852"/>
                </a:solidFill>
                <a:effectLst/>
                <a:latin typeface="PT Serif"/>
              </a:rPr>
              <a:t>’ </a:t>
            </a:r>
            <a:r>
              <a:rPr lang="en-US" b="0" i="0" err="1">
                <a:solidFill>
                  <a:srgbClr val="3D4852"/>
                </a:solidFill>
                <a:effectLst/>
                <a:latin typeface="PT Serif"/>
              </a:rPr>
              <a:t>wid</a:t>
            </a:r>
            <a:r>
              <a:rPr lang="en-US" b="0" i="0">
                <a:solidFill>
                  <a:srgbClr val="3D4852"/>
                </a:solidFill>
                <a:effectLst/>
                <a:latin typeface="PT Serif"/>
              </a:rPr>
              <a:t> her hair </a:t>
            </a:r>
            <a:r>
              <a:rPr lang="en-US" b="0" i="0" err="1">
                <a:solidFill>
                  <a:srgbClr val="3D4852"/>
                </a:solidFill>
                <a:effectLst/>
                <a:latin typeface="PT Serif"/>
              </a:rPr>
              <a:t>swingin</a:t>
            </a:r>
            <a:r>
              <a:rPr lang="en-US" b="0" i="0">
                <a:solidFill>
                  <a:srgbClr val="3D4852"/>
                </a:solidFill>
                <a:effectLst/>
                <a:latin typeface="PT Serif"/>
              </a:rPr>
              <a:t>’ down her back </a:t>
            </a:r>
            <a:r>
              <a:rPr lang="en-US" b="0" i="0" err="1">
                <a:solidFill>
                  <a:srgbClr val="3D4852"/>
                </a:solidFill>
                <a:effectLst/>
                <a:latin typeface="PT Serif"/>
              </a:rPr>
              <a:t>lak</a:t>
            </a:r>
            <a:r>
              <a:rPr lang="en-US" b="0" i="0">
                <a:solidFill>
                  <a:srgbClr val="3D4852"/>
                </a:solidFill>
                <a:effectLst/>
                <a:latin typeface="PT Serif"/>
              </a:rPr>
              <a:t> some young gal? Where she left </a:t>
            </a:r>
            <a:r>
              <a:rPr lang="en-US" b="0" i="0" err="1">
                <a:solidFill>
                  <a:srgbClr val="3D4852"/>
                </a:solidFill>
                <a:effectLst/>
                <a:latin typeface="PT Serif"/>
              </a:rPr>
              <a:t>dat</a:t>
            </a:r>
            <a:r>
              <a:rPr lang="en-US" b="0" i="0">
                <a:solidFill>
                  <a:srgbClr val="3D4852"/>
                </a:solidFill>
                <a:effectLst/>
                <a:latin typeface="PT Serif"/>
              </a:rPr>
              <a:t> young lad of a boy she went off here </a:t>
            </a:r>
            <a:r>
              <a:rPr lang="en-US" b="0" i="0" err="1">
                <a:solidFill>
                  <a:srgbClr val="3D4852"/>
                </a:solidFill>
                <a:effectLst/>
                <a:latin typeface="PT Serif"/>
              </a:rPr>
              <a:t>wid</a:t>
            </a:r>
            <a:r>
              <a:rPr lang="en-US" b="0" i="0">
                <a:solidFill>
                  <a:srgbClr val="3D4852"/>
                </a:solidFill>
                <a:effectLst/>
                <a:latin typeface="PT Serif"/>
              </a:rPr>
              <a:t>? – Thought she was going to marry? – Where he left her? – What he done </a:t>
            </a:r>
            <a:r>
              <a:rPr lang="en-US" b="0" i="0" err="1">
                <a:solidFill>
                  <a:srgbClr val="3D4852"/>
                </a:solidFill>
                <a:effectLst/>
                <a:latin typeface="PT Serif"/>
              </a:rPr>
              <a:t>wid</a:t>
            </a:r>
            <a:r>
              <a:rPr lang="en-US" b="0" i="0">
                <a:solidFill>
                  <a:srgbClr val="3D4852"/>
                </a:solidFill>
                <a:effectLst/>
                <a:latin typeface="PT Serif"/>
              </a:rPr>
              <a:t> all her money? – </a:t>
            </a:r>
            <a:r>
              <a:rPr lang="en-US" b="0" i="0" err="1">
                <a:solidFill>
                  <a:srgbClr val="3D4852"/>
                </a:solidFill>
                <a:effectLst/>
                <a:latin typeface="PT Serif"/>
              </a:rPr>
              <a:t>Betcha</a:t>
            </a:r>
            <a:r>
              <a:rPr lang="en-US" b="0" i="0">
                <a:solidFill>
                  <a:srgbClr val="3D4852"/>
                </a:solidFill>
                <a:effectLst/>
                <a:latin typeface="PT Serif"/>
              </a:rPr>
              <a:t> he off </a:t>
            </a:r>
            <a:r>
              <a:rPr lang="en-US" b="0" i="0" err="1">
                <a:solidFill>
                  <a:srgbClr val="3D4852"/>
                </a:solidFill>
                <a:effectLst/>
                <a:latin typeface="PT Serif"/>
              </a:rPr>
              <a:t>wid</a:t>
            </a:r>
            <a:r>
              <a:rPr lang="en-US" b="0" i="0">
                <a:solidFill>
                  <a:srgbClr val="3D4852"/>
                </a:solidFill>
                <a:effectLst/>
                <a:latin typeface="PT Serif"/>
              </a:rPr>
              <a:t> some gal so young she </a:t>
            </a:r>
            <a:r>
              <a:rPr lang="en-US" b="0" i="0" err="1">
                <a:solidFill>
                  <a:srgbClr val="3D4852"/>
                </a:solidFill>
                <a:effectLst/>
                <a:latin typeface="PT Serif"/>
              </a:rPr>
              <a:t>ain’t</a:t>
            </a:r>
            <a:r>
              <a:rPr lang="en-US" b="0" i="0">
                <a:solidFill>
                  <a:srgbClr val="3D4852"/>
                </a:solidFill>
                <a:effectLst/>
                <a:latin typeface="PT Serif"/>
              </a:rPr>
              <a:t> even got no hairs – why she don’t stay in her class?”</a:t>
            </a:r>
          </a:p>
          <a:p>
            <a:pPr marL="0" indent="0" algn="l">
              <a:buNone/>
            </a:pPr>
            <a:r>
              <a:rPr lang="en-US" b="0" i="0">
                <a:solidFill>
                  <a:srgbClr val="3D4852"/>
                </a:solidFill>
                <a:effectLst/>
                <a:latin typeface="PT Serif"/>
              </a:rPr>
              <a:t>When she got to where they were she turned her face on the bander log and spoke. They scrambled a noisy “good </a:t>
            </a:r>
            <a:r>
              <a:rPr lang="en-US" b="0" i="0" err="1">
                <a:solidFill>
                  <a:srgbClr val="3D4852"/>
                </a:solidFill>
                <a:effectLst/>
                <a:latin typeface="PT Serif"/>
              </a:rPr>
              <a:t>evenin</a:t>
            </a:r>
            <a:r>
              <a:rPr lang="en-US" b="0" i="0">
                <a:solidFill>
                  <a:srgbClr val="3D4852"/>
                </a:solidFill>
                <a:effectLst/>
                <a:latin typeface="PT Serif"/>
              </a:rPr>
              <a:t>’” and left their mouths setting open and their ears full of hope. Her speech was pleasant enough, but she kept walking straight on to her gate. The porch couldn’t talk for looking.</a:t>
            </a:r>
          </a:p>
          <a:p>
            <a:pPr marL="0" indent="0" algn="l">
              <a:buNone/>
            </a:pPr>
            <a:r>
              <a:rPr lang="en-US" b="0" i="0">
                <a:solidFill>
                  <a:srgbClr val="3D4852"/>
                </a:solidFill>
                <a:effectLst/>
                <a:latin typeface="PT Serif"/>
              </a:rPr>
              <a:t>The men noticed her firm buttocks like she had grape fruits in her hip pockets; the great rope of black hair swinging to her waist and unraveling in the wind like a plume; then her pugnacious breasts trying to b ore holes in her shirt. They, the men, were saving with the mind what they lost with the eye. The women took the faded shirt and muddy overalls and laid them away for remembrance. It was a weapon against her strength and if it turned out of no significance, still it was a hope that she might fall to their level some day.</a:t>
            </a:r>
          </a:p>
          <a:p>
            <a:pPr marL="0" indent="0" algn="l">
              <a:buNone/>
            </a:pPr>
            <a:r>
              <a:rPr lang="en-US" b="0" i="0">
                <a:solidFill>
                  <a:srgbClr val="3D4852"/>
                </a:solidFill>
                <a:effectLst/>
                <a:latin typeface="PT Serif"/>
              </a:rPr>
              <a:t>But nobody moved, nobody spoke, nobody even thought to swallow spit until after her gate slammed behind her.</a:t>
            </a:r>
          </a:p>
          <a:p>
            <a:pPr marL="0" indent="0">
              <a:buNone/>
            </a:pPr>
            <a:endParaRPr lang="en-GB"/>
          </a:p>
        </p:txBody>
      </p:sp>
    </p:spTree>
    <p:extLst>
      <p:ext uri="{BB962C8B-B14F-4D97-AF65-F5344CB8AC3E}">
        <p14:creationId xmlns:p14="http://schemas.microsoft.com/office/powerpoint/2010/main" val="371809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E940-BD4C-4E5A-A37E-051844EE8746}"/>
              </a:ext>
            </a:extLst>
          </p:cNvPr>
          <p:cNvSpPr>
            <a:spLocks noGrp="1"/>
          </p:cNvSpPr>
          <p:nvPr>
            <p:ph type="title"/>
          </p:nvPr>
        </p:nvSpPr>
        <p:spPr>
          <a:xfrm>
            <a:off x="180690" y="86266"/>
            <a:ext cx="10657360" cy="380488"/>
          </a:xfrm>
        </p:spPr>
        <p:txBody>
          <a:bodyPr>
            <a:noAutofit/>
          </a:bodyPr>
          <a:lstStyle/>
          <a:p>
            <a:r>
              <a:rPr lang="en-GB" sz="2400"/>
              <a:t>The opening </a:t>
            </a:r>
          </a:p>
        </p:txBody>
      </p:sp>
      <p:sp>
        <p:nvSpPr>
          <p:cNvPr id="3" name="Content Placeholder 2">
            <a:extLst>
              <a:ext uri="{FF2B5EF4-FFF2-40B4-BE49-F238E27FC236}">
                <a16:creationId xmlns:a16="http://schemas.microsoft.com/office/drawing/2014/main" id="{AD46FAE4-09D4-4C86-B815-21A1B36F41E6}"/>
              </a:ext>
            </a:extLst>
          </p:cNvPr>
          <p:cNvSpPr>
            <a:spLocks noGrp="1"/>
          </p:cNvSpPr>
          <p:nvPr>
            <p:ph idx="1"/>
          </p:nvPr>
        </p:nvSpPr>
        <p:spPr>
          <a:xfrm>
            <a:off x="361381" y="739186"/>
            <a:ext cx="10766868" cy="5842304"/>
          </a:xfrm>
        </p:spPr>
        <p:txBody>
          <a:bodyPr>
            <a:normAutofit/>
          </a:bodyPr>
          <a:lstStyle/>
          <a:p>
            <a:pPr marL="0" indent="0">
              <a:buNone/>
            </a:pPr>
            <a:r>
              <a:rPr lang="en-GB" sz="2000"/>
              <a:t>Ships at a distance have every man’s wish on board. For some they come in with the tide. For others they sail forever on the horizon, never out of sight, never landing until the Watcher turns his eyes away in resignation, his dreams mocked to death by Time. That is the life of men. Now, women forget all those things they don’t want to remember, and remember everything they don’t want to forget. The dream is the truth. Then they act and do things accordingly. </a:t>
            </a:r>
            <a:endParaRPr lang="en-GB" sz="2000">
              <a:cs typeface="Calibri"/>
            </a:endParaRPr>
          </a:p>
          <a:p>
            <a:pPr marL="0" indent="0">
              <a:buNone/>
            </a:pPr>
            <a:endParaRPr lang="en-GB" sz="2000"/>
          </a:p>
          <a:p>
            <a:r>
              <a:rPr lang="en-GB"/>
              <a:t>What tone is used here? </a:t>
            </a:r>
          </a:p>
          <a:p>
            <a:r>
              <a:rPr lang="en-GB"/>
              <a:t>Who is the ‘Watcher’? </a:t>
            </a:r>
          </a:p>
          <a:p>
            <a:r>
              <a:rPr lang="en-GB"/>
              <a:t>Is this meant to provoke? To make readers think? Is it meditative or controversial? Is it mystical? </a:t>
            </a:r>
          </a:p>
          <a:p>
            <a:r>
              <a:rPr lang="en-GB"/>
              <a:t>The world is being personified here – in what type of literature / tales is this also the case? What type of storytelling might Hurston be evoking here? </a:t>
            </a:r>
          </a:p>
        </p:txBody>
      </p:sp>
    </p:spTree>
    <p:extLst>
      <p:ext uri="{BB962C8B-B14F-4D97-AF65-F5344CB8AC3E}">
        <p14:creationId xmlns:p14="http://schemas.microsoft.com/office/powerpoint/2010/main" val="296786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B40B-D44C-400C-B69C-985B0BE11C16}"/>
              </a:ext>
            </a:extLst>
          </p:cNvPr>
          <p:cNvSpPr>
            <a:spLocks noGrp="1"/>
          </p:cNvSpPr>
          <p:nvPr>
            <p:ph type="title"/>
          </p:nvPr>
        </p:nvSpPr>
        <p:spPr/>
        <p:txBody>
          <a:bodyPr/>
          <a:lstStyle/>
          <a:p>
            <a:r>
              <a:rPr lang="en-GB"/>
              <a:t>Meeting Janie </a:t>
            </a:r>
          </a:p>
        </p:txBody>
      </p:sp>
      <p:sp>
        <p:nvSpPr>
          <p:cNvPr id="3" name="Content Placeholder 2">
            <a:extLst>
              <a:ext uri="{FF2B5EF4-FFF2-40B4-BE49-F238E27FC236}">
                <a16:creationId xmlns:a16="http://schemas.microsoft.com/office/drawing/2014/main" id="{A2F825A0-820D-4E7E-B1D0-E2E00734B65A}"/>
              </a:ext>
            </a:extLst>
          </p:cNvPr>
          <p:cNvSpPr>
            <a:spLocks noGrp="1"/>
          </p:cNvSpPr>
          <p:nvPr>
            <p:ph idx="1"/>
          </p:nvPr>
        </p:nvSpPr>
        <p:spPr/>
        <p:txBody>
          <a:bodyPr/>
          <a:lstStyle/>
          <a:p>
            <a:pPr marL="0" indent="0">
              <a:buNone/>
            </a:pPr>
            <a:r>
              <a:rPr lang="en-GB" sz="2000"/>
              <a:t>So the beginning of this was a woman and she had come back from burying the dead. Not the dead of sick and ailing with friends at the pillow and the feet. She had come back from the sodden and the bloated; the sudden dead, their eyes flung wide open in judgment. </a:t>
            </a:r>
          </a:p>
          <a:p>
            <a:pPr marL="0" indent="0">
              <a:buNone/>
            </a:pPr>
            <a:endParaRPr lang="en-GB"/>
          </a:p>
          <a:p>
            <a:r>
              <a:rPr lang="en-GB"/>
              <a:t>How would you explain the idea of ‘judgement’ here? </a:t>
            </a:r>
          </a:p>
          <a:p>
            <a:r>
              <a:rPr lang="en-GB"/>
              <a:t>What could the ‘eyes’ symbolize (title!)? </a:t>
            </a:r>
          </a:p>
          <a:p>
            <a:r>
              <a:rPr lang="en-GB"/>
              <a:t>How do these sentences shape your first impressions of the protagonist? Why would Hurston have chosen to do this? </a:t>
            </a:r>
          </a:p>
        </p:txBody>
      </p:sp>
    </p:spTree>
    <p:extLst>
      <p:ext uri="{BB962C8B-B14F-4D97-AF65-F5344CB8AC3E}">
        <p14:creationId xmlns:p14="http://schemas.microsoft.com/office/powerpoint/2010/main" val="219278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E940-BD4C-4E5A-A37E-051844EE8746}"/>
              </a:ext>
            </a:extLst>
          </p:cNvPr>
          <p:cNvSpPr>
            <a:spLocks noGrp="1"/>
          </p:cNvSpPr>
          <p:nvPr>
            <p:ph type="title"/>
          </p:nvPr>
        </p:nvSpPr>
        <p:spPr>
          <a:xfrm>
            <a:off x="180690" y="86266"/>
            <a:ext cx="10657360" cy="380488"/>
          </a:xfrm>
        </p:spPr>
        <p:txBody>
          <a:bodyPr>
            <a:noAutofit/>
          </a:bodyPr>
          <a:lstStyle/>
          <a:p>
            <a:r>
              <a:rPr lang="en-GB" sz="2400"/>
              <a:t>The encounter</a:t>
            </a:r>
          </a:p>
        </p:txBody>
      </p:sp>
      <p:sp>
        <p:nvSpPr>
          <p:cNvPr id="3" name="Content Placeholder 2">
            <a:extLst>
              <a:ext uri="{FF2B5EF4-FFF2-40B4-BE49-F238E27FC236}">
                <a16:creationId xmlns:a16="http://schemas.microsoft.com/office/drawing/2014/main" id="{AD46FAE4-09D4-4C86-B815-21A1B36F41E6}"/>
              </a:ext>
            </a:extLst>
          </p:cNvPr>
          <p:cNvSpPr>
            <a:spLocks noGrp="1"/>
          </p:cNvSpPr>
          <p:nvPr>
            <p:ph idx="1"/>
          </p:nvPr>
        </p:nvSpPr>
        <p:spPr>
          <a:xfrm>
            <a:off x="290199" y="405183"/>
            <a:ext cx="9937940" cy="4884101"/>
          </a:xfrm>
        </p:spPr>
        <p:txBody>
          <a:bodyPr>
            <a:normAutofit fontScale="70000" lnSpcReduction="20000"/>
          </a:bodyPr>
          <a:lstStyle/>
          <a:p>
            <a:pPr marL="0" indent="0">
              <a:buNone/>
            </a:pPr>
            <a:r>
              <a:rPr lang="en-GB" sz="2000"/>
              <a:t>The people all saw her come because it was sundown. The sun was gone, but he had left his footprints in the sky. It was the time for sitting on porches beside the road. It was the time to hear things and talk. These sitters had been tongueless, earless, eyeless conveniences all day long. Mules and other brutes had occupied their skins. But now, the sun and the </a:t>
            </a:r>
            <a:r>
              <a:rPr lang="en-GB" sz="2000" err="1"/>
              <a:t>bossman</a:t>
            </a:r>
            <a:r>
              <a:rPr lang="en-GB" sz="2000"/>
              <a:t> were gone, so the skins felt powerful and human. They became lords of sounds and lesser things. They passed nations through their mouths. They sat in judgment. </a:t>
            </a:r>
            <a:endParaRPr lang="en-GB" sz="2000">
              <a:solidFill>
                <a:srgbClr val="FF0000"/>
              </a:solidFill>
              <a:cs typeface="Calibri"/>
            </a:endParaRPr>
          </a:p>
          <a:p>
            <a:pPr marL="0" indent="0">
              <a:buNone/>
            </a:pPr>
            <a:r>
              <a:rPr lang="en-GB" sz="2000"/>
              <a:t>Seeing the woman as she was made them remember the envy they had stored up from other times. So they chewed up the back parts of their minds and swallowed with relish. They made burning statements with questions, and killing tools out of laughs. It was mass cruelty. A mood come alive, Words walking without masters; walking altogether like harmony in a song.</a:t>
            </a:r>
          </a:p>
          <a:p>
            <a:pPr marL="0" indent="0">
              <a:buNone/>
            </a:pPr>
            <a:r>
              <a:rPr lang="en-GB" sz="2000"/>
              <a:t>“What she </a:t>
            </a:r>
            <a:r>
              <a:rPr lang="en-GB" sz="2000" err="1"/>
              <a:t>doin</a:t>
            </a:r>
            <a:r>
              <a:rPr lang="en-GB" sz="2000"/>
              <a:t> coming back here in </a:t>
            </a:r>
            <a:r>
              <a:rPr lang="en-GB" sz="2000" err="1"/>
              <a:t>dem</a:t>
            </a:r>
            <a:r>
              <a:rPr lang="en-GB" sz="2000"/>
              <a:t> </a:t>
            </a:r>
            <a:r>
              <a:rPr lang="en-GB" sz="2000" err="1"/>
              <a:t>overhalls</a:t>
            </a:r>
            <a:r>
              <a:rPr lang="en-GB" sz="2000"/>
              <a:t>? Can’t she find no dress to put on? – Where’s </a:t>
            </a:r>
            <a:r>
              <a:rPr lang="en-GB" sz="2000" err="1"/>
              <a:t>dat</a:t>
            </a:r>
            <a:r>
              <a:rPr lang="en-GB" sz="2000"/>
              <a:t> blue satin dress she left here in? – Where all </a:t>
            </a:r>
            <a:r>
              <a:rPr lang="en-GB" sz="2000" err="1"/>
              <a:t>dat</a:t>
            </a:r>
            <a:r>
              <a:rPr lang="en-GB" sz="2000"/>
              <a:t> money her husband took and died and left her? – What </a:t>
            </a:r>
            <a:r>
              <a:rPr lang="en-GB" sz="2000" err="1"/>
              <a:t>dat</a:t>
            </a:r>
            <a:r>
              <a:rPr lang="en-GB" sz="2000"/>
              <a:t> ole forty year ole ‘</a:t>
            </a:r>
            <a:r>
              <a:rPr lang="en-GB" sz="2000" err="1"/>
              <a:t>oman</a:t>
            </a:r>
            <a:r>
              <a:rPr lang="en-GB" sz="2000"/>
              <a:t> </a:t>
            </a:r>
            <a:r>
              <a:rPr lang="en-GB" sz="2000" err="1"/>
              <a:t>doin</a:t>
            </a:r>
            <a:r>
              <a:rPr lang="en-GB" sz="2000"/>
              <a:t>’ </a:t>
            </a:r>
            <a:r>
              <a:rPr lang="en-GB" sz="2000" err="1"/>
              <a:t>wid</a:t>
            </a:r>
            <a:r>
              <a:rPr lang="en-GB" sz="2000"/>
              <a:t> her hair </a:t>
            </a:r>
            <a:r>
              <a:rPr lang="en-GB" sz="2000" err="1"/>
              <a:t>swingin</a:t>
            </a:r>
            <a:r>
              <a:rPr lang="en-GB" sz="2000"/>
              <a:t>’ down her back </a:t>
            </a:r>
            <a:r>
              <a:rPr lang="en-GB" sz="2000" err="1"/>
              <a:t>lak</a:t>
            </a:r>
            <a:r>
              <a:rPr lang="en-GB" sz="2000"/>
              <a:t> some young gal? Where she left </a:t>
            </a:r>
            <a:r>
              <a:rPr lang="en-GB" sz="2000" err="1"/>
              <a:t>dat</a:t>
            </a:r>
            <a:r>
              <a:rPr lang="en-GB" sz="2000"/>
              <a:t> young lad of a boy she went off here </a:t>
            </a:r>
            <a:r>
              <a:rPr lang="en-GB" sz="2000" err="1"/>
              <a:t>wid</a:t>
            </a:r>
            <a:r>
              <a:rPr lang="en-GB" sz="2000"/>
              <a:t>? – Thought she was going to marry? – Where he left her? – What he done </a:t>
            </a:r>
            <a:r>
              <a:rPr lang="en-GB" sz="2000" err="1"/>
              <a:t>wid</a:t>
            </a:r>
            <a:r>
              <a:rPr lang="en-GB" sz="2000"/>
              <a:t> all her money? – </a:t>
            </a:r>
            <a:r>
              <a:rPr lang="en-GB" sz="2000" err="1"/>
              <a:t>Betcha</a:t>
            </a:r>
            <a:r>
              <a:rPr lang="en-GB" sz="2000"/>
              <a:t> he off </a:t>
            </a:r>
            <a:r>
              <a:rPr lang="en-GB" sz="2000" err="1"/>
              <a:t>wid</a:t>
            </a:r>
            <a:r>
              <a:rPr lang="en-GB" sz="2000"/>
              <a:t> some gal so young she </a:t>
            </a:r>
            <a:r>
              <a:rPr lang="en-GB" sz="2000" err="1"/>
              <a:t>ain’t</a:t>
            </a:r>
            <a:r>
              <a:rPr lang="en-GB" sz="2000"/>
              <a:t> even got no hairs – why she don’t stay in her class?”</a:t>
            </a:r>
          </a:p>
          <a:p>
            <a:pPr marL="0" indent="0">
              <a:buNone/>
            </a:pPr>
            <a:r>
              <a:rPr lang="en-GB" sz="2000"/>
              <a:t>When she got to where they were she turned her face on the bander log and spoke. They scrambled a noisy “good </a:t>
            </a:r>
            <a:r>
              <a:rPr lang="en-GB" sz="2000" err="1"/>
              <a:t>evenin</a:t>
            </a:r>
            <a:r>
              <a:rPr lang="en-GB" sz="2000"/>
              <a:t>’” and left their mouths setting open and their ears full of hope. Her speech was pleasant enough, but she kept walking straight on to her gate. The porch couldn’t talk for looking.</a:t>
            </a:r>
          </a:p>
          <a:p>
            <a:pPr marL="0" indent="0">
              <a:buNone/>
            </a:pPr>
            <a:r>
              <a:rPr lang="en-GB" sz="2000"/>
              <a:t>The men noticed her firm buttocks like she had grape fruits in her hip pockets; the great rope of black hair swinging to her waist and </a:t>
            </a:r>
            <a:r>
              <a:rPr lang="en-GB" sz="2000" err="1"/>
              <a:t>unraveling</a:t>
            </a:r>
            <a:r>
              <a:rPr lang="en-GB" sz="2000"/>
              <a:t> in the wind like a plume; then her pugnacious breasts trying to bore holes in her shirt. They, the men, were saving with the mind what they lost with the eye. The women took the faded shirt and muddy overalls and laid them away for remembrance. It was a weapon against her strength and if it turned out of no significance, still it was a hope that she might fall to their level some day.</a:t>
            </a:r>
          </a:p>
          <a:p>
            <a:pPr marL="0" indent="0">
              <a:buNone/>
            </a:pPr>
            <a:r>
              <a:rPr lang="en-GB" sz="2000"/>
              <a:t>But nobody moved, nobody spoke, nobody even thought to swallow spit until after her gate slammed behind her.</a:t>
            </a:r>
          </a:p>
          <a:p>
            <a:pPr marL="0" indent="0">
              <a:buNone/>
            </a:pPr>
            <a:endParaRPr lang="en-GB"/>
          </a:p>
        </p:txBody>
      </p:sp>
      <p:sp>
        <p:nvSpPr>
          <p:cNvPr id="4" name="TextBox 3">
            <a:extLst>
              <a:ext uri="{FF2B5EF4-FFF2-40B4-BE49-F238E27FC236}">
                <a16:creationId xmlns:a16="http://schemas.microsoft.com/office/drawing/2014/main" id="{2129FF8D-9532-4670-9D24-3D1E84E77CED}"/>
              </a:ext>
            </a:extLst>
          </p:cNvPr>
          <p:cNvSpPr txBox="1"/>
          <p:nvPr/>
        </p:nvSpPr>
        <p:spPr>
          <a:xfrm>
            <a:off x="782054" y="4769118"/>
            <a:ext cx="10106946" cy="2308324"/>
          </a:xfrm>
          <a:prstGeom prst="rect">
            <a:avLst/>
          </a:prstGeom>
          <a:solidFill>
            <a:schemeClr val="accent1">
              <a:lumMod val="20000"/>
              <a:lumOff val="80000"/>
            </a:schemeClr>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How is the relation between Janie and the people of the town presented here?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What can you infer about her position in society?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What can you infer about her character?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What are the main figurative elements in Hurston’s style that you notice? What is their effect?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Some important themes of the novel are alluded to here, such as slavery, sexism, community / exclusion. Find examples of each theme. How are they introduced?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bad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badi"/>
              <a:ea typeface="+mn-ea"/>
              <a:cs typeface="+mn-cs"/>
            </a:endParaRPr>
          </a:p>
        </p:txBody>
      </p:sp>
    </p:spTree>
    <p:extLst>
      <p:ext uri="{BB962C8B-B14F-4D97-AF65-F5344CB8AC3E}">
        <p14:creationId xmlns:p14="http://schemas.microsoft.com/office/powerpoint/2010/main" val="3998460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2273</Words>
  <Application>Microsoft Macintosh PowerPoint</Application>
  <PresentationFormat>Widescreen</PresentationFormat>
  <Paragraphs>123</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Abadi</vt:lpstr>
      <vt:lpstr>Arial</vt:lpstr>
      <vt:lpstr>Calibri</vt:lpstr>
      <vt:lpstr>PT Serif</vt:lpstr>
      <vt:lpstr>Rockwell Extra Bold</vt:lpstr>
      <vt:lpstr>Tw Cen MT</vt:lpstr>
      <vt:lpstr>Wingdings</vt:lpstr>
      <vt:lpstr>Wood Type</vt:lpstr>
      <vt:lpstr>Meeting Janie </vt:lpstr>
      <vt:lpstr>Title: Meeting Janie </vt:lpstr>
      <vt:lpstr>The Survivor</vt:lpstr>
      <vt:lpstr>While Reading…</vt:lpstr>
      <vt:lpstr>Starter:</vt:lpstr>
      <vt:lpstr>On your A3 Printouts…</vt:lpstr>
      <vt:lpstr>The opening </vt:lpstr>
      <vt:lpstr>Meeting Janie </vt:lpstr>
      <vt:lpstr>The encounter</vt:lpstr>
      <vt:lpstr>In this opening, how does Hurston comment on the context of her time? </vt:lpstr>
      <vt:lpstr>Taking Stock: How would you describe Janie so far? </vt:lpstr>
      <vt:lpstr>Friendship</vt:lpstr>
      <vt:lpstr>Read up to the end of chapter 1 </vt:lpstr>
      <vt:lpstr>How does the narrator present the darkness in which Phoeby and Janie are talking? </vt:lpstr>
      <vt:lpstr>PowerPoint Presentation</vt:lpstr>
      <vt:lpstr>Check!</vt:lpstr>
      <vt:lpstr>(Un)belonging</vt:lpstr>
      <vt:lpstr>Questions for discussion:</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Janie </dc:title>
  <dc:creator>HALL, EMMA (PGR)</dc:creator>
  <cp:lastModifiedBy>Emily Brady</cp:lastModifiedBy>
  <cp:revision>2</cp:revision>
  <dcterms:created xsi:type="dcterms:W3CDTF">2023-10-14T15:26:49Z</dcterms:created>
  <dcterms:modified xsi:type="dcterms:W3CDTF">2024-03-19T14:23:38Z</dcterms:modified>
</cp:coreProperties>
</file>