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1" r:id="rId3"/>
    <p:sldId id="268" r:id="rId4"/>
    <p:sldId id="266" r:id="rId5"/>
    <p:sldId id="269" r:id="rId6"/>
    <p:sldId id="404" r:id="rId7"/>
    <p:sldId id="395" r:id="rId8"/>
    <p:sldId id="265" r:id="rId9"/>
    <p:sldId id="40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7" d="100"/>
          <a:sy n="117"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149199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67249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31606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19653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4/8/24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3652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4/8/24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74527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4/8/24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68865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4/8/24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120920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54309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4/8/24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2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4/8/24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8411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4/8/24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075262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commons.wikimedia.org/wiki/File:Hurston-Zora-Neale-LOC.jpg" TargetMode="External"/><Relationship Id="rId5" Type="http://schemas.openxmlformats.org/officeDocument/2006/relationships/image" Target="../media/image7.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youtube.com/watch?v=9gboEyrj02g&amp;ab_channel=BlackHistoryinTwoMinutesorso"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loc.gov/items/2018666163,2018666988,2016809838,2016809839?st=galle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514439-743C-49E1-BFCE-718A12418545}"/>
              </a:ext>
            </a:extLst>
          </p:cNvPr>
          <p:cNvSpPr>
            <a:spLocks noGrp="1"/>
          </p:cNvSpPr>
          <p:nvPr>
            <p:ph type="ctrTitle"/>
          </p:nvPr>
        </p:nvSpPr>
        <p:spPr/>
        <p:txBody>
          <a:bodyPr/>
          <a:lstStyle/>
          <a:p>
            <a:r>
              <a:rPr lang="en-GB"/>
              <a:t>ZNH’s world</a:t>
            </a:r>
          </a:p>
        </p:txBody>
      </p:sp>
      <p:sp>
        <p:nvSpPr>
          <p:cNvPr id="5" name="Subtitle 4">
            <a:extLst>
              <a:ext uri="{FF2B5EF4-FFF2-40B4-BE49-F238E27FC236}">
                <a16:creationId xmlns:a16="http://schemas.microsoft.com/office/drawing/2014/main" id="{C45A5984-D0D0-40A1-AB62-13AA8ADD4EDA}"/>
              </a:ext>
            </a:extLst>
          </p:cNvPr>
          <p:cNvSpPr>
            <a:spLocks noGrp="1"/>
          </p:cNvSpPr>
          <p:nvPr>
            <p:ph type="subTitle" idx="1"/>
          </p:nvPr>
        </p:nvSpPr>
        <p:spPr/>
        <p:txBody>
          <a:bodyPr/>
          <a:lstStyle/>
          <a:p>
            <a:r>
              <a:rPr lang="en-GB" dirty="0"/>
              <a:t>Learning Objective: to explore the context of </a:t>
            </a:r>
            <a:r>
              <a:rPr lang="en-GB" i="1" dirty="0"/>
              <a:t>Their Eyes Were Watching God, </a:t>
            </a:r>
            <a:r>
              <a:rPr lang="en-GB" dirty="0"/>
              <a:t>by Zora Neale Hurston.</a:t>
            </a:r>
            <a:endParaRPr lang="en-GB" i="1" dirty="0"/>
          </a:p>
        </p:txBody>
      </p:sp>
      <p:sp>
        <p:nvSpPr>
          <p:cNvPr id="6" name="Rectangle 5">
            <a:extLst>
              <a:ext uri="{FF2B5EF4-FFF2-40B4-BE49-F238E27FC236}">
                <a16:creationId xmlns:a16="http://schemas.microsoft.com/office/drawing/2014/main" id="{138A7B72-06AB-4D69-8F13-6858614C29CF}"/>
              </a:ext>
            </a:extLst>
          </p:cNvPr>
          <p:cNvSpPr/>
          <p:nvPr/>
        </p:nvSpPr>
        <p:spPr>
          <a:xfrm>
            <a:off x="1069848" y="438036"/>
            <a:ext cx="7000964" cy="1363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Abadi"/>
                <a:ea typeface="+mn-ea"/>
                <a:cs typeface="+mn-cs"/>
              </a:rPr>
              <a:t>Starter: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badi"/>
                <a:ea typeface="+mn-ea"/>
                <a:cs typeface="+mn-cs"/>
              </a:rPr>
              <a:t>What do you know about life in the 1920s and 1930s? How about life at that time in the US? Write a list with as many items as you can! </a:t>
            </a:r>
          </a:p>
        </p:txBody>
      </p:sp>
      <p:pic>
        <p:nvPicPr>
          <p:cNvPr id="3" name="Picture 2" descr="A blue and black logo&#10;&#10;Description automatically generated">
            <a:extLst>
              <a:ext uri="{FF2B5EF4-FFF2-40B4-BE49-F238E27FC236}">
                <a16:creationId xmlns:a16="http://schemas.microsoft.com/office/drawing/2014/main" id="{986D6D11-C21C-8586-03D6-270A6A9F6A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39" y="5458968"/>
            <a:ext cx="1971447" cy="1056131"/>
          </a:xfrm>
          <a:prstGeom prst="rect">
            <a:avLst/>
          </a:prstGeom>
        </p:spPr>
      </p:pic>
      <p:pic>
        <p:nvPicPr>
          <p:cNvPr id="8" name="Picture 7" descr="A flag with red white and blue stripes&#10;&#10;Description automatically generated">
            <a:extLst>
              <a:ext uri="{FF2B5EF4-FFF2-40B4-BE49-F238E27FC236}">
                <a16:creationId xmlns:a16="http://schemas.microsoft.com/office/drawing/2014/main" id="{1C43C9EF-FC51-58D8-94EA-0281D7A3E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8521" y="5540248"/>
            <a:ext cx="2023040" cy="1096396"/>
          </a:xfrm>
          <a:prstGeom prst="rect">
            <a:avLst/>
          </a:prstGeom>
        </p:spPr>
      </p:pic>
    </p:spTree>
    <p:extLst>
      <p:ext uri="{BB962C8B-B14F-4D97-AF65-F5344CB8AC3E}">
        <p14:creationId xmlns:p14="http://schemas.microsoft.com/office/powerpoint/2010/main" val="328861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37F1C-9349-4DC1-9BDD-7AA45B9987F6}"/>
              </a:ext>
            </a:extLst>
          </p:cNvPr>
          <p:cNvSpPr>
            <a:spLocks noGrp="1"/>
          </p:cNvSpPr>
          <p:nvPr>
            <p:ph type="title"/>
          </p:nvPr>
        </p:nvSpPr>
        <p:spPr>
          <a:xfrm>
            <a:off x="120460" y="101351"/>
            <a:ext cx="10898279" cy="741869"/>
          </a:xfrm>
        </p:spPr>
        <p:txBody>
          <a:bodyPr>
            <a:normAutofit fontScale="90000"/>
          </a:bodyPr>
          <a:lstStyle/>
          <a:p>
            <a:r>
              <a:rPr lang="en-GB"/>
              <a:t>ZNH Soundbites</a:t>
            </a:r>
          </a:p>
        </p:txBody>
      </p:sp>
      <p:sp>
        <p:nvSpPr>
          <p:cNvPr id="3" name="Content Placeholder 2">
            <a:extLst>
              <a:ext uri="{FF2B5EF4-FFF2-40B4-BE49-F238E27FC236}">
                <a16:creationId xmlns:a16="http://schemas.microsoft.com/office/drawing/2014/main" id="{079E626A-CFD3-4393-968F-9BB456E16AC2}"/>
              </a:ext>
            </a:extLst>
          </p:cNvPr>
          <p:cNvSpPr>
            <a:spLocks noGrp="1"/>
          </p:cNvSpPr>
          <p:nvPr>
            <p:ph idx="1"/>
          </p:nvPr>
        </p:nvSpPr>
        <p:spPr>
          <a:xfrm>
            <a:off x="229970" y="1018434"/>
            <a:ext cx="10217187" cy="5839565"/>
          </a:xfrm>
        </p:spPr>
        <p:txBody>
          <a:bodyPr>
            <a:normAutofit/>
          </a:bodyPr>
          <a:lstStyle/>
          <a:p>
            <a:pPr marL="0" indent="0">
              <a:buNone/>
            </a:pPr>
            <a:r>
              <a:rPr lang="en-US"/>
              <a:t>“There are years that ask questions and years that answer.”</a:t>
            </a:r>
          </a:p>
          <a:p>
            <a:pPr marL="0" indent="0">
              <a:buNone/>
            </a:pPr>
            <a:r>
              <a:rPr lang="en-US"/>
              <a:t>“Love makes your soul crawl out from its hiding place.”</a:t>
            </a:r>
          </a:p>
          <a:p>
            <a:pPr marL="0" indent="0">
              <a:buNone/>
            </a:pPr>
            <a:r>
              <a:rPr lang="en-US"/>
              <a:t>“I love myself when I am laughing. . . and then again when I am looking mean and impressive.”</a:t>
            </a:r>
          </a:p>
          <a:p>
            <a:pPr marL="0" indent="0">
              <a:buNone/>
            </a:pPr>
            <a:r>
              <a:rPr lang="en-US"/>
              <a:t>“Love is </a:t>
            </a:r>
            <a:r>
              <a:rPr lang="en-US" err="1"/>
              <a:t>lak</a:t>
            </a:r>
            <a:r>
              <a:rPr lang="en-US"/>
              <a:t> de sea. It’s uh </a:t>
            </a:r>
            <a:r>
              <a:rPr lang="en-US" err="1"/>
              <a:t>movin</a:t>
            </a:r>
            <a:r>
              <a:rPr lang="en-US"/>
              <a:t>’ thing, but still and all, it takes its shape from de shore it meets, and it’s different with every shore.”</a:t>
            </a:r>
          </a:p>
          <a:p>
            <a:pPr marL="0" indent="0">
              <a:buNone/>
            </a:pPr>
            <a:r>
              <a:rPr lang="en-US"/>
              <a:t>“Sometimes, I feel discriminated against, but it does not make me angry. It merely astonishes me. How can any deny themselves the pleasure of my company? It’s beyond me.”</a:t>
            </a:r>
          </a:p>
          <a:p>
            <a:pPr marL="0" indent="0">
              <a:buNone/>
            </a:pPr>
            <a:r>
              <a:rPr lang="en-US"/>
              <a:t>“If you are silent about your pain, they’ll kill you and say you enjoyed it.”</a:t>
            </a:r>
          </a:p>
          <a:p>
            <a:pPr marL="0" indent="0">
              <a:buNone/>
            </a:pPr>
            <a:r>
              <a:rPr lang="en-US"/>
              <a:t>“If you kin see de light at daybreak, you don't </a:t>
            </a:r>
            <a:r>
              <a:rPr lang="en-US" err="1"/>
              <a:t>keer</a:t>
            </a:r>
            <a:r>
              <a:rPr lang="en-US"/>
              <a:t> if you die at dusk. It's so many people never seen de light at all.”</a:t>
            </a:r>
          </a:p>
          <a:p>
            <a:pPr marL="0" indent="0">
              <a:buNone/>
            </a:pPr>
            <a:r>
              <a:rPr lang="en-US"/>
              <a:t>“Ships at a distance have every man's wish on board. For some they come in with the tide. For others they sail forever on the same horizon, never out of sight, never landing until the Watcher turns his eyes away in resignation, his dreams mocked to death by Time. That is the life of men.</a:t>
            </a:r>
            <a:endParaRPr lang="en-GB"/>
          </a:p>
        </p:txBody>
      </p:sp>
      <p:sp>
        <p:nvSpPr>
          <p:cNvPr id="4" name="Flowchart: Alternate Process 3">
            <a:extLst>
              <a:ext uri="{FF2B5EF4-FFF2-40B4-BE49-F238E27FC236}">
                <a16:creationId xmlns:a16="http://schemas.microsoft.com/office/drawing/2014/main" id="{94E32A31-2B2E-47C0-9F1B-8D9F68D8734D}"/>
              </a:ext>
            </a:extLst>
          </p:cNvPr>
          <p:cNvSpPr/>
          <p:nvPr/>
        </p:nvSpPr>
        <p:spPr>
          <a:xfrm>
            <a:off x="8601931" y="0"/>
            <a:ext cx="3469609" cy="17904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Abadi"/>
                <a:ea typeface="+mn-ea"/>
                <a:cs typeface="+mn-cs"/>
              </a:rPr>
              <a:t>Is this quote…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badi"/>
                <a:ea typeface="+mn-ea"/>
                <a:cs typeface="+mn-cs"/>
              </a:rPr>
              <a:t>Self-ironic?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badi"/>
                <a:ea typeface="+mn-ea"/>
                <a:cs typeface="+mn-cs"/>
              </a:rPr>
              <a:t>Offering wisdom?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badi"/>
                <a:ea typeface="+mn-ea"/>
                <a:cs typeface="+mn-cs"/>
              </a:rPr>
              <a:t>Trying to respond to something painful?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Abadi"/>
                <a:ea typeface="+mn-ea"/>
                <a:cs typeface="+mn-cs"/>
              </a:rPr>
              <a:t>… </a:t>
            </a:r>
          </a:p>
        </p:txBody>
      </p:sp>
      <p:sp>
        <p:nvSpPr>
          <p:cNvPr id="5" name="Star: 10 Points 4">
            <a:extLst>
              <a:ext uri="{FF2B5EF4-FFF2-40B4-BE49-F238E27FC236}">
                <a16:creationId xmlns:a16="http://schemas.microsoft.com/office/drawing/2014/main" id="{970A0649-6474-47B4-A314-79DB672817CB}"/>
              </a:ext>
            </a:extLst>
          </p:cNvPr>
          <p:cNvSpPr/>
          <p:nvPr/>
        </p:nvSpPr>
        <p:spPr>
          <a:xfrm>
            <a:off x="10020071" y="2940315"/>
            <a:ext cx="2192315" cy="2239459"/>
          </a:xfrm>
          <a:prstGeom prst="star1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Abadi"/>
                <a:ea typeface="+mn-ea"/>
                <a:cs typeface="+mn-cs"/>
              </a:rPr>
              <a:t>Pick one quote that interests you. Why? </a:t>
            </a:r>
          </a:p>
        </p:txBody>
      </p:sp>
    </p:spTree>
    <p:extLst>
      <p:ext uri="{BB962C8B-B14F-4D97-AF65-F5344CB8AC3E}">
        <p14:creationId xmlns:p14="http://schemas.microsoft.com/office/powerpoint/2010/main" val="352141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ACFA-368D-4709-9106-2821378F2480}"/>
              </a:ext>
            </a:extLst>
          </p:cNvPr>
          <p:cNvSpPr>
            <a:spLocks noGrp="1"/>
          </p:cNvSpPr>
          <p:nvPr>
            <p:ph type="title"/>
          </p:nvPr>
        </p:nvSpPr>
        <p:spPr/>
        <p:txBody>
          <a:bodyPr/>
          <a:lstStyle/>
          <a:p>
            <a:r>
              <a:rPr lang="en-GB"/>
              <a:t>Zora Neale Hurston’s World</a:t>
            </a:r>
          </a:p>
        </p:txBody>
      </p:sp>
      <p:sp>
        <p:nvSpPr>
          <p:cNvPr id="3" name="Content Placeholder 2">
            <a:extLst>
              <a:ext uri="{FF2B5EF4-FFF2-40B4-BE49-F238E27FC236}">
                <a16:creationId xmlns:a16="http://schemas.microsoft.com/office/drawing/2014/main" id="{A3D5CD53-F5DA-4710-A9C1-4DB8C88E1786}"/>
              </a:ext>
            </a:extLst>
          </p:cNvPr>
          <p:cNvSpPr>
            <a:spLocks noGrp="1"/>
          </p:cNvSpPr>
          <p:nvPr>
            <p:ph idx="1"/>
          </p:nvPr>
        </p:nvSpPr>
        <p:spPr/>
        <p:txBody>
          <a:bodyPr/>
          <a:lstStyle/>
          <a:p>
            <a:pPr marL="0" indent="0">
              <a:buNone/>
            </a:pPr>
            <a:r>
              <a:rPr lang="en-GB" sz="2800" b="1">
                <a:solidFill>
                  <a:srgbClr val="C00000"/>
                </a:solidFill>
              </a:rPr>
              <a:t>Create a </a:t>
            </a:r>
            <a:r>
              <a:rPr lang="en-GB" sz="2800" b="1" err="1">
                <a:solidFill>
                  <a:srgbClr val="C00000"/>
                </a:solidFill>
              </a:rPr>
              <a:t>mindmap</a:t>
            </a:r>
            <a:r>
              <a:rPr lang="en-GB" sz="2800" b="1">
                <a:solidFill>
                  <a:srgbClr val="C00000"/>
                </a:solidFill>
              </a:rPr>
              <a:t> with four sections:</a:t>
            </a:r>
          </a:p>
          <a:p>
            <a:r>
              <a:rPr lang="en-GB"/>
              <a:t>Harlem Renaissance</a:t>
            </a:r>
          </a:p>
          <a:p>
            <a:r>
              <a:rPr lang="en-GB"/>
              <a:t>Life in the Southern US</a:t>
            </a:r>
          </a:p>
          <a:p>
            <a:r>
              <a:rPr lang="en-GB"/>
              <a:t>Remembering Slavery</a:t>
            </a:r>
          </a:p>
          <a:p>
            <a:r>
              <a:rPr lang="en-GB"/>
              <a:t>ZNH – biography </a:t>
            </a:r>
          </a:p>
        </p:txBody>
      </p:sp>
    </p:spTree>
    <p:extLst>
      <p:ext uri="{BB962C8B-B14F-4D97-AF65-F5344CB8AC3E}">
        <p14:creationId xmlns:p14="http://schemas.microsoft.com/office/powerpoint/2010/main" val="27318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62E11DD-B54B-4751-9C17-39DAF9EF4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badi"/>
              <a:ea typeface="+mn-ea"/>
              <a:cs typeface="+mn-cs"/>
            </a:endParaRPr>
          </a:p>
        </p:txBody>
      </p:sp>
      <p:sp>
        <p:nvSpPr>
          <p:cNvPr id="2" name="Title 1">
            <a:extLst>
              <a:ext uri="{FF2B5EF4-FFF2-40B4-BE49-F238E27FC236}">
                <a16:creationId xmlns:a16="http://schemas.microsoft.com/office/drawing/2014/main" id="{4E00857B-6137-4AA2-9960-EEA295533F08}"/>
              </a:ext>
            </a:extLst>
          </p:cNvPr>
          <p:cNvSpPr>
            <a:spLocks noGrp="1"/>
          </p:cNvSpPr>
          <p:nvPr>
            <p:ph type="title"/>
          </p:nvPr>
        </p:nvSpPr>
        <p:spPr>
          <a:xfrm>
            <a:off x="382280" y="484632"/>
            <a:ext cx="6743844" cy="1609344"/>
          </a:xfrm>
        </p:spPr>
        <p:txBody>
          <a:bodyPr>
            <a:normAutofit/>
          </a:bodyPr>
          <a:lstStyle/>
          <a:p>
            <a:r>
              <a:rPr lang="en-GB" sz="4800"/>
              <a:t>Meet Zora Neale Hurston</a:t>
            </a:r>
          </a:p>
        </p:txBody>
      </p:sp>
      <p:sp>
        <p:nvSpPr>
          <p:cNvPr id="3" name="Content Placeholder 2">
            <a:extLst>
              <a:ext uri="{FF2B5EF4-FFF2-40B4-BE49-F238E27FC236}">
                <a16:creationId xmlns:a16="http://schemas.microsoft.com/office/drawing/2014/main" id="{F76BA9A8-8D5F-477A-9783-D97D128A9FC8}"/>
              </a:ext>
            </a:extLst>
          </p:cNvPr>
          <p:cNvSpPr>
            <a:spLocks noGrp="1"/>
          </p:cNvSpPr>
          <p:nvPr>
            <p:ph idx="1"/>
          </p:nvPr>
        </p:nvSpPr>
        <p:spPr>
          <a:xfrm>
            <a:off x="421610" y="2121407"/>
            <a:ext cx="6704514" cy="4432705"/>
          </a:xfrm>
        </p:spPr>
        <p:txBody>
          <a:bodyPr>
            <a:normAutofit fontScale="62500" lnSpcReduction="20000"/>
          </a:bodyPr>
          <a:lstStyle/>
          <a:p>
            <a:pPr>
              <a:spcAft>
                <a:spcPts val="800"/>
              </a:spcAft>
            </a:pPr>
            <a:r>
              <a:rPr lang="en-US" sz="2600" dirty="0">
                <a:effectLst/>
                <a:latin typeface="Gill Sans MT" panose="020B0502020104020203" pitchFamily="34" charset="0"/>
                <a:ea typeface="Calibri" panose="020F0502020204030204" pitchFamily="34" charset="0"/>
                <a:cs typeface="Times New Roman" panose="02020603050405020304" pitchFamily="18" charset="0"/>
              </a:rPr>
              <a:t>Born on Jan. 7, 1891, in Notasulga, Alabama</a:t>
            </a:r>
          </a:p>
          <a:p>
            <a:pPr>
              <a:spcAft>
                <a:spcPts val="800"/>
              </a:spcAft>
            </a:pPr>
            <a:r>
              <a:rPr lang="en-US" sz="2600" dirty="0">
                <a:latin typeface="Gill Sans MT" panose="020B0502020104020203" pitchFamily="34" charset="0"/>
                <a:ea typeface="Calibri" panose="020F0502020204030204" pitchFamily="34" charset="0"/>
                <a:cs typeface="Times New Roman" panose="02020603050405020304" pitchFamily="18" charset="0"/>
              </a:rPr>
              <a:t>Brought up in Eatonville (established in 1887, the rural community near Orlando was the nation’s first incorporated black township)</a:t>
            </a:r>
          </a:p>
          <a:p>
            <a:pPr>
              <a:spcAft>
                <a:spcPts val="800"/>
              </a:spcAft>
            </a:pPr>
            <a:r>
              <a:rPr lang="en-US" sz="2600" dirty="0">
                <a:latin typeface="Gill Sans MT" panose="020B0502020104020203" pitchFamily="34" charset="0"/>
                <a:ea typeface="Calibri" panose="020F0502020204030204" pitchFamily="34" charset="0"/>
                <a:cs typeface="Times New Roman" panose="02020603050405020304" pitchFamily="18" charset="0"/>
              </a:rPr>
              <a:t>1904: her mother dies “That hour began my wanderings. Not so much in geography, but in time. Then not so much in time as in spirit.”</a:t>
            </a:r>
          </a:p>
          <a:p>
            <a:pPr>
              <a:spcAft>
                <a:spcPts val="800"/>
              </a:spcAft>
            </a:pPr>
            <a:r>
              <a:rPr lang="en-GB" sz="2600" dirty="0">
                <a:effectLst/>
                <a:latin typeface="Gill Sans MT" panose="020B0502020104020203" pitchFamily="34" charset="0"/>
                <a:ea typeface="Calibri" panose="020F0502020204030204" pitchFamily="34" charset="0"/>
                <a:cs typeface="Times New Roman" panose="02020603050405020304" pitchFamily="18" charset="0"/>
              </a:rPr>
              <a:t>Begins working in a series of menial jobs </a:t>
            </a:r>
            <a:r>
              <a:rPr lang="en-US" sz="2600" dirty="0">
                <a:effectLst/>
                <a:latin typeface="Gill Sans MT" panose="020B0502020104020203" pitchFamily="34" charset="0"/>
                <a:ea typeface="Calibri" panose="020F0502020204030204" pitchFamily="34" charset="0"/>
                <a:cs typeface="Times New Roman" panose="02020603050405020304" pitchFamily="18" charset="0"/>
              </a:rPr>
              <a:t>“Bare and bony of comfort and love”</a:t>
            </a:r>
          </a:p>
          <a:p>
            <a:pPr>
              <a:spcAft>
                <a:spcPts val="800"/>
              </a:spcAft>
            </a:pPr>
            <a:r>
              <a:rPr lang="en-US" sz="2600" dirty="0">
                <a:effectLst/>
                <a:latin typeface="Gill Sans MT" panose="020B0502020104020203" pitchFamily="34" charset="0"/>
                <a:ea typeface="Calibri" panose="020F0502020204030204" pitchFamily="34" charset="0"/>
                <a:cs typeface="Times New Roman" panose="02020603050405020304" pitchFamily="18" charset="0"/>
              </a:rPr>
              <a:t>1919: moves to Baltimore – in order to complete a school diploma, she presents herself to be 10 years younger (and would stick to this to the end of her life) </a:t>
            </a:r>
          </a:p>
          <a:p>
            <a:pPr>
              <a:spcAft>
                <a:spcPts val="800"/>
              </a:spcAft>
            </a:pPr>
            <a:r>
              <a:rPr lang="en-US" sz="2600" dirty="0">
                <a:effectLst/>
                <a:latin typeface="Gill Sans MT" panose="020B0502020104020203" pitchFamily="34" charset="0"/>
                <a:ea typeface="Calibri" panose="020F0502020204030204" pitchFamily="34" charset="0"/>
                <a:cs typeface="Times New Roman" panose="02020603050405020304" pitchFamily="18" charset="0"/>
              </a:rPr>
              <a:t>Graduates from college in 1928</a:t>
            </a:r>
          </a:p>
          <a:p>
            <a:pPr>
              <a:spcAft>
                <a:spcPts val="800"/>
              </a:spcAft>
            </a:pPr>
            <a:r>
              <a:rPr lang="en-US" sz="2600" dirty="0">
                <a:effectLst/>
                <a:latin typeface="Gill Sans MT" panose="020B0502020104020203" pitchFamily="34" charset="0"/>
                <a:ea typeface="Calibri" panose="020F0502020204030204" pitchFamily="34" charset="0"/>
                <a:cs typeface="Times New Roman" panose="02020603050405020304" pitchFamily="18" charset="0"/>
              </a:rPr>
              <a:t>Becomes a prolific writer, of anthropological research and fiction</a:t>
            </a:r>
          </a:p>
          <a:p>
            <a:pPr>
              <a:spcAft>
                <a:spcPts val="800"/>
              </a:spcAft>
            </a:pPr>
            <a:r>
              <a:rPr lang="en-US" sz="2600" dirty="0">
                <a:effectLst/>
                <a:latin typeface="Gill Sans MT" panose="020B0502020104020203" pitchFamily="34" charset="0"/>
                <a:ea typeface="Calibri" panose="020F0502020204030204" pitchFamily="34" charset="0"/>
                <a:cs typeface="Times New Roman" panose="02020603050405020304" pitchFamily="18" charset="0"/>
              </a:rPr>
              <a:t>Never reaps any financial rewards from this and dies in poverty on Jan. 28, 1960–at age 69</a:t>
            </a:r>
          </a:p>
          <a:p>
            <a:pPr marL="0" indent="0">
              <a:spcAft>
                <a:spcPts val="800"/>
              </a:spcAft>
              <a:buNone/>
            </a:pPr>
            <a:endParaRPr lang="en-GB" sz="1800" dirty="0">
              <a:effectLst/>
              <a:latin typeface="Gill Sans MT" panose="020B0502020104020203" pitchFamily="34" charset="0"/>
              <a:ea typeface="Calibri" panose="020F0502020204030204" pitchFamily="34" charset="0"/>
              <a:cs typeface="Times New Roman" panose="02020603050405020304" pitchFamily="18" charset="0"/>
            </a:endParaRPr>
          </a:p>
          <a:p>
            <a:endParaRPr lang="en-GB" sz="1800" dirty="0"/>
          </a:p>
        </p:txBody>
      </p:sp>
      <p:grpSp>
        <p:nvGrpSpPr>
          <p:cNvPr id="73" name="Group 72">
            <a:extLst>
              <a:ext uri="{FF2B5EF4-FFF2-40B4-BE49-F238E27FC236}">
                <a16:creationId xmlns:a16="http://schemas.microsoft.com/office/drawing/2014/main" id="{B55DE4E1-F219-45A4-96D9-9A86D0E4DB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74" name="Oval 73">
              <a:extLst>
                <a:ext uri="{FF2B5EF4-FFF2-40B4-BE49-F238E27FC236}">
                  <a16:creationId xmlns:a16="http://schemas.microsoft.com/office/drawing/2014/main" id="{3601C3FF-4A5D-437C-B3DB-A53B99D30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75" name="Oval 74">
              <a:extLst>
                <a:ext uri="{FF2B5EF4-FFF2-40B4-BE49-F238E27FC236}">
                  <a16:creationId xmlns:a16="http://schemas.microsoft.com/office/drawing/2014/main" id="{61B1BDC9-B583-4F65-8FE9-E2CBE71D93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pic>
        <p:nvPicPr>
          <p:cNvPr id="1026" name="Picture 2">
            <a:extLst>
              <a:ext uri="{FF2B5EF4-FFF2-40B4-BE49-F238E27FC236}">
                <a16:creationId xmlns:a16="http://schemas.microsoft.com/office/drawing/2014/main" id="{8AD2A6C0-4B57-B949-48FA-F727540C16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32675" y="-1"/>
            <a:ext cx="47593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DDC9A1-2398-9F7B-FF6F-C79146C4B931}"/>
              </a:ext>
            </a:extLst>
          </p:cNvPr>
          <p:cNvSpPr txBox="1"/>
          <p:nvPr/>
        </p:nvSpPr>
        <p:spPr>
          <a:xfrm>
            <a:off x="7432675" y="6135115"/>
            <a:ext cx="3998243" cy="646331"/>
          </a:xfrm>
          <a:prstGeom prst="rect">
            <a:avLst/>
          </a:prstGeom>
          <a:noFill/>
        </p:spPr>
        <p:txBody>
          <a:bodyPr wrap="square" rtlCol="0">
            <a:spAutoFit/>
          </a:bodyPr>
          <a:lstStyle/>
          <a:p>
            <a:r>
              <a:rPr lang="en-US" sz="1200" dirty="0"/>
              <a:t>Photo credit: Public Domain, Library of Congress, </a:t>
            </a:r>
            <a:r>
              <a:rPr lang="en-US" sz="1200" dirty="0">
                <a:hlinkClick r:id="rId6"/>
              </a:rPr>
              <a:t>https://commons.wikimedia.org/wiki/File:Hurston-Zora-Neale-LOC.jpg</a:t>
            </a:r>
            <a:r>
              <a:rPr lang="en-US" sz="1200" dirty="0"/>
              <a:t> </a:t>
            </a:r>
          </a:p>
        </p:txBody>
      </p:sp>
    </p:spTree>
    <p:extLst>
      <p:ext uri="{BB962C8B-B14F-4D97-AF65-F5344CB8AC3E}">
        <p14:creationId xmlns:p14="http://schemas.microsoft.com/office/powerpoint/2010/main" val="220962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9" name="Rectangle 28">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83745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badi"/>
              <a:ea typeface="+mn-ea"/>
              <a:cs typeface="+mn-cs"/>
            </a:endParaRPr>
          </a:p>
        </p:txBody>
      </p:sp>
      <p:sp>
        <p:nvSpPr>
          <p:cNvPr id="31" name="Rectangle 30">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981573"/>
            <a:ext cx="10222992" cy="2078335"/>
          </a:xfrm>
          <a:prstGeom prst="rect">
            <a:avLst/>
          </a:prstGeom>
          <a:blipFill dpi="0" rotWithShape="1">
            <a:blip r:embed="rId2">
              <a:alphaModFix amt="9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badi"/>
              <a:ea typeface="+mn-ea"/>
              <a:cs typeface="+mn-cs"/>
            </a:endParaRPr>
          </a:p>
        </p:txBody>
      </p:sp>
      <p:sp>
        <p:nvSpPr>
          <p:cNvPr id="2" name="Title 1">
            <a:extLst>
              <a:ext uri="{FF2B5EF4-FFF2-40B4-BE49-F238E27FC236}">
                <a16:creationId xmlns:a16="http://schemas.microsoft.com/office/drawing/2014/main" id="{56704A52-DAD5-417E-9B61-8807B01044FE}"/>
              </a:ext>
            </a:extLst>
          </p:cNvPr>
          <p:cNvSpPr>
            <a:spLocks noGrp="1"/>
          </p:cNvSpPr>
          <p:nvPr>
            <p:ph type="title"/>
          </p:nvPr>
        </p:nvSpPr>
        <p:spPr>
          <a:xfrm>
            <a:off x="1285456" y="4162031"/>
            <a:ext cx="4543683" cy="1767141"/>
          </a:xfrm>
        </p:spPr>
        <p:txBody>
          <a:bodyPr vert="horz" lIns="91440" tIns="45720" rIns="91440" bIns="45720" rtlCol="0" anchor="ctr">
            <a:normAutofit/>
          </a:bodyPr>
          <a:lstStyle/>
          <a:p>
            <a:pPr algn="r"/>
            <a:r>
              <a:rPr lang="en-US"/>
              <a:t>The Harlem Renaissance </a:t>
            </a:r>
          </a:p>
        </p:txBody>
      </p:sp>
      <p:sp>
        <p:nvSpPr>
          <p:cNvPr id="7" name="TextBox 6">
            <a:extLst>
              <a:ext uri="{FF2B5EF4-FFF2-40B4-BE49-F238E27FC236}">
                <a16:creationId xmlns:a16="http://schemas.microsoft.com/office/drawing/2014/main" id="{6B09F41F-6FB7-4EAE-B224-3468D9F8BCBD}"/>
              </a:ext>
            </a:extLst>
          </p:cNvPr>
          <p:cNvSpPr txBox="1"/>
          <p:nvPr/>
        </p:nvSpPr>
        <p:spPr>
          <a:xfrm>
            <a:off x="6217920" y="4170410"/>
            <a:ext cx="4699221" cy="1767141"/>
          </a:xfrm>
          <a:prstGeom prst="rect">
            <a:avLst/>
          </a:prstGeom>
        </p:spPr>
        <p:txBody>
          <a:bodyPr vert="horz" lIns="91440" tIns="45720" rIns="91440" bIns="45720" rtlCol="0" anchor="ctr">
            <a:normAutofit/>
          </a:bodyPr>
          <a:lstStyle/>
          <a:p>
            <a:pPr marL="0" marR="0" lvl="0" indent="-182880" algn="l" defTabSz="914400" rtl="0" eaLnBrk="1" fontAlgn="auto" latinLnBrk="0" hangingPunct="1">
              <a:lnSpc>
                <a:spcPct val="90000"/>
              </a:lnSpc>
              <a:spcBef>
                <a:spcPts val="0"/>
              </a:spcBef>
              <a:spcAft>
                <a:spcPts val="600"/>
              </a:spcAft>
              <a:buClr>
                <a:srgbClr val="D34817">
                  <a:lumMod val="75000"/>
                </a:srgbClr>
              </a:buClr>
              <a:buSzPct val="85000"/>
              <a:buFont typeface="Wingdings" pitchFamily="2" charset="2"/>
              <a:buChar char="§"/>
              <a:tabLst/>
              <a:defRPr/>
            </a:pPr>
            <a:r>
              <a:rPr kumimoji="0" lang="en-US" sz="1500" b="0" i="1" u="none" strike="noStrike" kern="1200" cap="none" spc="0" normalizeH="0" baseline="0" noProof="0">
                <a:ln>
                  <a:noFill/>
                </a:ln>
                <a:solidFill>
                  <a:prstClr val="black"/>
                </a:solidFill>
                <a:effectLst/>
                <a:uLnTx/>
                <a:uFillTx/>
                <a:latin typeface="Abadi"/>
                <a:ea typeface="+mn-ea"/>
                <a:cs typeface="+mn-cs"/>
              </a:rPr>
              <a:t>We younger Negro artists who create now intend to express our individual dark-skinned selves without fear or shame. If white people are pleased we are glad. If they are not, it doesn’t matter. We know we are beautiful. And ugly too.</a:t>
            </a:r>
            <a:br>
              <a:rPr kumimoji="0" lang="en-US" sz="1500" b="0" i="1" u="none" strike="noStrike" kern="1200" cap="none" spc="0" normalizeH="0" baseline="0" noProof="0">
                <a:ln>
                  <a:noFill/>
                </a:ln>
                <a:solidFill>
                  <a:prstClr val="black"/>
                </a:solidFill>
                <a:effectLst/>
                <a:uLnTx/>
                <a:uFillTx/>
                <a:latin typeface="Abadi"/>
                <a:ea typeface="+mn-ea"/>
                <a:cs typeface="+mn-cs"/>
              </a:rPr>
            </a:br>
            <a:r>
              <a:rPr kumimoji="0" lang="en-US" sz="1500" b="0" i="1" u="none" strike="noStrike" kern="1200" cap="none" spc="0" normalizeH="0" baseline="0" noProof="0">
                <a:ln>
                  <a:noFill/>
                </a:ln>
                <a:solidFill>
                  <a:prstClr val="black"/>
                </a:solidFill>
                <a:effectLst/>
                <a:uLnTx/>
                <a:uFillTx/>
                <a:latin typeface="Abadi"/>
                <a:ea typeface="+mn-ea"/>
                <a:cs typeface="+mn-cs"/>
              </a:rPr>
              <a:t>        -Langston Hughes, “</a:t>
            </a:r>
            <a:r>
              <a:rPr kumimoji="0" lang="en-US" sz="1500" b="0" i="1" u="sng" strike="noStrike" kern="1200" cap="none" spc="0" normalizeH="0" baseline="0" noProof="0">
                <a:ln>
                  <a:noFill/>
                </a:ln>
                <a:solidFill>
                  <a:prstClr val="black"/>
                </a:solidFill>
                <a:effectLst/>
                <a:uLnTx/>
                <a:uFillTx/>
                <a:latin typeface="Abadi"/>
                <a:ea typeface="+mn-ea"/>
                <a:cs typeface="+mn-cs"/>
              </a:rPr>
              <a:t>The Negro Artist and the Racial Mountain</a:t>
            </a:r>
            <a:r>
              <a:rPr kumimoji="0" lang="en-US" sz="1500" b="0" i="1" u="none" strike="noStrike" kern="1200" cap="none" spc="0" normalizeH="0" baseline="0" noProof="0">
                <a:ln>
                  <a:noFill/>
                </a:ln>
                <a:solidFill>
                  <a:prstClr val="black"/>
                </a:solidFill>
                <a:effectLst/>
                <a:uLnTx/>
                <a:uFillTx/>
                <a:latin typeface="Abadi"/>
                <a:ea typeface="+mn-ea"/>
                <a:cs typeface="+mn-cs"/>
              </a:rPr>
              <a:t>”</a:t>
            </a:r>
            <a:endParaRPr kumimoji="0" lang="en-US" sz="1500" b="0" i="0" u="none" strike="noStrike" kern="1200" cap="none" spc="0" normalizeH="0" baseline="0" noProof="0">
              <a:ln>
                <a:noFill/>
              </a:ln>
              <a:solidFill>
                <a:prstClr val="black"/>
              </a:solidFill>
              <a:effectLst/>
              <a:uLnTx/>
              <a:uFillTx/>
              <a:latin typeface="Abadi"/>
              <a:ea typeface="+mn-ea"/>
              <a:cs typeface="+mn-cs"/>
            </a:endParaRPr>
          </a:p>
        </p:txBody>
      </p:sp>
      <p:sp>
        <p:nvSpPr>
          <p:cNvPr id="33" name="Rectangle 32">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128670"/>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badi"/>
              <a:ea typeface="+mn-ea"/>
              <a:cs typeface="+mn-cs"/>
            </a:endParaRPr>
          </a:p>
        </p:txBody>
      </p:sp>
      <p:sp>
        <p:nvSpPr>
          <p:cNvPr id="35" name="Oval 34">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37" name="Oval 36">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BE684051-0D4E-9BC6-DABF-1C697F30D1D7}"/>
              </a:ext>
            </a:extLst>
          </p:cNvPr>
          <p:cNvSpPr txBox="1"/>
          <p:nvPr/>
        </p:nvSpPr>
        <p:spPr>
          <a:xfrm>
            <a:off x="945161" y="1522359"/>
            <a:ext cx="4997992"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badi"/>
                <a:ea typeface="+mn-ea"/>
                <a:cs typeface="+mn-cs"/>
              </a:rPr>
              <a:t>The Harlem Renaissance Introduction: </a:t>
            </a:r>
            <a:r>
              <a:rPr kumimoji="0" lang="en-GB" sz="1800" b="0" i="0" u="none" strike="noStrike" kern="1200" cap="none" spc="0" normalizeH="0" baseline="0" noProof="0" dirty="0">
                <a:ln>
                  <a:noFill/>
                </a:ln>
                <a:solidFill>
                  <a:prstClr val="black"/>
                </a:solidFill>
                <a:effectLst/>
                <a:uLnTx/>
                <a:uFillTx/>
                <a:latin typeface="Abadi"/>
                <a:ea typeface="+mn-ea"/>
                <a:cs typeface="+mn-cs"/>
                <a:hlinkClick r:id="rId5"/>
              </a:rPr>
              <a:t>https://www.youtube.com/watch?v=9gboEyrj02g&amp;ab_channel=BlackHistoryinTwoMinutesorso</a:t>
            </a:r>
            <a:endParaRPr kumimoji="0" lang="en-GB" sz="1800" b="0" i="0" u="none" strike="noStrike" kern="1200" cap="none" spc="0" normalizeH="0" baseline="0" noProof="0" dirty="0">
              <a:ln>
                <a:noFill/>
              </a:ln>
              <a:solidFill>
                <a:prstClr val="black"/>
              </a:solidFill>
              <a:effectLst/>
              <a:uLnTx/>
              <a:uFillTx/>
              <a:latin typeface="Abad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badi"/>
              <a:ea typeface="+mn-ea"/>
              <a:cs typeface="+mn-cs"/>
            </a:endParaRPr>
          </a:p>
        </p:txBody>
      </p:sp>
      <p:sp>
        <p:nvSpPr>
          <p:cNvPr id="6" name="Content Placeholder 5">
            <a:extLst>
              <a:ext uri="{FF2B5EF4-FFF2-40B4-BE49-F238E27FC236}">
                <a16:creationId xmlns:a16="http://schemas.microsoft.com/office/drawing/2014/main" id="{96D8E428-C4D5-205F-17E3-915601238AA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6790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881BB01C-2DAE-48BD-8E81-DAE2E1BC4D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070" y="0"/>
            <a:ext cx="754193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badi"/>
              <a:ea typeface="+mn-ea"/>
              <a:cs typeface="+mn-cs"/>
            </a:endParaRPr>
          </a:p>
        </p:txBody>
      </p:sp>
      <p:sp>
        <p:nvSpPr>
          <p:cNvPr id="2" name="Title 1">
            <a:extLst>
              <a:ext uri="{FF2B5EF4-FFF2-40B4-BE49-F238E27FC236}">
                <a16:creationId xmlns:a16="http://schemas.microsoft.com/office/drawing/2014/main" id="{EA8054C9-6456-42F0-B923-82151F11F66B}"/>
              </a:ext>
            </a:extLst>
          </p:cNvPr>
          <p:cNvSpPr>
            <a:spLocks noGrp="1"/>
          </p:cNvSpPr>
          <p:nvPr>
            <p:ph type="title"/>
          </p:nvPr>
        </p:nvSpPr>
        <p:spPr>
          <a:xfrm>
            <a:off x="4970109" y="484632"/>
            <a:ext cx="6730277" cy="1609344"/>
          </a:xfrm>
          <a:ln>
            <a:noFill/>
          </a:ln>
        </p:spPr>
        <p:txBody>
          <a:bodyPr>
            <a:normAutofit/>
          </a:bodyPr>
          <a:lstStyle/>
          <a:p>
            <a:r>
              <a:rPr lang="en-GB" sz="4800"/>
              <a:t>Life in the Southern States: Jim Crow Laws</a:t>
            </a:r>
          </a:p>
        </p:txBody>
      </p:sp>
      <p:sp>
        <p:nvSpPr>
          <p:cNvPr id="3" name="Content Placeholder 2">
            <a:extLst>
              <a:ext uri="{FF2B5EF4-FFF2-40B4-BE49-F238E27FC236}">
                <a16:creationId xmlns:a16="http://schemas.microsoft.com/office/drawing/2014/main" id="{7E7962C1-BFD2-4416-AB01-9FEDFEBDAD52}"/>
              </a:ext>
            </a:extLst>
          </p:cNvPr>
          <p:cNvSpPr>
            <a:spLocks noGrp="1"/>
          </p:cNvSpPr>
          <p:nvPr>
            <p:ph idx="1"/>
          </p:nvPr>
        </p:nvSpPr>
        <p:spPr>
          <a:xfrm>
            <a:off x="4970109" y="2121408"/>
            <a:ext cx="6730276" cy="4050792"/>
          </a:xfrm>
        </p:spPr>
        <p:txBody>
          <a:bodyPr>
            <a:normAutofit/>
          </a:bodyPr>
          <a:lstStyle/>
          <a:p>
            <a:r>
              <a:rPr lang="en-US" sz="1500"/>
              <a:t>Immediately after the Civil War ended, some states began imposing restrictions on the daily lives of African Americans, whether they were survivors of slavery or had always been free. </a:t>
            </a:r>
          </a:p>
          <a:p>
            <a:r>
              <a:rPr lang="en-US" sz="1500"/>
              <a:t>By the end of the 19th century, laws or informal practices that required that African Americans be segregated from whites were often called Jim Crow practices, believed to be a reference to a minstrel-show song, "Jump Jim Crow.“ By 1890, the legalization of Jim Crow had begun.</a:t>
            </a:r>
          </a:p>
          <a:p>
            <a:pPr marL="0" indent="0" fontAlgn="base">
              <a:buNone/>
            </a:pPr>
            <a:endParaRPr lang="en-US" sz="1500"/>
          </a:p>
          <a:p>
            <a:pPr fontAlgn="base"/>
            <a:r>
              <a:rPr lang="en-US" sz="1500" i="1"/>
              <a:t>Slavery was gone but Jim Crow was alive. Almost all southern African Americans were shut out of the ballot box and the political power it could yield</a:t>
            </a:r>
            <a:endParaRPr lang="en-GB" sz="1500" i="1"/>
          </a:p>
        </p:txBody>
      </p:sp>
      <p:grpSp>
        <p:nvGrpSpPr>
          <p:cNvPr id="139" name="Group 138">
            <a:extLst>
              <a:ext uri="{FF2B5EF4-FFF2-40B4-BE49-F238E27FC236}">
                <a16:creationId xmlns:a16="http://schemas.microsoft.com/office/drawing/2014/main" id="{AD55FF18-1979-4730-A345-E74E328F077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0" name="Oval 139">
              <a:extLst>
                <a:ext uri="{FF2B5EF4-FFF2-40B4-BE49-F238E27FC236}">
                  <a16:creationId xmlns:a16="http://schemas.microsoft.com/office/drawing/2014/main" id="{6F8381C4-0751-4A6E-BFF7-48DF67BFA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1" name="Oval 140">
              <a:extLst>
                <a:ext uri="{FF2B5EF4-FFF2-40B4-BE49-F238E27FC236}">
                  <a16:creationId xmlns:a16="http://schemas.microsoft.com/office/drawing/2014/main" id="{F7320C1D-D7A9-4392-B3B6-ACEF193A8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97882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9EAA-8B11-4893-9474-E3856E14507A}"/>
              </a:ext>
            </a:extLst>
          </p:cNvPr>
          <p:cNvSpPr>
            <a:spLocks noGrp="1"/>
          </p:cNvSpPr>
          <p:nvPr>
            <p:ph type="title"/>
          </p:nvPr>
        </p:nvSpPr>
        <p:spPr>
          <a:xfrm>
            <a:off x="4935793" y="484632"/>
            <a:ext cx="6607277" cy="1609344"/>
          </a:xfrm>
        </p:spPr>
        <p:txBody>
          <a:bodyPr>
            <a:normAutofit fontScale="90000"/>
          </a:bodyPr>
          <a:lstStyle/>
          <a:p>
            <a:r>
              <a:rPr lang="en-GB"/>
              <a:t>Remembering Slavery and Abolition </a:t>
            </a:r>
          </a:p>
        </p:txBody>
      </p:sp>
      <p:pic>
        <p:nvPicPr>
          <p:cNvPr id="5" name="Picture 4">
            <a:extLst>
              <a:ext uri="{FF2B5EF4-FFF2-40B4-BE49-F238E27FC236}">
                <a16:creationId xmlns:a16="http://schemas.microsoft.com/office/drawing/2014/main" id="{1A3909FF-6D88-4E85-9DC9-DEEC24C5E6CB}"/>
              </a:ext>
            </a:extLst>
          </p:cNvPr>
          <p:cNvPicPr>
            <a:picLocks noChangeAspect="1"/>
          </p:cNvPicPr>
          <p:nvPr/>
        </p:nvPicPr>
        <p:blipFill>
          <a:blip r:embed="rId2"/>
          <a:stretch>
            <a:fillRect/>
          </a:stretch>
        </p:blipFill>
        <p:spPr>
          <a:xfrm>
            <a:off x="633999" y="712829"/>
            <a:ext cx="4001315" cy="2640867"/>
          </a:xfrm>
          <a:prstGeom prst="rect">
            <a:avLst/>
          </a:prstGeom>
        </p:spPr>
      </p:pic>
      <p:pic>
        <p:nvPicPr>
          <p:cNvPr id="11" name="Picture 10">
            <a:extLst>
              <a:ext uri="{FF2B5EF4-FFF2-40B4-BE49-F238E27FC236}">
                <a16:creationId xmlns:a16="http://schemas.microsoft.com/office/drawing/2014/main" id="{5DC1A358-BFC4-44E9-87D4-5E4FCBFA34B4}"/>
              </a:ext>
            </a:extLst>
          </p:cNvPr>
          <p:cNvPicPr>
            <a:picLocks noChangeAspect="1"/>
          </p:cNvPicPr>
          <p:nvPr/>
        </p:nvPicPr>
        <p:blipFill>
          <a:blip r:embed="rId3"/>
          <a:stretch>
            <a:fillRect/>
          </a:stretch>
        </p:blipFill>
        <p:spPr>
          <a:xfrm>
            <a:off x="633999" y="3514563"/>
            <a:ext cx="4001315" cy="1730568"/>
          </a:xfrm>
          <a:prstGeom prst="rect">
            <a:avLst/>
          </a:prstGeom>
        </p:spPr>
      </p:pic>
      <p:sp>
        <p:nvSpPr>
          <p:cNvPr id="3" name="Content Placeholder 2">
            <a:extLst>
              <a:ext uri="{FF2B5EF4-FFF2-40B4-BE49-F238E27FC236}">
                <a16:creationId xmlns:a16="http://schemas.microsoft.com/office/drawing/2014/main" id="{0D505967-C768-440C-B251-2BFCDA2E6BCD}"/>
              </a:ext>
            </a:extLst>
          </p:cNvPr>
          <p:cNvSpPr>
            <a:spLocks noGrp="1"/>
          </p:cNvSpPr>
          <p:nvPr>
            <p:ph idx="1"/>
          </p:nvPr>
        </p:nvSpPr>
        <p:spPr>
          <a:xfrm>
            <a:off x="4772891" y="2121407"/>
            <a:ext cx="6770179" cy="4674247"/>
          </a:xfrm>
        </p:spPr>
        <p:txBody>
          <a:bodyPr>
            <a:normAutofit/>
          </a:bodyPr>
          <a:lstStyle/>
          <a:p>
            <a:pPr marL="0" indent="0">
              <a:buNone/>
            </a:pPr>
            <a:r>
              <a:rPr lang="en-US" sz="1000" b="1" dirty="0">
                <a:latin typeface="Georgia" panose="02040502050405020303" pitchFamily="18" charset="0"/>
              </a:rPr>
              <a:t>Factsheet: </a:t>
            </a:r>
          </a:p>
          <a:p>
            <a:pPr marL="0" indent="0">
              <a:buNone/>
            </a:pPr>
            <a:r>
              <a:rPr lang="en-US" sz="1000" dirty="0">
                <a:latin typeface="Georgia" panose="02040502050405020303" pitchFamily="18" charset="0"/>
              </a:rPr>
              <a:t>In 1863, the Emancipation Proclamation symbolically established a national intent to eradicate slavery in the United States. Decades of state and federal legislation around civil rights followed. In January of 1865, the 13th amendment to the Constitution officially abolished slavery in this country. </a:t>
            </a:r>
          </a:p>
          <a:p>
            <a:pPr marL="0" indent="0">
              <a:buNone/>
            </a:pPr>
            <a:r>
              <a:rPr lang="en-US" sz="1000" dirty="0">
                <a:latin typeface="Georgia" panose="02040502050405020303" pitchFamily="18" charset="0"/>
              </a:rPr>
              <a:t>During the period of slavery, free Blacks made up about one-tenth of the entire African American population. In 1860 there were almost 500,000 free African Americans—half in the South and half in the North. The free Black population originated with former indentured servants and their descendants. It was augmented by free Black immigrants from the West Indies and by Blacks freed by individual slave owners.</a:t>
            </a:r>
          </a:p>
          <a:p>
            <a:pPr marL="0" indent="0">
              <a:buNone/>
            </a:pPr>
            <a:r>
              <a:rPr lang="en-US" sz="1000" dirty="0">
                <a:latin typeface="Georgia" panose="02040502050405020303" pitchFamily="18" charset="0"/>
              </a:rPr>
              <a:t>But free Blacks were only technically free. In the South, where they posed a threat to the institution of slavery, they suffered both in law and by custom many of the restrictions imposed on slaves. In the North, free Blacks were discriminated against in such rights as voting, property ownership, and freedom of movement, though they had some access to education and could organize. Free Blacks also faced the danger of being kidnapped and enslaved.</a:t>
            </a:r>
          </a:p>
          <a:p>
            <a:pPr marL="0" indent="0" fontAlgn="base">
              <a:buNone/>
            </a:pPr>
            <a:r>
              <a:rPr lang="en-US" sz="1000" dirty="0">
                <a:latin typeface="Georgia" panose="02040502050405020303" pitchFamily="18" charset="0"/>
              </a:rPr>
              <a:t>How does this link to British History? </a:t>
            </a:r>
          </a:p>
          <a:p>
            <a:pPr marL="0" indent="0" fontAlgn="base">
              <a:buNone/>
            </a:pPr>
            <a:r>
              <a:rPr lang="en-US" sz="1000" dirty="0">
                <a:latin typeface="Georgia" panose="02040502050405020303" pitchFamily="18" charset="0"/>
              </a:rPr>
              <a:t>The British-operated slave trade across the Atlantic was one of the biggest businesses of the 18th century. Approximately 600,000 of 10 million African slaves made their way into the American colonies before the slave trade – not slavery – was banned by Congress in 1808. By 1860, though, the US recorded nearly 4 million enslaved black people – 13% of the population – in the country as the American-born population grew.</a:t>
            </a:r>
          </a:p>
          <a:p>
            <a:pPr marL="0" indent="0">
              <a:buNone/>
            </a:pPr>
            <a:r>
              <a:rPr lang="en-US" sz="1000" b="1" dirty="0">
                <a:latin typeface="Open Sans" panose="020B0606030504020204" pitchFamily="34" charset="0"/>
              </a:rPr>
              <a:t>Primary Sources: </a:t>
            </a:r>
          </a:p>
          <a:p>
            <a:pPr marL="0" indent="0">
              <a:buNone/>
            </a:pPr>
            <a:r>
              <a:rPr lang="en-US" sz="1000" dirty="0">
                <a:latin typeface="Open Sans" panose="020B0606030504020204" pitchFamily="34" charset="0"/>
              </a:rPr>
              <a:t>You can explore the photo gallery at the Library of Congress: </a:t>
            </a:r>
            <a:r>
              <a:rPr lang="en-US" sz="1000" dirty="0">
                <a:latin typeface="Open Sans" panose="020B0606030504020204" pitchFamily="34" charset="0"/>
                <a:hlinkClick r:id="rId4"/>
              </a:rPr>
              <a:t>https://www.loc.gov/items/2018666163,2018666988,2016809838,2016809839?st=gallery</a:t>
            </a:r>
            <a:endParaRPr lang="en-US" sz="1000" dirty="0">
              <a:latin typeface="Open Sans" panose="020B0606030504020204" pitchFamily="34" charset="0"/>
            </a:endParaRPr>
          </a:p>
          <a:p>
            <a:pPr marL="0" indent="0">
              <a:buNone/>
            </a:pPr>
            <a:endParaRPr lang="en-US" sz="800" dirty="0">
              <a:latin typeface="Open Sans" panose="020B0606030504020204" pitchFamily="34" charset="0"/>
            </a:endParaRPr>
          </a:p>
        </p:txBody>
      </p:sp>
    </p:spTree>
    <p:extLst>
      <p:ext uri="{BB962C8B-B14F-4D97-AF65-F5344CB8AC3E}">
        <p14:creationId xmlns:p14="http://schemas.microsoft.com/office/powerpoint/2010/main" val="234607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6807-1442-4493-AC2B-5C23DE20B8BF}"/>
              </a:ext>
            </a:extLst>
          </p:cNvPr>
          <p:cNvSpPr>
            <a:spLocks noGrp="1"/>
          </p:cNvSpPr>
          <p:nvPr>
            <p:ph type="title"/>
          </p:nvPr>
        </p:nvSpPr>
        <p:spPr/>
        <p:txBody>
          <a:bodyPr>
            <a:normAutofit/>
          </a:bodyPr>
          <a:lstStyle/>
          <a:p>
            <a:r>
              <a:rPr lang="en-GB" sz="4800"/>
              <a:t>How did ZNH see herself in this Context?</a:t>
            </a:r>
          </a:p>
        </p:txBody>
      </p:sp>
      <p:sp>
        <p:nvSpPr>
          <p:cNvPr id="6" name="Content Placeholder 5">
            <a:extLst>
              <a:ext uri="{FF2B5EF4-FFF2-40B4-BE49-F238E27FC236}">
                <a16:creationId xmlns:a16="http://schemas.microsoft.com/office/drawing/2014/main" id="{5FCB1BE5-897D-4CA3-9202-F843F09253FA}"/>
              </a:ext>
            </a:extLst>
          </p:cNvPr>
          <p:cNvSpPr>
            <a:spLocks noGrp="1"/>
          </p:cNvSpPr>
          <p:nvPr>
            <p:ph idx="1"/>
          </p:nvPr>
        </p:nvSpPr>
        <p:spPr/>
        <p:txBody>
          <a:bodyPr>
            <a:normAutofit fontScale="92500" lnSpcReduction="20000"/>
          </a:bodyPr>
          <a:lstStyle/>
          <a:p>
            <a:pPr marL="0" indent="0">
              <a:buNone/>
            </a:pPr>
            <a:r>
              <a:rPr lang="en-GB"/>
              <a:t>Read the extract from ‘how it feels to be coloured me’</a:t>
            </a:r>
          </a:p>
          <a:p>
            <a:pPr marL="0" indent="0">
              <a:buNone/>
            </a:pPr>
            <a:endParaRPr lang="en-GB"/>
          </a:p>
          <a:p>
            <a:pPr algn="just">
              <a:lnSpc>
                <a:spcPct val="150000"/>
              </a:lnSpc>
              <a:spcAft>
                <a:spcPts val="800"/>
              </a:spcAft>
            </a:pPr>
            <a:r>
              <a:rPr lang="en-GB" sz="1800" b="1">
                <a:effectLst/>
                <a:latin typeface="Gill Sans MT" panose="020B0502020104020203" pitchFamily="34" charset="0"/>
                <a:ea typeface="Calibri" panose="020F0502020204030204" pitchFamily="34" charset="0"/>
                <a:cs typeface="Times New Roman" panose="02020603050405020304" pitchFamily="18" charset="0"/>
              </a:rPr>
              <a:t>How does Hurston present herself here? </a:t>
            </a:r>
            <a:endParaRPr lang="en-GB" sz="1800">
              <a:effectLst/>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a:effectLst/>
                <a:latin typeface="Gill Sans MT" panose="020B0502020104020203" pitchFamily="34" charset="0"/>
                <a:ea typeface="Calibri" panose="020F0502020204030204" pitchFamily="34" charset="0"/>
                <a:cs typeface="Times New Roman" panose="02020603050405020304" pitchFamily="18" charset="0"/>
              </a:rPr>
              <a:t>What does she mean when she says she is not ‘tragically coloured’? </a:t>
            </a:r>
          </a:p>
          <a:p>
            <a:pPr marL="342900" lvl="0" indent="-342900" algn="just">
              <a:lnSpc>
                <a:spcPct val="150000"/>
              </a:lnSpc>
              <a:buFont typeface="Symbol" panose="05050102010706020507" pitchFamily="18" charset="2"/>
              <a:buChar char=""/>
            </a:pPr>
            <a:r>
              <a:rPr lang="en-GB" sz="1800">
                <a:effectLst/>
                <a:latin typeface="Gill Sans MT" panose="020B0502020104020203" pitchFamily="34" charset="0"/>
                <a:ea typeface="Calibri" panose="020F0502020204030204" pitchFamily="34" charset="0"/>
                <a:cs typeface="Times New Roman" panose="02020603050405020304" pitchFamily="18" charset="0"/>
              </a:rPr>
              <a:t>When she says ‘the cosmic Zora emerges’, what might she mean by that? How would you characterize her tone here? </a:t>
            </a:r>
          </a:p>
          <a:p>
            <a:pPr marL="342900" lvl="0" indent="-342900" algn="just">
              <a:lnSpc>
                <a:spcPct val="150000"/>
              </a:lnSpc>
              <a:buFont typeface="Symbol" panose="05050102010706020507" pitchFamily="18" charset="2"/>
              <a:buChar char=""/>
            </a:pPr>
            <a:r>
              <a:rPr lang="en-GB" sz="1800">
                <a:effectLst/>
                <a:latin typeface="Gill Sans MT" panose="020B0502020104020203" pitchFamily="34" charset="0"/>
                <a:ea typeface="Calibri" panose="020F0502020204030204" pitchFamily="34" charset="0"/>
                <a:cs typeface="Times New Roman" panose="02020603050405020304" pitchFamily="18" charset="0"/>
              </a:rPr>
              <a:t>When she portrays herself as “a brown bag of miscellany propped against a wall,” how would you understand this? Is this metaphor serious, humorous – or both? </a:t>
            </a:r>
          </a:p>
          <a:p>
            <a:pPr marL="342900" lvl="0" indent="-342900" algn="just">
              <a:lnSpc>
                <a:spcPct val="150000"/>
              </a:lnSpc>
              <a:spcAft>
                <a:spcPts val="800"/>
              </a:spcAft>
              <a:buFont typeface="Symbol" panose="05050102010706020507" pitchFamily="18" charset="2"/>
              <a:buChar char=""/>
            </a:pPr>
            <a:r>
              <a:rPr lang="en-GB" sz="1800">
                <a:effectLst/>
                <a:latin typeface="Gill Sans MT" panose="020B0502020104020203" pitchFamily="34" charset="0"/>
                <a:ea typeface="Calibri" panose="020F0502020204030204" pitchFamily="34" charset="0"/>
                <a:cs typeface="Times New Roman" panose="02020603050405020304" pitchFamily="18" charset="0"/>
              </a:rPr>
              <a:t>Overall, what can you infer about her opinions on identity? </a:t>
            </a:r>
          </a:p>
          <a:p>
            <a:pPr marL="0" indent="0">
              <a:buNone/>
            </a:pPr>
            <a:endParaRPr lang="en-GB"/>
          </a:p>
        </p:txBody>
      </p:sp>
    </p:spTree>
    <p:extLst>
      <p:ext uri="{BB962C8B-B14F-4D97-AF65-F5344CB8AC3E}">
        <p14:creationId xmlns:p14="http://schemas.microsoft.com/office/powerpoint/2010/main" val="343207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5F6C4-B3BF-4917-A8AD-693C26D3D4A8}"/>
              </a:ext>
            </a:extLst>
          </p:cNvPr>
          <p:cNvSpPr>
            <a:spLocks noGrp="1"/>
          </p:cNvSpPr>
          <p:nvPr>
            <p:ph type="title"/>
          </p:nvPr>
        </p:nvSpPr>
        <p:spPr/>
        <p:txBody>
          <a:bodyPr/>
          <a:lstStyle/>
          <a:p>
            <a:r>
              <a:rPr lang="en-GB"/>
              <a:t>ZNH’s world</a:t>
            </a:r>
          </a:p>
        </p:txBody>
      </p:sp>
      <p:sp>
        <p:nvSpPr>
          <p:cNvPr id="3" name="Content Placeholder 2">
            <a:extLst>
              <a:ext uri="{FF2B5EF4-FFF2-40B4-BE49-F238E27FC236}">
                <a16:creationId xmlns:a16="http://schemas.microsoft.com/office/drawing/2014/main" id="{E22D6245-08FB-40D7-9173-76C4C89EF749}"/>
              </a:ext>
            </a:extLst>
          </p:cNvPr>
          <p:cNvSpPr>
            <a:spLocks noGrp="1"/>
          </p:cNvSpPr>
          <p:nvPr>
            <p:ph idx="1"/>
          </p:nvPr>
        </p:nvSpPr>
        <p:spPr/>
        <p:txBody>
          <a:bodyPr/>
          <a:lstStyle/>
          <a:p>
            <a:pPr marL="0" indent="0">
              <a:buNone/>
            </a:pPr>
            <a:r>
              <a:rPr lang="en-GB"/>
              <a:t>How might she answer this question: </a:t>
            </a:r>
          </a:p>
          <a:p>
            <a:pPr marL="0" indent="0">
              <a:buNone/>
            </a:pPr>
            <a:endParaRPr lang="en-GB"/>
          </a:p>
          <a:p>
            <a:pPr marL="0" indent="0">
              <a:buNone/>
            </a:pPr>
            <a:endParaRPr lang="en-GB"/>
          </a:p>
          <a:p>
            <a:pPr marL="0" indent="0" algn="ctr">
              <a:buNone/>
            </a:pPr>
            <a:r>
              <a:rPr lang="en-GB" sz="3600">
                <a:effectLst/>
                <a:highlight>
                  <a:srgbClr val="FFFF00"/>
                </a:highlight>
                <a:latin typeface="Gill Sans MT" panose="020B0502020104020203" pitchFamily="34" charset="0"/>
                <a:ea typeface="Calibri" panose="020F0502020204030204" pitchFamily="34" charset="0"/>
                <a:cs typeface="Times New Roman" panose="02020603050405020304" pitchFamily="18" charset="0"/>
              </a:rPr>
              <a:t>What makes for a happy / fulfilled life? </a:t>
            </a:r>
          </a:p>
          <a:p>
            <a:pPr marL="0" indent="0">
              <a:buNone/>
            </a:pPr>
            <a:endParaRPr lang="en-GB"/>
          </a:p>
        </p:txBody>
      </p:sp>
    </p:spTree>
    <p:extLst>
      <p:ext uri="{BB962C8B-B14F-4D97-AF65-F5344CB8AC3E}">
        <p14:creationId xmlns:p14="http://schemas.microsoft.com/office/powerpoint/2010/main" val="373934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Tw Cen MT"/>
        <a:ea typeface=""/>
        <a:cs typeface=""/>
      </a:majorFont>
      <a:minorFont>
        <a:latin typeface="Abadi"/>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3</TotalTime>
  <Words>1185</Words>
  <Application>Microsoft Macintosh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Abadi</vt:lpstr>
      <vt:lpstr>Calibri</vt:lpstr>
      <vt:lpstr>Georgia</vt:lpstr>
      <vt:lpstr>Gill Sans MT</vt:lpstr>
      <vt:lpstr>Open Sans</vt:lpstr>
      <vt:lpstr>Rockwell</vt:lpstr>
      <vt:lpstr>Rockwell Extra Bold</vt:lpstr>
      <vt:lpstr>Symbol</vt:lpstr>
      <vt:lpstr>Tw Cen MT</vt:lpstr>
      <vt:lpstr>Wingdings</vt:lpstr>
      <vt:lpstr>Wood Type</vt:lpstr>
      <vt:lpstr>ZNH’s world</vt:lpstr>
      <vt:lpstr>ZNH Soundbites</vt:lpstr>
      <vt:lpstr>Zora Neale Hurston’s World</vt:lpstr>
      <vt:lpstr>Meet Zora Neale Hurston</vt:lpstr>
      <vt:lpstr>The Harlem Renaissance </vt:lpstr>
      <vt:lpstr>Life in the Southern States: Jim Crow Laws</vt:lpstr>
      <vt:lpstr>Remembering Slavery and Abolition </vt:lpstr>
      <vt:lpstr>How did ZNH see herself in this Context?</vt:lpstr>
      <vt:lpstr>ZNH’s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ZNH’s world</dc:title>
  <dc:creator>HALL, EMMA (PGR)</dc:creator>
  <cp:lastModifiedBy>Emily Brady</cp:lastModifiedBy>
  <cp:revision>3</cp:revision>
  <dcterms:created xsi:type="dcterms:W3CDTF">2023-10-14T15:24:01Z</dcterms:created>
  <dcterms:modified xsi:type="dcterms:W3CDTF">2024-04-08T12:55:33Z</dcterms:modified>
</cp:coreProperties>
</file>