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21" r:id="rId2"/>
    <p:sldId id="305" r:id="rId3"/>
    <p:sldId id="559" r:id="rId4"/>
    <p:sldId id="546" r:id="rId5"/>
    <p:sldId id="547" r:id="rId6"/>
    <p:sldId id="557" r:id="rId7"/>
    <p:sldId id="505" r:id="rId8"/>
    <p:sldId id="509" r:id="rId9"/>
    <p:sldId id="292" r:id="rId10"/>
    <p:sldId id="293" r:id="rId11"/>
    <p:sldId id="523" r:id="rId12"/>
    <p:sldId id="551" r:id="rId13"/>
    <p:sldId id="563" r:id="rId14"/>
    <p:sldId id="564" r:id="rId15"/>
    <p:sldId id="565" r:id="rId16"/>
    <p:sldId id="566" r:id="rId17"/>
    <p:sldId id="567" r:id="rId18"/>
    <p:sldId id="568" r:id="rId19"/>
    <p:sldId id="5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7" d="100"/>
          <a:sy n="117" d="100"/>
        </p:scale>
        <p:origin x="4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396942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81623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9762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3/19/24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23165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3/19/24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50760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3/19/24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56911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3/19/24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49663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3/19/24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7086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3/19/24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8483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3/19/24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759947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3/19/24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1198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3/19/24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9184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hyperlink" Target="https://www.pbslearningmedia.org/resource/aml15.ela.lit.setting/setting-eatonville-florid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F7643AB0-4E21-4944-BA5F-EDAD53C490BB}"/>
              </a:ext>
            </a:extLst>
          </p:cNvPr>
          <p:cNvSpPr>
            <a:spLocks noGrp="1"/>
          </p:cNvSpPr>
          <p:nvPr>
            <p:ph type="ctrTitle"/>
          </p:nvPr>
        </p:nvSpPr>
        <p:spPr>
          <a:xfrm>
            <a:off x="1051560" y="1110054"/>
            <a:ext cx="6558608" cy="4580300"/>
          </a:xfrm>
        </p:spPr>
        <p:txBody>
          <a:bodyPr vert="horz" lIns="91440" tIns="45720" rIns="91440" bIns="45720" rtlCol="0" anchor="ctr">
            <a:normAutofit/>
          </a:bodyPr>
          <a:lstStyle/>
          <a:p>
            <a:pPr algn="r"/>
            <a:r>
              <a:rPr lang="en-US" sz="8800"/>
              <a:t>Power, leadership, or hubris? </a:t>
            </a:r>
          </a:p>
        </p:txBody>
      </p:sp>
      <p:sp>
        <p:nvSpPr>
          <p:cNvPr id="11" name="Rectangle 10">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13" name="Rectangle 12">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3" name="Content Placeholder 2">
            <a:extLst>
              <a:ext uri="{FF2B5EF4-FFF2-40B4-BE49-F238E27FC236}">
                <a16:creationId xmlns:a16="http://schemas.microsoft.com/office/drawing/2014/main" id="{990C177D-CB73-4FDC-9808-9E551F27C253}"/>
              </a:ext>
            </a:extLst>
          </p:cNvPr>
          <p:cNvSpPr>
            <a:spLocks noGrp="1"/>
          </p:cNvSpPr>
          <p:nvPr>
            <p:ph type="subTitle" idx="1"/>
          </p:nvPr>
        </p:nvSpPr>
        <p:spPr>
          <a:xfrm>
            <a:off x="8091947" y="1678210"/>
            <a:ext cx="2989007" cy="3443988"/>
          </a:xfrm>
        </p:spPr>
        <p:txBody>
          <a:bodyPr vert="horz" lIns="91440" tIns="45720" rIns="91440" bIns="45720" rtlCol="0" anchor="ctr">
            <a:normAutofit/>
          </a:bodyPr>
          <a:lstStyle/>
          <a:p>
            <a:r>
              <a:rPr lang="en-US" sz="2000">
                <a:solidFill>
                  <a:srgbClr val="000000"/>
                </a:solidFill>
              </a:rPr>
              <a:t>LO: to explore how ZNH develops Joe Starks’ character </a:t>
            </a:r>
          </a:p>
        </p:txBody>
      </p:sp>
      <p:sp>
        <p:nvSpPr>
          <p:cNvPr id="15" name="Rectangle 14">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grpSp>
        <p:nvGrpSpPr>
          <p:cNvPr id="17" name="Group 16">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18" name="Oval 17">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 name="Star: 7 Points 3">
            <a:extLst>
              <a:ext uri="{FF2B5EF4-FFF2-40B4-BE49-F238E27FC236}">
                <a16:creationId xmlns:a16="http://schemas.microsoft.com/office/drawing/2014/main" id="{89BA840B-15AB-4777-810D-88828D1369E4}"/>
              </a:ext>
            </a:extLst>
          </p:cNvPr>
          <p:cNvSpPr/>
          <p:nvPr/>
        </p:nvSpPr>
        <p:spPr>
          <a:xfrm>
            <a:off x="8154444" y="-446946"/>
            <a:ext cx="4034508" cy="2830807"/>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a:ln>
                  <a:noFill/>
                </a:ln>
                <a:solidFill>
                  <a:prstClr val="white"/>
                </a:solidFill>
                <a:effectLst/>
                <a:uLnTx/>
                <a:uFillTx/>
                <a:latin typeface="Abadi"/>
                <a:ea typeface="+mn-ea"/>
                <a:cs typeface="+mn-cs"/>
              </a:rPr>
              <a:t>On your sheets / books…</a:t>
            </a:r>
          </a:p>
        </p:txBody>
      </p:sp>
      <p:sp>
        <p:nvSpPr>
          <p:cNvPr id="12" name="TextBox 11">
            <a:extLst>
              <a:ext uri="{FF2B5EF4-FFF2-40B4-BE49-F238E27FC236}">
                <a16:creationId xmlns:a16="http://schemas.microsoft.com/office/drawing/2014/main" id="{CE63C002-8F3D-4A4A-B08E-D91652B98E00}"/>
              </a:ext>
            </a:extLst>
          </p:cNvPr>
          <p:cNvSpPr txBox="1"/>
          <p:nvPr/>
        </p:nvSpPr>
        <p:spPr>
          <a:xfrm>
            <a:off x="411827" y="188845"/>
            <a:ext cx="8392737" cy="830997"/>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badi"/>
                <a:ea typeface="+mn-ea"/>
                <a:cs typeface="+mn-cs"/>
              </a:rPr>
              <a:t>How would you define these three terms? What is the difference between them? </a:t>
            </a:r>
          </a:p>
        </p:txBody>
      </p:sp>
      <p:pic>
        <p:nvPicPr>
          <p:cNvPr id="5" name="Picture 4" descr="A blue and black logo&#10;&#10;Description automatically generated">
            <a:extLst>
              <a:ext uri="{FF2B5EF4-FFF2-40B4-BE49-F238E27FC236}">
                <a16:creationId xmlns:a16="http://schemas.microsoft.com/office/drawing/2014/main" id="{15CE1644-F9DD-D5C0-4265-F69DDB01E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87" y="5137064"/>
            <a:ext cx="2133333" cy="1142857"/>
          </a:xfrm>
          <a:prstGeom prst="rect">
            <a:avLst/>
          </a:prstGeom>
        </p:spPr>
      </p:pic>
      <p:pic>
        <p:nvPicPr>
          <p:cNvPr id="6" name="Picture 5" descr="A flag with red white and blue stripes&#10;&#10;Description automatically generated">
            <a:extLst>
              <a:ext uri="{FF2B5EF4-FFF2-40B4-BE49-F238E27FC236}">
                <a16:creationId xmlns:a16="http://schemas.microsoft.com/office/drawing/2014/main" id="{F478B18D-7FA8-23F0-15ED-F2CC36622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349" y="5236390"/>
            <a:ext cx="2108769" cy="1142857"/>
          </a:xfrm>
          <a:prstGeom prst="rect">
            <a:avLst/>
          </a:prstGeom>
        </p:spPr>
      </p:pic>
    </p:spTree>
    <p:extLst>
      <p:ext uri="{BB962C8B-B14F-4D97-AF65-F5344CB8AC3E}">
        <p14:creationId xmlns:p14="http://schemas.microsoft.com/office/powerpoint/2010/main" val="82926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a:xfrm>
            <a:off x="1069848" y="3879272"/>
            <a:ext cx="10058400" cy="2292927"/>
          </a:xfrm>
        </p:spPr>
        <p:txBody>
          <a:bodyPr/>
          <a:lstStyle/>
          <a:p>
            <a:pPr marL="0" indent="0">
              <a:buNone/>
            </a:pPr>
            <a:r>
              <a:rPr lang="en-GB" sz="2000"/>
              <a:t>"Where's de closest saw-mill?" He was asking Tony Taylor. </a:t>
            </a:r>
          </a:p>
          <a:p>
            <a:pPr marL="0" indent="0">
              <a:buNone/>
            </a:pPr>
            <a:r>
              <a:rPr lang="en-GB"/>
              <a:t> - </a:t>
            </a:r>
          </a:p>
          <a:p>
            <a:pPr marL="0" indent="0">
              <a:buNone/>
            </a:pPr>
            <a:r>
              <a:rPr lang="en-GB" sz="2000"/>
              <a:t>Nobody was buying anything that night. They didn't come there for that. They had come to make a welcome. So Joe knocked in the head of a barrel of soda crackers and cut some cheese.</a:t>
            </a:r>
          </a:p>
          <a:p>
            <a:pPr marL="0" indent="0">
              <a:buNone/>
            </a:pP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6673" y="762000"/>
            <a:ext cx="304800" cy="304800"/>
          </a:xfrm>
          <a:prstGeom prst="rect">
            <a:avLst/>
          </a:prstGeom>
        </p:spPr>
      </p:pic>
    </p:spTree>
    <p:extLst>
      <p:ext uri="{BB962C8B-B14F-4D97-AF65-F5344CB8AC3E}">
        <p14:creationId xmlns:p14="http://schemas.microsoft.com/office/powerpoint/2010/main" val="3586502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a:xfrm>
            <a:off x="831273" y="3539836"/>
            <a:ext cx="10296975" cy="2632364"/>
          </a:xfrm>
        </p:spPr>
        <p:txBody>
          <a:bodyPr/>
          <a:lstStyle/>
          <a:p>
            <a:pPr marL="0" indent="0">
              <a:buNone/>
            </a:pPr>
            <a:r>
              <a:rPr lang="en-GB" sz="2000"/>
              <a:t>Everybody come right forward and make merry. I god, it's </a:t>
            </a:r>
            <a:r>
              <a:rPr lang="en-GB" sz="2000" err="1"/>
              <a:t>mah</a:t>
            </a:r>
            <a:r>
              <a:rPr lang="en-GB" sz="2000"/>
              <a:t> treat." Jody gave one of his big heh </a:t>
            </a:r>
            <a:r>
              <a:rPr lang="en-GB" sz="2000" err="1"/>
              <a:t>heh</a:t>
            </a:r>
            <a:r>
              <a:rPr lang="en-GB" sz="2000"/>
              <a:t> laughs and stood back. Janie dipped up the lemonade like he told her. A big tin cup full for everybody. Tony Taylor felt so good when it was all gone that he felt to make a speech.</a:t>
            </a:r>
          </a:p>
          <a:p>
            <a:pPr marL="0" indent="0">
              <a:buNone/>
            </a:pPr>
            <a:r>
              <a:rPr lang="en-GB"/>
              <a:t> - </a:t>
            </a:r>
          </a:p>
          <a:p>
            <a:pPr marL="0" indent="0">
              <a:buNone/>
            </a:pPr>
            <a:r>
              <a:rPr lang="en-GB" sz="2000"/>
              <a:t>But anyway, she went down the road behind him that night feeling cold. He strode along invested with his new dignity, thought and planned out loud, unconscious of her thoughts. (p. 53)</a:t>
            </a: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28909" y="886691"/>
            <a:ext cx="304800" cy="304800"/>
          </a:xfrm>
          <a:prstGeom prst="rect">
            <a:avLst/>
          </a:prstGeom>
        </p:spPr>
      </p:pic>
    </p:spTree>
    <p:extLst>
      <p:ext uri="{BB962C8B-B14F-4D97-AF65-F5344CB8AC3E}">
        <p14:creationId xmlns:p14="http://schemas.microsoft.com/office/powerpoint/2010/main" val="1359373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658-0E27-4483-9C26-1EF68850B04C}"/>
              </a:ext>
            </a:extLst>
          </p:cNvPr>
          <p:cNvSpPr>
            <a:spLocks noGrp="1"/>
          </p:cNvSpPr>
          <p:nvPr>
            <p:ph type="title"/>
          </p:nvPr>
        </p:nvSpPr>
        <p:spPr/>
        <p:txBody>
          <a:bodyPr/>
          <a:lstStyle/>
          <a:p>
            <a:r>
              <a:rPr lang="en-US" sz="5400"/>
              <a:t>Power, leadership, or hubris? </a:t>
            </a:r>
            <a:endParaRPr lang="en-GB"/>
          </a:p>
        </p:txBody>
      </p:sp>
      <p:sp>
        <p:nvSpPr>
          <p:cNvPr id="3" name="Content Placeholder 2">
            <a:extLst>
              <a:ext uri="{FF2B5EF4-FFF2-40B4-BE49-F238E27FC236}">
                <a16:creationId xmlns:a16="http://schemas.microsoft.com/office/drawing/2014/main" id="{2965093C-058A-4366-9257-56103D2E20A9}"/>
              </a:ext>
            </a:extLst>
          </p:cNvPr>
          <p:cNvSpPr>
            <a:spLocks noGrp="1"/>
          </p:cNvSpPr>
          <p:nvPr>
            <p:ph idx="1"/>
          </p:nvPr>
        </p:nvSpPr>
        <p:spPr/>
        <p:txBody>
          <a:bodyPr/>
          <a:lstStyle/>
          <a:p>
            <a:pPr marL="0" indent="0">
              <a:buNone/>
            </a:pPr>
            <a:r>
              <a:rPr lang="en-GB" sz="5400" b="1" dirty="0">
                <a:highlight>
                  <a:srgbClr val="FFFF00"/>
                </a:highlight>
              </a:rPr>
              <a:t>Debate!</a:t>
            </a:r>
          </a:p>
          <a:p>
            <a:pPr marL="0" indent="0">
              <a:buNone/>
            </a:pPr>
            <a:endParaRPr lang="en-GB" dirty="0"/>
          </a:p>
          <a:p>
            <a:pPr marL="0" indent="0">
              <a:buNone/>
            </a:pPr>
            <a:r>
              <a:rPr lang="en-GB" b="1" dirty="0"/>
              <a:t>Group A: </a:t>
            </a:r>
          </a:p>
          <a:p>
            <a:pPr marL="0" indent="0">
              <a:buNone/>
            </a:pPr>
            <a:r>
              <a:rPr lang="en-GB" dirty="0"/>
              <a:t>Joe Starks is a strong leader and precisely what this town needs</a:t>
            </a:r>
          </a:p>
          <a:p>
            <a:pPr marL="0" indent="0">
              <a:buNone/>
            </a:pPr>
            <a:r>
              <a:rPr lang="en-GB" b="1" dirty="0"/>
              <a:t>Group B: </a:t>
            </a:r>
          </a:p>
          <a:p>
            <a:pPr marL="0" indent="0">
              <a:buNone/>
            </a:pPr>
            <a:r>
              <a:rPr lang="en-GB" dirty="0"/>
              <a:t>Joe Starks is full of hubris – he is arrogant and uninterested in others’ feelings. This makes him a weak leader. </a:t>
            </a:r>
          </a:p>
        </p:txBody>
      </p:sp>
    </p:spTree>
    <p:extLst>
      <p:ext uri="{BB962C8B-B14F-4D97-AF65-F5344CB8AC3E}">
        <p14:creationId xmlns:p14="http://schemas.microsoft.com/office/powerpoint/2010/main" val="93236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D849-AFBF-43F3-B815-6CA16EFF71D0}"/>
              </a:ext>
            </a:extLst>
          </p:cNvPr>
          <p:cNvSpPr>
            <a:spLocks noGrp="1"/>
          </p:cNvSpPr>
          <p:nvPr>
            <p:ph type="title"/>
          </p:nvPr>
        </p:nvSpPr>
        <p:spPr>
          <a:xfrm>
            <a:off x="262822" y="251871"/>
            <a:ext cx="10865426" cy="624201"/>
          </a:xfrm>
        </p:spPr>
        <p:txBody>
          <a:bodyPr>
            <a:noAutofit/>
          </a:bodyPr>
          <a:lstStyle/>
          <a:p>
            <a:r>
              <a:rPr lang="en-GB" sz="3600"/>
              <a:t>Which persuasive techniques did you use in this task? </a:t>
            </a:r>
          </a:p>
        </p:txBody>
      </p:sp>
      <p:sp>
        <p:nvSpPr>
          <p:cNvPr id="3" name="Content Placeholder 2">
            <a:extLst>
              <a:ext uri="{FF2B5EF4-FFF2-40B4-BE49-F238E27FC236}">
                <a16:creationId xmlns:a16="http://schemas.microsoft.com/office/drawing/2014/main" id="{BE9132AA-FBA2-4D22-BAB8-12CC53464C8A}"/>
              </a:ext>
            </a:extLst>
          </p:cNvPr>
          <p:cNvSpPr>
            <a:spLocks noGrp="1"/>
          </p:cNvSpPr>
          <p:nvPr>
            <p:ph idx="1"/>
          </p:nvPr>
        </p:nvSpPr>
        <p:spPr>
          <a:xfrm>
            <a:off x="339478" y="876072"/>
            <a:ext cx="10788770" cy="5296128"/>
          </a:xfrm>
        </p:spPr>
        <p:txBody>
          <a:bodyPr/>
          <a:lstStyle/>
          <a:p>
            <a:pPr marL="0" indent="0">
              <a:buNone/>
            </a:pPr>
            <a:r>
              <a:rPr lang="en-GB" dirty="0"/>
              <a:t>You are Janie’s best friend. She has written to you about her feelings about Logan and Joe. You are now writing a letter in response, advising her on what to do. </a:t>
            </a:r>
          </a:p>
          <a:p>
            <a:pPr marL="0" indent="0">
              <a:buNone/>
            </a:pPr>
            <a:endParaRPr lang="en-GB" dirty="0"/>
          </a:p>
          <a:p>
            <a:pPr marL="0" indent="0">
              <a:buNone/>
            </a:pPr>
            <a:r>
              <a:rPr lang="en-GB" b="1" dirty="0">
                <a:highlight>
                  <a:srgbClr val="FFFF00"/>
                </a:highlight>
              </a:rPr>
              <a:t>Which were most effective? </a:t>
            </a:r>
          </a:p>
          <a:p>
            <a:pPr marL="0" indent="0">
              <a:buNone/>
            </a:pPr>
            <a:r>
              <a:rPr lang="en-GB" b="1" dirty="0">
                <a:highlight>
                  <a:srgbClr val="FFFF00"/>
                </a:highlight>
              </a:rPr>
              <a:t>Which could you use in your debate, too? </a:t>
            </a:r>
          </a:p>
          <a:p>
            <a:pPr marL="0" indent="0">
              <a:buNone/>
            </a:pPr>
            <a:endParaRPr lang="en-GB" b="1" dirty="0">
              <a:highlight>
                <a:srgbClr val="FFFF00"/>
              </a:highlight>
            </a:endParaRPr>
          </a:p>
          <a:p>
            <a:pPr marL="0" indent="0">
              <a:buNone/>
            </a:pPr>
            <a:endParaRPr lang="en-GB" b="1" dirty="0">
              <a:highlight>
                <a:srgbClr val="FFFF00"/>
              </a:highlight>
            </a:endParaRPr>
          </a:p>
        </p:txBody>
      </p:sp>
      <p:sp>
        <p:nvSpPr>
          <p:cNvPr id="5" name="TextBox 4">
            <a:extLst>
              <a:ext uri="{FF2B5EF4-FFF2-40B4-BE49-F238E27FC236}">
                <a16:creationId xmlns:a16="http://schemas.microsoft.com/office/drawing/2014/main" id="{203BB3CC-6EC1-4CB9-9231-485D68625C3F}"/>
              </a:ext>
            </a:extLst>
          </p:cNvPr>
          <p:cNvSpPr txBox="1"/>
          <p:nvPr/>
        </p:nvSpPr>
        <p:spPr>
          <a:xfrm>
            <a:off x="262822" y="2844012"/>
            <a:ext cx="7896966" cy="3970318"/>
          </a:xfrm>
          <a:prstGeom prst="rect">
            <a:avLst/>
          </a:prstGeom>
          <a:solidFill>
            <a:schemeClr val="accent1">
              <a:lumMod val="40000"/>
              <a:lumOff val="60000"/>
            </a:schemeClr>
          </a:solidFill>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What If” Scenario</a:t>
            </a:r>
            <a:endParaRPr kumimoji="0" lang="en-GB" sz="1800" b="0" i="0" u="none" strike="noStrike" kern="1200" cap="none" spc="0" normalizeH="0" baseline="0" noProof="0">
              <a:ln>
                <a:noFill/>
              </a:ln>
              <a:solidFill>
                <a:prstClr val="black"/>
              </a:solidFill>
              <a:effectLst/>
              <a:uLnTx/>
              <a:uFillTx/>
              <a:latin typeface="Abadi"/>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What if you flourished in life like a pear tree instead of ploughing like a mule?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“Imagine” Scenario</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Imagine yourself at your Nanny’s age: an aged woman with grey hair, your face lined with wrinkles, the skin on your hands torn and cracked from decades of chopping potatoes and splitting firewood.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 Imagine the swish of a silky dress as you step out for the evening to feel the cool evening air and watch the sunset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Question</a:t>
            </a:r>
            <a:endParaRPr kumimoji="0" lang="en-GB" sz="1800" b="0" i="0" u="none" strike="noStrike" kern="1200" cap="none" spc="0" normalizeH="0" baseline="0" noProof="0">
              <a:ln>
                <a:noFill/>
              </a:ln>
              <a:solidFill>
                <a:prstClr val="black"/>
              </a:solidFill>
              <a:effectLst/>
              <a:uLnTx/>
              <a:uFillTx/>
              <a:latin typeface="Abadi"/>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Why should you repeat your Nanny’s mistakes?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Why would a smart girl like you be taken in by an arrogant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badi"/>
                <a:ea typeface="+mn-ea"/>
                <a:cs typeface="+mn-cs"/>
              </a:rPr>
              <a:t>Powerful Statement/Phrase</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badi"/>
                <a:ea typeface="+mn-ea"/>
                <a:cs typeface="+mn-cs"/>
              </a:rPr>
              <a:t>Be free! </a:t>
            </a:r>
          </a:p>
        </p:txBody>
      </p:sp>
      <p:sp>
        <p:nvSpPr>
          <p:cNvPr id="6" name="TextBox 5">
            <a:extLst>
              <a:ext uri="{FF2B5EF4-FFF2-40B4-BE49-F238E27FC236}">
                <a16:creationId xmlns:a16="http://schemas.microsoft.com/office/drawing/2014/main" id="{5E33BF5F-AB6C-4D31-BA12-CCFA2AE00B63}"/>
              </a:ext>
            </a:extLst>
          </p:cNvPr>
          <p:cNvSpPr txBox="1"/>
          <p:nvPr/>
        </p:nvSpPr>
        <p:spPr>
          <a:xfrm>
            <a:off x="8426716" y="2149463"/>
            <a:ext cx="4057484" cy="4646937"/>
          </a:xfrm>
          <a:prstGeom prst="rect">
            <a:avLst/>
          </a:prstGeom>
          <a:solidFill>
            <a:schemeClr val="accent1">
              <a:lumMod val="20000"/>
              <a:lumOff val="80000"/>
            </a:schemeClr>
          </a:solidFill>
        </p:spPr>
        <p:txBody>
          <a:bodyPr vert="horz" lIns="91440" tIns="45720" rIns="91440" bIns="45720" rtlCol="0" anchor="ctr">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Power of three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Emotive language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Rhetorical question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Say again (repetition)</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Undermine the opposing view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Anecdote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Direct address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Exaggeration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badi"/>
                <a:ea typeface="+mn-ea"/>
                <a:cs typeface="+mn-cs"/>
              </a:rPr>
              <a:t>Statistics and facts </a:t>
            </a:r>
          </a:p>
        </p:txBody>
      </p:sp>
    </p:spTree>
    <p:extLst>
      <p:ext uri="{BB962C8B-B14F-4D97-AF65-F5344CB8AC3E}">
        <p14:creationId xmlns:p14="http://schemas.microsoft.com/office/powerpoint/2010/main" val="390271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5D24-D7A1-4820-966F-0AB607F08B79}"/>
              </a:ext>
            </a:extLst>
          </p:cNvPr>
          <p:cNvSpPr>
            <a:spLocks noGrp="1"/>
          </p:cNvSpPr>
          <p:nvPr>
            <p:ph type="title"/>
          </p:nvPr>
        </p:nvSpPr>
        <p:spPr>
          <a:xfrm>
            <a:off x="2992057" y="489857"/>
            <a:ext cx="6207884" cy="1549552"/>
          </a:xfrm>
        </p:spPr>
        <p:txBody>
          <a:bodyPr anchor="b">
            <a:noAutofit/>
          </a:bodyPr>
          <a:lstStyle/>
          <a:p>
            <a:pPr marL="0" indent="0">
              <a:buNone/>
            </a:pPr>
            <a:r>
              <a:rPr lang="en-GB" sz="2400" dirty="0"/>
              <a:t>You are Janie’s best friend. She has written to you about her feelings about Logan and Joe. You are now writing a letter in response, advising her on what to do. </a:t>
            </a:r>
          </a:p>
        </p:txBody>
      </p:sp>
      <p:sp>
        <p:nvSpPr>
          <p:cNvPr id="3" name="Content Placeholder 2">
            <a:extLst>
              <a:ext uri="{FF2B5EF4-FFF2-40B4-BE49-F238E27FC236}">
                <a16:creationId xmlns:a16="http://schemas.microsoft.com/office/drawing/2014/main" id="{07F7D204-86D0-461D-BE6B-01F2C0E4CBAB}"/>
              </a:ext>
            </a:extLst>
          </p:cNvPr>
          <p:cNvSpPr>
            <a:spLocks noGrp="1"/>
          </p:cNvSpPr>
          <p:nvPr>
            <p:ph idx="1"/>
          </p:nvPr>
        </p:nvSpPr>
        <p:spPr>
          <a:xfrm>
            <a:off x="2802755" y="2928257"/>
            <a:ext cx="6586489" cy="3785419"/>
          </a:xfrm>
        </p:spPr>
        <p:txBody>
          <a:bodyPr vert="horz" lIns="91440" tIns="45720" rIns="91440" bIns="45720" rtlCol="0">
            <a:normAutofit/>
          </a:bodyPr>
          <a:lstStyle/>
          <a:p>
            <a:pPr>
              <a:buNone/>
            </a:pPr>
            <a:endParaRPr lang="en-US" sz="2000">
              <a:highlight>
                <a:srgbClr val="FFFF00"/>
              </a:highlight>
              <a:latin typeface="Gill Sans MT" panose="020B0502020104020203" pitchFamily="34" charset="0"/>
              <a:ea typeface="+mn-lt"/>
              <a:cs typeface="+mn-lt"/>
            </a:endParaRPr>
          </a:p>
          <a:p>
            <a:pPr>
              <a:spcBef>
                <a:spcPts val="0"/>
              </a:spcBef>
              <a:buNone/>
            </a:pPr>
            <a:r>
              <a:rPr lang="en-US" sz="2000" i="1">
                <a:highlight>
                  <a:srgbClr val="FFFF00"/>
                </a:highlight>
                <a:latin typeface="Gill Sans MT" panose="020B0502020104020203" pitchFamily="34" charset="0"/>
                <a:ea typeface="+mn-lt"/>
                <a:cs typeface="+mn-lt"/>
              </a:rPr>
              <a:t>Point</a:t>
            </a:r>
            <a:r>
              <a:rPr lang="en-US" sz="2000">
                <a:highlight>
                  <a:srgbClr val="FFFF00"/>
                </a:highlight>
                <a:latin typeface="Gill Sans MT" panose="020B0502020104020203" pitchFamily="34" charset="0"/>
                <a:ea typeface="+mn-lt"/>
                <a:cs typeface="+mn-lt"/>
              </a:rPr>
              <a:t>: you outline your evaluation (opinion) based on one aspect of the topic.</a:t>
            </a:r>
          </a:p>
          <a:p>
            <a:pPr>
              <a:spcBef>
                <a:spcPts val="0"/>
              </a:spcBef>
              <a:buNone/>
            </a:pPr>
            <a:r>
              <a:rPr lang="en-US" sz="2000" i="1">
                <a:highlight>
                  <a:srgbClr val="00FFFF"/>
                </a:highlight>
                <a:latin typeface="Gill Sans MT" panose="020B0502020104020203" pitchFamily="34" charset="0"/>
                <a:ea typeface="+mn-lt"/>
                <a:cs typeface="+mn-lt"/>
              </a:rPr>
              <a:t>Opposing view</a:t>
            </a:r>
            <a:r>
              <a:rPr lang="en-US" sz="2000">
                <a:highlight>
                  <a:srgbClr val="00FFFF"/>
                </a:highlight>
                <a:latin typeface="Gill Sans MT" panose="020B0502020104020203" pitchFamily="34" charset="0"/>
                <a:ea typeface="+mn-lt"/>
                <a:cs typeface="+mn-lt"/>
              </a:rPr>
              <a:t>: what argument does the text make that you will refute?</a:t>
            </a:r>
          </a:p>
          <a:p>
            <a:pPr>
              <a:spcBef>
                <a:spcPts val="0"/>
              </a:spcBef>
              <a:buNone/>
            </a:pPr>
            <a:r>
              <a:rPr lang="en-US" sz="2000" i="1">
                <a:highlight>
                  <a:srgbClr val="C0C0C0"/>
                </a:highlight>
                <a:latin typeface="Gill Sans MT" panose="020B0502020104020203" pitchFamily="34" charset="0"/>
                <a:ea typeface="+mn-lt"/>
                <a:cs typeface="+mn-lt"/>
              </a:rPr>
              <a:t>Refutation of counterargument</a:t>
            </a:r>
            <a:r>
              <a:rPr lang="en-US" sz="2000">
                <a:highlight>
                  <a:srgbClr val="C0C0C0"/>
                </a:highlight>
                <a:latin typeface="Gill Sans MT" panose="020B0502020104020203" pitchFamily="34" charset="0"/>
                <a:ea typeface="+mn-lt"/>
                <a:cs typeface="+mn-lt"/>
              </a:rPr>
              <a:t>: what is the problem with the above argument?</a:t>
            </a:r>
          </a:p>
          <a:p>
            <a:pPr>
              <a:spcBef>
                <a:spcPts val="0"/>
              </a:spcBef>
              <a:buNone/>
            </a:pPr>
            <a:r>
              <a:rPr lang="en-US" sz="2000" i="1">
                <a:highlight>
                  <a:srgbClr val="00FF00"/>
                </a:highlight>
                <a:latin typeface="Gill Sans MT" panose="020B0502020104020203" pitchFamily="34" charset="0"/>
                <a:ea typeface="+mn-lt"/>
                <a:cs typeface="+mn-lt"/>
              </a:rPr>
              <a:t>Evaluation</a:t>
            </a:r>
            <a:r>
              <a:rPr lang="en-US" sz="2000">
                <a:highlight>
                  <a:srgbClr val="00FF00"/>
                </a:highlight>
                <a:latin typeface="Gill Sans MT" panose="020B0502020104020203" pitchFamily="34" charset="0"/>
                <a:ea typeface="+mn-lt"/>
                <a:cs typeface="+mn-lt"/>
              </a:rPr>
              <a:t>: how can you expand upon the point being made and thoroughly discredit the original argument?</a:t>
            </a:r>
          </a:p>
          <a:p>
            <a:pPr>
              <a:spcBef>
                <a:spcPts val="0"/>
              </a:spcBef>
              <a:buNone/>
            </a:pPr>
            <a:endParaRPr lang="en-US" sz="2000">
              <a:highlight>
                <a:srgbClr val="00FF00"/>
              </a:highlight>
              <a:latin typeface="Gill Sans MT" panose="020B0502020104020203" pitchFamily="34" charset="0"/>
              <a:ea typeface="+mn-lt"/>
              <a:cs typeface="+mn-lt"/>
            </a:endParaRPr>
          </a:p>
          <a:p>
            <a:pPr>
              <a:spcBef>
                <a:spcPts val="0"/>
              </a:spcBef>
              <a:buNone/>
            </a:pPr>
            <a:r>
              <a:rPr lang="en-US" sz="2000" b="1">
                <a:latin typeface="Gill Sans MT" panose="020B0502020104020203" pitchFamily="34" charset="0"/>
                <a:ea typeface="+mn-lt"/>
                <a:cs typeface="+mn-lt"/>
              </a:rPr>
              <a:t>Let’s write our opening together: </a:t>
            </a:r>
            <a:r>
              <a:rPr lang="en-US" sz="2000">
                <a:latin typeface="Gill Sans MT" panose="020B0502020104020203" pitchFamily="34" charset="0"/>
                <a:ea typeface="+mn-lt"/>
                <a:cs typeface="+mn-lt"/>
              </a:rPr>
              <a:t>create an opening that hooks the reader, and make clear what your opinion is</a:t>
            </a:r>
          </a:p>
          <a:p>
            <a:pPr>
              <a:spcBef>
                <a:spcPts val="0"/>
              </a:spcBef>
              <a:buNone/>
            </a:pPr>
            <a:endParaRPr lang="en-US" sz="2000">
              <a:latin typeface="Gill Sans MT" panose="020B0502020104020203" pitchFamily="34" charset="0"/>
              <a:ea typeface="+mn-lt"/>
              <a:cs typeface="+mn-lt"/>
            </a:endParaRPr>
          </a:p>
          <a:p>
            <a:pPr>
              <a:spcBef>
                <a:spcPts val="0"/>
              </a:spcBef>
              <a:buNone/>
            </a:pPr>
            <a:endParaRPr lang="en-US" sz="2000">
              <a:latin typeface="Gill Sans MT" panose="020B0502020104020203" pitchFamily="34" charset="0"/>
              <a:ea typeface="+mn-lt"/>
              <a:cs typeface="+mn-lt"/>
            </a:endParaRPr>
          </a:p>
          <a:p>
            <a:pPr>
              <a:spcBef>
                <a:spcPts val="0"/>
              </a:spcBef>
              <a:buNone/>
            </a:pPr>
            <a:endParaRPr lang="en-US" sz="2000">
              <a:latin typeface="Gill Sans MT" panose="020B0502020104020203" pitchFamily="34" charset="0"/>
              <a:cs typeface="Calibri" panose="020F0502020204030204"/>
            </a:endParaRPr>
          </a:p>
        </p:txBody>
      </p:sp>
      <p:sp>
        <p:nvSpPr>
          <p:cNvPr id="10" name="TextBox 9">
            <a:extLst>
              <a:ext uri="{FF2B5EF4-FFF2-40B4-BE49-F238E27FC236}">
                <a16:creationId xmlns:a16="http://schemas.microsoft.com/office/drawing/2014/main" id="{98333570-79CF-4FA8-95DF-6D8C3E20267A}"/>
              </a:ext>
            </a:extLst>
          </p:cNvPr>
          <p:cNvSpPr txBox="1"/>
          <p:nvPr/>
        </p:nvSpPr>
        <p:spPr>
          <a:xfrm>
            <a:off x="2802755" y="2231909"/>
            <a:ext cx="6096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mn-lt"/>
                <a:cs typeface="+mn-lt"/>
              </a:rPr>
              <a:t>The paragraph structure for Directed Writing could be as follows, using the PORE acronym:</a:t>
            </a:r>
            <a:endParaRPr kumimoji="0" lang="en-US" sz="1800" b="0" i="0" u="none" strike="noStrike" kern="1200" cap="none" spc="0" normalizeH="0" baseline="0" noProof="0">
              <a:ln>
                <a:noFill/>
              </a:ln>
              <a:solidFill>
                <a:prstClr val="black"/>
              </a:solidFill>
              <a:effectLst/>
              <a:uLnTx/>
              <a:uFillTx/>
              <a:latin typeface="Abadi"/>
              <a:ea typeface="+mn-ea"/>
              <a:cs typeface="Calibri" panose="020F0502020204030204"/>
            </a:endParaRPr>
          </a:p>
        </p:txBody>
      </p:sp>
    </p:spTree>
    <p:extLst>
      <p:ext uri="{BB962C8B-B14F-4D97-AF65-F5344CB8AC3E}">
        <p14:creationId xmlns:p14="http://schemas.microsoft.com/office/powerpoint/2010/main" val="181408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A3F2-DBAB-49F1-B153-DE797DDC5B24}"/>
              </a:ext>
            </a:extLst>
          </p:cNvPr>
          <p:cNvSpPr>
            <a:spLocks noGrp="1"/>
          </p:cNvSpPr>
          <p:nvPr>
            <p:ph type="title"/>
          </p:nvPr>
        </p:nvSpPr>
        <p:spPr/>
        <p:txBody>
          <a:bodyPr>
            <a:normAutofit/>
          </a:bodyPr>
          <a:lstStyle/>
          <a:p>
            <a:r>
              <a:rPr lang="en-GB" sz="4800"/>
              <a:t>How to undermine the opposing viewpoint</a:t>
            </a:r>
          </a:p>
        </p:txBody>
      </p:sp>
      <p:sp>
        <p:nvSpPr>
          <p:cNvPr id="3" name="Content Placeholder 2">
            <a:extLst>
              <a:ext uri="{FF2B5EF4-FFF2-40B4-BE49-F238E27FC236}">
                <a16:creationId xmlns:a16="http://schemas.microsoft.com/office/drawing/2014/main" id="{906FD5C8-C985-422D-81A2-DE5A8C5D8017}"/>
              </a:ext>
            </a:extLst>
          </p:cNvPr>
          <p:cNvSpPr>
            <a:spLocks noGrp="1"/>
          </p:cNvSpPr>
          <p:nvPr>
            <p:ph idx="1"/>
          </p:nvPr>
        </p:nvSpPr>
        <p:spPr/>
        <p:txBody>
          <a:bodyPr>
            <a:normAutofit/>
          </a:bodyPr>
          <a:lstStyle/>
          <a:p>
            <a:r>
              <a:rPr lang="en-GB"/>
              <a:t>Some might argue that…however…</a:t>
            </a:r>
          </a:p>
          <a:p>
            <a:r>
              <a:rPr lang="en-GB"/>
              <a:t>Given that….such arguments must seem ludicrous. </a:t>
            </a:r>
          </a:p>
          <a:p>
            <a:r>
              <a:rPr lang="en-GB"/>
              <a:t>In this day and age, how is it possible that voices clamouring for/decrying/advocating…are still being heard and listened to? </a:t>
            </a:r>
          </a:p>
          <a:p>
            <a:r>
              <a:rPr lang="en-US"/>
              <a:t>It is widely believed /  Many people think …yet/but/actually…</a:t>
            </a:r>
          </a:p>
          <a:p>
            <a:r>
              <a:rPr lang="en-US"/>
              <a:t>At first glance it may seem…A closer look reveals</a:t>
            </a:r>
          </a:p>
          <a:p>
            <a:r>
              <a:rPr lang="en-US"/>
              <a:t>Surely, your Nanny might have thought….</a:t>
            </a:r>
          </a:p>
          <a:p>
            <a:endParaRPr lang="en-GB"/>
          </a:p>
        </p:txBody>
      </p:sp>
    </p:spTree>
    <p:extLst>
      <p:ext uri="{BB962C8B-B14F-4D97-AF65-F5344CB8AC3E}">
        <p14:creationId xmlns:p14="http://schemas.microsoft.com/office/powerpoint/2010/main" val="3032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8209B-FE2E-4878-B57C-0E5150ED1B7E}"/>
              </a:ext>
            </a:extLst>
          </p:cNvPr>
          <p:cNvSpPr>
            <a:spLocks noGrp="1"/>
          </p:cNvSpPr>
          <p:nvPr>
            <p:ph type="title"/>
          </p:nvPr>
        </p:nvSpPr>
        <p:spPr>
          <a:xfrm>
            <a:off x="572493" y="238539"/>
            <a:ext cx="11018520" cy="1434415"/>
          </a:xfrm>
        </p:spPr>
        <p:txBody>
          <a:bodyPr anchor="b">
            <a:normAutofit/>
          </a:bodyPr>
          <a:lstStyle/>
          <a:p>
            <a:r>
              <a:rPr lang="en-GB" sz="5400"/>
              <a:t>Write a more engaging </a:t>
            </a:r>
            <a:r>
              <a:rPr lang="en-GB" sz="5400" b="1"/>
              <a:t>Opening</a:t>
            </a:r>
            <a:endParaRPr lang="en-GB" sz="5400"/>
          </a:p>
        </p:txBody>
      </p:sp>
      <p:sp>
        <p:nvSpPr>
          <p:cNvPr id="8" name="Content Placeholder 7">
            <a:extLst>
              <a:ext uri="{FF2B5EF4-FFF2-40B4-BE49-F238E27FC236}">
                <a16:creationId xmlns:a16="http://schemas.microsoft.com/office/drawing/2014/main" id="{D6C80313-72B5-40D2-9569-AF74D39B85C4}"/>
              </a:ext>
            </a:extLst>
          </p:cNvPr>
          <p:cNvSpPr>
            <a:spLocks noGrp="1"/>
          </p:cNvSpPr>
          <p:nvPr>
            <p:ph idx="1"/>
          </p:nvPr>
        </p:nvSpPr>
        <p:spPr>
          <a:xfrm>
            <a:off x="572493" y="2071316"/>
            <a:ext cx="6713552" cy="4119172"/>
          </a:xfrm>
        </p:spPr>
        <p:txBody>
          <a:bodyPr anchor="t">
            <a:normAutofit fontScale="92500" lnSpcReduction="10000"/>
          </a:bodyPr>
          <a:lstStyle/>
          <a:p>
            <a:pPr marL="0" indent="0" fontAlgn="base">
              <a:buNone/>
            </a:pPr>
            <a:r>
              <a:rPr lang="en-GB" sz="1600" b="1"/>
              <a:t>“What If” Scenario</a:t>
            </a:r>
            <a:endParaRPr lang="en-GB" sz="1600"/>
          </a:p>
          <a:p>
            <a:pPr fontAlgn="base"/>
            <a:r>
              <a:rPr lang="en-GB" sz="1600" i="1"/>
              <a:t>What if you flourished in life like a pear tree instead of ploughing like a mule? </a:t>
            </a:r>
          </a:p>
          <a:p>
            <a:pPr marL="0" indent="0" fontAlgn="base">
              <a:buNone/>
            </a:pPr>
            <a:r>
              <a:rPr lang="en-GB" sz="1600" b="1"/>
              <a:t>“Imagine” Scenario</a:t>
            </a:r>
          </a:p>
          <a:p>
            <a:pPr fontAlgn="base"/>
            <a:r>
              <a:rPr lang="en-GB" sz="1600" i="1"/>
              <a:t>Imagine yourself at your Nanny’s age: an aged woman with grey hair, your face lined with wrinkles, the skin on your hands torn and cracked from decades of chopping potatoes and splitting firewood. </a:t>
            </a:r>
          </a:p>
          <a:p>
            <a:pPr fontAlgn="base"/>
            <a:r>
              <a:rPr lang="en-GB" sz="1600" i="1"/>
              <a:t> Imagine the swish of a silky dress as you step out for the evening to feel the cool evening air and watch the sunset </a:t>
            </a:r>
          </a:p>
          <a:p>
            <a:pPr marL="0" indent="0" fontAlgn="base">
              <a:buNone/>
            </a:pPr>
            <a:r>
              <a:rPr lang="en-GB" sz="1600" b="1"/>
              <a:t>Question</a:t>
            </a:r>
            <a:endParaRPr lang="en-GB" sz="1600"/>
          </a:p>
          <a:p>
            <a:pPr fontAlgn="base"/>
            <a:r>
              <a:rPr lang="en-GB" sz="1600" i="1"/>
              <a:t>Why should you repeat your Nanny’s mistakes? </a:t>
            </a:r>
          </a:p>
          <a:p>
            <a:pPr fontAlgn="base"/>
            <a:r>
              <a:rPr lang="en-GB" sz="1600" i="1"/>
              <a:t>Why would a smart girl like you be taken in by an arrogant …</a:t>
            </a:r>
          </a:p>
          <a:p>
            <a:pPr marL="0" indent="0" fontAlgn="base">
              <a:buNone/>
            </a:pPr>
            <a:r>
              <a:rPr lang="en-GB" sz="1600" b="1"/>
              <a:t>Powerful Statement/Phrase</a:t>
            </a:r>
          </a:p>
          <a:p>
            <a:pPr fontAlgn="base"/>
            <a:r>
              <a:rPr lang="en-GB" sz="1600" i="1"/>
              <a:t>Be free! </a:t>
            </a:r>
          </a:p>
          <a:p>
            <a:pPr marL="0" indent="0">
              <a:buNone/>
            </a:pPr>
            <a:endParaRPr lang="en-GB" sz="1200"/>
          </a:p>
        </p:txBody>
      </p:sp>
      <p:pic>
        <p:nvPicPr>
          <p:cNvPr id="1026" name="Picture 2" descr="grand-opening - Kallima">
            <a:extLst>
              <a:ext uri="{FF2B5EF4-FFF2-40B4-BE49-F238E27FC236}">
                <a16:creationId xmlns:a16="http://schemas.microsoft.com/office/drawing/2014/main" id="{14F4F10D-A0D0-4283-89C9-D1EB9CB4E4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312"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34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4E3F-99D8-4D70-A81A-3F9BAC2A78FF}"/>
              </a:ext>
            </a:extLst>
          </p:cNvPr>
          <p:cNvSpPr>
            <a:spLocks noGrp="1"/>
          </p:cNvSpPr>
          <p:nvPr>
            <p:ph type="title"/>
          </p:nvPr>
        </p:nvSpPr>
        <p:spPr>
          <a:xfrm>
            <a:off x="486917" y="282788"/>
            <a:ext cx="5295333" cy="752073"/>
          </a:xfrm>
        </p:spPr>
        <p:txBody>
          <a:bodyPr vert="horz" lIns="91440" tIns="45720" rIns="91440" bIns="45720" rtlCol="0" anchor="ctr">
            <a:normAutofit/>
          </a:bodyPr>
          <a:lstStyle/>
          <a:p>
            <a:r>
              <a:rPr lang="en-US" sz="3600" b="1" kern="1200">
                <a:latin typeface="+mj-lt"/>
                <a:ea typeface="+mj-ea"/>
                <a:cs typeface="+mj-cs"/>
              </a:rPr>
              <a:t>Create more urgency</a:t>
            </a:r>
          </a:p>
        </p:txBody>
      </p:sp>
      <p:sp>
        <p:nvSpPr>
          <p:cNvPr id="8" name="TextBox 7">
            <a:extLst>
              <a:ext uri="{FF2B5EF4-FFF2-40B4-BE49-F238E27FC236}">
                <a16:creationId xmlns:a16="http://schemas.microsoft.com/office/drawing/2014/main" id="{F4D35F17-D359-4337-A2D3-A68804F850D8}"/>
              </a:ext>
            </a:extLst>
          </p:cNvPr>
          <p:cNvSpPr txBox="1"/>
          <p:nvPr/>
        </p:nvSpPr>
        <p:spPr>
          <a:xfrm>
            <a:off x="450253" y="1034861"/>
            <a:ext cx="5331997" cy="5026111"/>
          </a:xfrm>
          <a:prstGeom prst="rect">
            <a:avLst/>
          </a:prstGeom>
        </p:spPr>
        <p:txBody>
          <a:bodyPr vert="horz" lIns="91440" tIns="45720" rIns="91440" bIns="45720" rtlCol="0" anchor="ctr">
            <a:normAutofit/>
          </a:bodyPr>
          <a:lstStyle/>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Power of three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Emotive language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Rhetorical question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Say again (repetition)</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Undermine the opposing view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Anecdote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Direct address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Exaggeration </a:t>
            </a:r>
          </a:p>
          <a:p>
            <a:pPr marL="0" marR="0" lvl="0" indent="-2286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badi"/>
                <a:ea typeface="+mn-ea"/>
                <a:cs typeface="+mn-cs"/>
              </a:rPr>
              <a:t>Statistics and facts </a:t>
            </a:r>
            <a:endParaRPr kumimoji="0" lang="en-US" sz="1800" b="1" i="0" u="none" strike="noStrike" kern="1200" cap="none" spc="0" normalizeH="0" baseline="0" noProof="0">
              <a:ln>
                <a:noFill/>
              </a:ln>
              <a:solidFill>
                <a:prstClr val="black"/>
              </a:solidFill>
              <a:effectLst/>
              <a:uLnTx/>
              <a:uFillTx/>
              <a:latin typeface="Abadi"/>
              <a:ea typeface="+mn-ea"/>
              <a:cs typeface="+mn-cs"/>
            </a:endParaRPr>
          </a:p>
        </p:txBody>
      </p:sp>
      <p:pic>
        <p:nvPicPr>
          <p:cNvPr id="12" name="Graphic 11" descr="Exclamation Mark">
            <a:extLst>
              <a:ext uri="{FF2B5EF4-FFF2-40B4-BE49-F238E27FC236}">
                <a16:creationId xmlns:a16="http://schemas.microsoft.com/office/drawing/2014/main" id="{1CB3BE0E-4FCA-4AB5-9210-8274C55C06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783457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0332-225E-4116-A3AC-7514ABF35E16}"/>
              </a:ext>
            </a:extLst>
          </p:cNvPr>
          <p:cNvSpPr>
            <a:spLocks noGrp="1"/>
          </p:cNvSpPr>
          <p:nvPr>
            <p:ph type="title"/>
          </p:nvPr>
        </p:nvSpPr>
        <p:spPr>
          <a:xfrm>
            <a:off x="572493" y="238539"/>
            <a:ext cx="11018520" cy="1434415"/>
          </a:xfrm>
        </p:spPr>
        <p:txBody>
          <a:bodyPr anchor="b">
            <a:normAutofit/>
          </a:bodyPr>
          <a:lstStyle/>
          <a:p>
            <a:r>
              <a:rPr lang="en-GB" sz="4600"/>
              <a:t>Imagery in Non-fiction </a:t>
            </a:r>
            <a:br>
              <a:rPr lang="en-GB" sz="4600"/>
            </a:br>
            <a:endParaRPr lang="en-GB" sz="4600"/>
          </a:p>
        </p:txBody>
      </p:sp>
      <p:sp>
        <p:nvSpPr>
          <p:cNvPr id="3" name="Content Placeholder 2">
            <a:extLst>
              <a:ext uri="{FF2B5EF4-FFF2-40B4-BE49-F238E27FC236}">
                <a16:creationId xmlns:a16="http://schemas.microsoft.com/office/drawing/2014/main" id="{ED39F109-3118-47E1-99DC-30DA174BE3A4}"/>
              </a:ext>
            </a:extLst>
          </p:cNvPr>
          <p:cNvSpPr>
            <a:spLocks noGrp="1"/>
          </p:cNvSpPr>
          <p:nvPr>
            <p:ph idx="1"/>
          </p:nvPr>
        </p:nvSpPr>
        <p:spPr>
          <a:xfrm>
            <a:off x="572492" y="2071316"/>
            <a:ext cx="11511823" cy="4119172"/>
          </a:xfrm>
        </p:spPr>
        <p:txBody>
          <a:bodyPr anchor="t">
            <a:normAutofit/>
          </a:bodyPr>
          <a:lstStyle/>
          <a:p>
            <a:pPr marL="0" indent="0">
              <a:buNone/>
            </a:pPr>
            <a:r>
              <a:rPr lang="en-US" sz="2400" dirty="0"/>
              <a:t>Create metaphors for Janie’s situation </a:t>
            </a:r>
          </a:p>
          <a:p>
            <a:pPr marL="0" indent="0">
              <a:buNone/>
            </a:pPr>
            <a:endParaRPr lang="en-GB" sz="2400" dirty="0"/>
          </a:p>
          <a:p>
            <a:pPr marL="0" indent="0">
              <a:buNone/>
            </a:pPr>
            <a:r>
              <a:rPr lang="en-GB" sz="2400" dirty="0"/>
              <a:t>What could you compare her marriage with Logan to? </a:t>
            </a:r>
            <a:br>
              <a:rPr lang="en-GB" sz="2400" dirty="0"/>
            </a:br>
            <a:r>
              <a:rPr lang="en-GB" sz="2400" dirty="0"/>
              <a:t>What could you compare Joe Stark’s promises to? </a:t>
            </a:r>
          </a:p>
          <a:p>
            <a:pPr marL="0" indent="0">
              <a:buNone/>
            </a:pPr>
            <a:endParaRPr lang="en-GB" sz="2400" dirty="0"/>
          </a:p>
          <a:p>
            <a:pPr marL="0" indent="0">
              <a:buNone/>
            </a:pPr>
            <a:r>
              <a:rPr lang="en-GB" sz="2400" dirty="0"/>
              <a:t>You could also use the mule – and – horizon imagery from the book! </a:t>
            </a:r>
          </a:p>
        </p:txBody>
      </p:sp>
    </p:spTree>
    <p:extLst>
      <p:ext uri="{BB962C8B-B14F-4D97-AF65-F5344CB8AC3E}">
        <p14:creationId xmlns:p14="http://schemas.microsoft.com/office/powerpoint/2010/main" val="4223237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3658-0E27-4483-9C26-1EF68850B04C}"/>
              </a:ext>
            </a:extLst>
          </p:cNvPr>
          <p:cNvSpPr>
            <a:spLocks noGrp="1"/>
          </p:cNvSpPr>
          <p:nvPr>
            <p:ph type="title"/>
          </p:nvPr>
        </p:nvSpPr>
        <p:spPr/>
        <p:txBody>
          <a:bodyPr/>
          <a:lstStyle/>
          <a:p>
            <a:r>
              <a:rPr lang="en-US" sz="5400"/>
              <a:t>Power, leadership, or hubris? </a:t>
            </a:r>
            <a:endParaRPr lang="en-GB"/>
          </a:p>
        </p:txBody>
      </p:sp>
      <p:sp>
        <p:nvSpPr>
          <p:cNvPr id="3" name="Content Placeholder 2">
            <a:extLst>
              <a:ext uri="{FF2B5EF4-FFF2-40B4-BE49-F238E27FC236}">
                <a16:creationId xmlns:a16="http://schemas.microsoft.com/office/drawing/2014/main" id="{2965093C-058A-4366-9257-56103D2E20A9}"/>
              </a:ext>
            </a:extLst>
          </p:cNvPr>
          <p:cNvSpPr>
            <a:spLocks noGrp="1"/>
          </p:cNvSpPr>
          <p:nvPr>
            <p:ph idx="1"/>
          </p:nvPr>
        </p:nvSpPr>
        <p:spPr/>
        <p:txBody>
          <a:bodyPr/>
          <a:lstStyle/>
          <a:p>
            <a:pPr marL="0" indent="0">
              <a:buNone/>
            </a:pPr>
            <a:r>
              <a:rPr lang="en-GB" sz="5400" b="1" dirty="0">
                <a:highlight>
                  <a:srgbClr val="FFFF00"/>
                </a:highlight>
              </a:rPr>
              <a:t>Debate!</a:t>
            </a:r>
          </a:p>
          <a:p>
            <a:pPr marL="0" indent="0">
              <a:buNone/>
            </a:pPr>
            <a:endParaRPr lang="en-GB" sz="5400" b="1" dirty="0">
              <a:highlight>
                <a:srgbClr val="FFFF00"/>
              </a:highlight>
            </a:endParaRPr>
          </a:p>
          <a:p>
            <a:pPr marL="0" indent="0">
              <a:buNone/>
            </a:pPr>
            <a:r>
              <a:rPr lang="en-GB" sz="3600" b="1" dirty="0"/>
              <a:t>To create your arguments, you’ll need: </a:t>
            </a:r>
          </a:p>
          <a:p>
            <a:r>
              <a:rPr lang="en-GB" dirty="0"/>
              <a:t>Persuasive techniques </a:t>
            </a:r>
          </a:p>
          <a:p>
            <a:r>
              <a:rPr lang="en-GB" dirty="0"/>
              <a:t>Examples from the text </a:t>
            </a:r>
          </a:p>
          <a:p>
            <a:pPr marL="0" indent="0">
              <a:buNone/>
            </a:pPr>
            <a:r>
              <a:rPr lang="en-GB" b="1" dirty="0">
                <a:highlight>
                  <a:srgbClr val="FFFF00"/>
                </a:highlight>
              </a:rPr>
              <a:t>Write your argument! </a:t>
            </a:r>
          </a:p>
        </p:txBody>
      </p:sp>
    </p:spTree>
    <p:extLst>
      <p:ext uri="{BB962C8B-B14F-4D97-AF65-F5344CB8AC3E}">
        <p14:creationId xmlns:p14="http://schemas.microsoft.com/office/powerpoint/2010/main" val="379134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1032" name="Rectangle 76">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1033" name="Rectangle 78">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grpSp>
        <p:nvGrpSpPr>
          <p:cNvPr id="1035" name="Group 80">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2" name="Oval 81">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83" name="Oval 82">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85" name="Rectangle 84">
            <a:extLst>
              <a:ext uri="{FF2B5EF4-FFF2-40B4-BE49-F238E27FC236}">
                <a16:creationId xmlns:a16="http://schemas.microsoft.com/office/drawing/2014/main" id="{400F3000-CB4D-4FB6-B179-7AAD84D5D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87" name="Rectangle 86">
            <a:extLst>
              <a:ext uri="{FF2B5EF4-FFF2-40B4-BE49-F238E27FC236}">
                <a16:creationId xmlns:a16="http://schemas.microsoft.com/office/drawing/2014/main" id="{D1F217F8-3684-4D00-804B-D54A48567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9429"/>
            <a:ext cx="12192000" cy="25084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badi"/>
              <a:ea typeface="+mn-ea"/>
              <a:cs typeface="+mn-cs"/>
            </a:endParaRPr>
          </a:p>
        </p:txBody>
      </p:sp>
      <p:sp>
        <p:nvSpPr>
          <p:cNvPr id="2" name="Title 1">
            <a:extLst>
              <a:ext uri="{FF2B5EF4-FFF2-40B4-BE49-F238E27FC236}">
                <a16:creationId xmlns:a16="http://schemas.microsoft.com/office/drawing/2014/main" id="{24E68B69-C29D-421D-A346-ACCD7FEF9FCC}"/>
              </a:ext>
            </a:extLst>
          </p:cNvPr>
          <p:cNvSpPr>
            <a:spLocks noGrp="1"/>
          </p:cNvSpPr>
          <p:nvPr>
            <p:ph type="title"/>
          </p:nvPr>
        </p:nvSpPr>
        <p:spPr>
          <a:xfrm>
            <a:off x="1051560" y="4355691"/>
            <a:ext cx="9810404" cy="1546201"/>
          </a:xfrm>
        </p:spPr>
        <p:txBody>
          <a:bodyPr vert="horz" lIns="91440" tIns="45720" rIns="91440" bIns="45720" rtlCol="0" anchor="b">
            <a:normAutofit fontScale="90000"/>
          </a:bodyPr>
          <a:lstStyle/>
          <a:p>
            <a:r>
              <a:rPr lang="en-US" sz="6600" kern="1200" cap="all" baseline="0">
                <a:blipFill dpi="0" rotWithShape="1">
                  <a:blip r:embed="rId4"/>
                  <a:srcRect/>
                  <a:tile tx="6350" ty="-127000" sx="65000" sy="64000" flip="none" algn="tl"/>
                </a:blipFill>
                <a:latin typeface="+mj-lt"/>
                <a:ea typeface="+mj-ea"/>
                <a:cs typeface="+mj-cs"/>
              </a:rPr>
              <a:t>‘Buying in’ and opening THE SHOP</a:t>
            </a:r>
          </a:p>
        </p:txBody>
      </p:sp>
      <p:grpSp>
        <p:nvGrpSpPr>
          <p:cNvPr id="89" name="Group 88">
            <a:extLst>
              <a:ext uri="{FF2B5EF4-FFF2-40B4-BE49-F238E27FC236}">
                <a16:creationId xmlns:a16="http://schemas.microsoft.com/office/drawing/2014/main" id="{2CEE76BF-07C6-4367-B97B-6DC934BB8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90" name="Oval 89">
              <a:extLst>
                <a:ext uri="{FF2B5EF4-FFF2-40B4-BE49-F238E27FC236}">
                  <a16:creationId xmlns:a16="http://schemas.microsoft.com/office/drawing/2014/main" id="{95479CDE-C0E3-401E-8E81-9A0A24DB6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91" name="Oval 90">
              <a:extLst>
                <a:ext uri="{FF2B5EF4-FFF2-40B4-BE49-F238E27FC236}">
                  <a16:creationId xmlns:a16="http://schemas.microsoft.com/office/drawing/2014/main" id="{303F6F89-8406-4140-A320-A8BA08C4C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46278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482BB-2E04-45F5-A233-6160E6CED810}"/>
              </a:ext>
            </a:extLst>
          </p:cNvPr>
          <p:cNvSpPr>
            <a:spLocks noGrp="1"/>
          </p:cNvSpPr>
          <p:nvPr>
            <p:ph type="title"/>
          </p:nvPr>
        </p:nvSpPr>
        <p:spPr/>
        <p:txBody>
          <a:bodyPr/>
          <a:lstStyle/>
          <a:p>
            <a:r>
              <a:rPr lang="en-GB"/>
              <a:t>Exploring Context: Historic Eatonville</a:t>
            </a:r>
          </a:p>
        </p:txBody>
      </p:sp>
      <p:sp>
        <p:nvSpPr>
          <p:cNvPr id="5" name="Content Placeholder 4">
            <a:extLst>
              <a:ext uri="{FF2B5EF4-FFF2-40B4-BE49-F238E27FC236}">
                <a16:creationId xmlns:a16="http://schemas.microsoft.com/office/drawing/2014/main" id="{9EE9A6B4-95C4-4A40-8411-1F65A0EC6C2E}"/>
              </a:ext>
            </a:extLst>
          </p:cNvPr>
          <p:cNvSpPr>
            <a:spLocks noGrp="1"/>
          </p:cNvSpPr>
          <p:nvPr>
            <p:ph idx="1"/>
          </p:nvPr>
        </p:nvSpPr>
        <p:spPr/>
        <p:txBody>
          <a:bodyPr>
            <a:normAutofit/>
          </a:bodyPr>
          <a:lstStyle/>
          <a:p>
            <a:pPr marL="0" indent="0">
              <a:buNone/>
            </a:pPr>
            <a:r>
              <a:rPr lang="en-GB" dirty="0">
                <a:hlinkClick r:id="rId2"/>
              </a:rPr>
              <a:t>https://www.pbslearningmedia.org/resource/aml15.ela.lit.setting/setting-eatonville-florida/</a:t>
            </a:r>
            <a:r>
              <a:rPr lang="en-GB" dirty="0"/>
              <a:t> </a:t>
            </a:r>
          </a:p>
          <a:p>
            <a:r>
              <a:rPr lang="en-GB" dirty="0"/>
              <a:t>How would you describe this town? </a:t>
            </a:r>
          </a:p>
          <a:p>
            <a:r>
              <a:rPr lang="en-GB" dirty="0"/>
              <a:t>Which of Janie’s dreams might be fulfilled here? </a:t>
            </a:r>
          </a:p>
          <a:p>
            <a:r>
              <a:rPr lang="en-GB" dirty="0"/>
              <a:t>How about Joe Starks’ dreams? </a:t>
            </a:r>
            <a:br>
              <a:rPr lang="en-GB" dirty="0"/>
            </a:br>
            <a:r>
              <a:rPr lang="en-GB" dirty="0"/>
              <a:t>What challenges might they face when moving to a town like this? </a:t>
            </a:r>
          </a:p>
        </p:txBody>
      </p:sp>
    </p:spTree>
    <p:extLst>
      <p:ext uri="{BB962C8B-B14F-4D97-AF65-F5344CB8AC3E}">
        <p14:creationId xmlns:p14="http://schemas.microsoft.com/office/powerpoint/2010/main" val="266943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07E6-74B5-4FDE-806C-D6675B3CDBCB}"/>
              </a:ext>
            </a:extLst>
          </p:cNvPr>
          <p:cNvSpPr>
            <a:spLocks noGrp="1"/>
          </p:cNvSpPr>
          <p:nvPr>
            <p:ph type="title"/>
          </p:nvPr>
        </p:nvSpPr>
        <p:spPr/>
        <p:txBody>
          <a:bodyPr/>
          <a:lstStyle/>
          <a:p>
            <a:r>
              <a:rPr lang="en-GB" dirty="0"/>
              <a:t> while Reading</a:t>
            </a:r>
          </a:p>
        </p:txBody>
      </p:sp>
      <p:sp>
        <p:nvSpPr>
          <p:cNvPr id="3" name="Content Placeholder 2">
            <a:extLst>
              <a:ext uri="{FF2B5EF4-FFF2-40B4-BE49-F238E27FC236}">
                <a16:creationId xmlns:a16="http://schemas.microsoft.com/office/drawing/2014/main" id="{C1988352-F3B5-4E53-A71C-48897D40E324}"/>
              </a:ext>
            </a:extLst>
          </p:cNvPr>
          <p:cNvSpPr>
            <a:spLocks noGrp="1"/>
          </p:cNvSpPr>
          <p:nvPr>
            <p:ph idx="1"/>
          </p:nvPr>
        </p:nvSpPr>
        <p:spPr/>
        <p:txBody>
          <a:bodyPr/>
          <a:lstStyle/>
          <a:p>
            <a:pPr marL="0" indent="0">
              <a:buNone/>
            </a:pPr>
            <a:r>
              <a:rPr lang="en-GB"/>
              <a:t>Create a visualizer for the chapter: </a:t>
            </a:r>
          </a:p>
          <a:p>
            <a:pPr marL="0" indent="0">
              <a:buNone/>
            </a:pPr>
            <a:endParaRPr lang="en-GB"/>
          </a:p>
          <a:p>
            <a:pPr marL="457200" indent="-457200">
              <a:buFont typeface="+mj-lt"/>
              <a:buAutoNum type="arabicPeriod"/>
            </a:pPr>
            <a:r>
              <a:rPr lang="en-GB"/>
              <a:t>One graph showing Joe’s sense of power and achievement</a:t>
            </a:r>
          </a:p>
          <a:p>
            <a:pPr marL="457200" indent="-457200">
              <a:buFont typeface="+mj-lt"/>
              <a:buAutoNum type="arabicPeriod"/>
            </a:pPr>
            <a:r>
              <a:rPr lang="en-GB"/>
              <a:t>One graph showing how Janie is feeling </a:t>
            </a:r>
          </a:p>
          <a:p>
            <a:pPr marL="0" indent="0">
              <a:buNone/>
            </a:pPr>
            <a:endParaRPr lang="en-GB"/>
          </a:p>
          <a:p>
            <a:pPr marL="0" indent="0">
              <a:buNone/>
            </a:pPr>
            <a:r>
              <a:rPr lang="en-GB"/>
              <a:t>Add the quotations to your graph (you can also use a number / letter code) </a:t>
            </a:r>
          </a:p>
          <a:p>
            <a:pPr marL="0" indent="0">
              <a:buNone/>
            </a:pPr>
            <a:endParaRPr lang="en-GB"/>
          </a:p>
          <a:p>
            <a:pPr marL="0" indent="0">
              <a:buNone/>
            </a:pPr>
            <a:r>
              <a:rPr lang="en-GB"/>
              <a:t>How do the two graphs relate? </a:t>
            </a:r>
          </a:p>
          <a:p>
            <a:pPr marL="0" indent="0">
              <a:buNone/>
            </a:pPr>
            <a:r>
              <a:rPr lang="en-GB"/>
              <a:t>What does that tell you about their relationship? </a:t>
            </a:r>
          </a:p>
        </p:txBody>
      </p:sp>
    </p:spTree>
    <p:extLst>
      <p:ext uri="{BB962C8B-B14F-4D97-AF65-F5344CB8AC3E}">
        <p14:creationId xmlns:p14="http://schemas.microsoft.com/office/powerpoint/2010/main" val="63147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F0290-23FE-42E8-B941-47E0C1FB92A3}"/>
              </a:ext>
            </a:extLst>
          </p:cNvPr>
          <p:cNvSpPr>
            <a:spLocks noGrp="1"/>
          </p:cNvSpPr>
          <p:nvPr>
            <p:ph type="title"/>
          </p:nvPr>
        </p:nvSpPr>
        <p:spPr>
          <a:xfrm>
            <a:off x="145474" y="96590"/>
            <a:ext cx="5174672" cy="769319"/>
          </a:xfrm>
        </p:spPr>
        <p:txBody>
          <a:bodyPr>
            <a:normAutofit/>
          </a:bodyPr>
          <a:lstStyle/>
          <a:p>
            <a:r>
              <a:rPr lang="en-GB" sz="2800"/>
              <a:t>Janie’s feelings</a:t>
            </a:r>
          </a:p>
        </p:txBody>
      </p:sp>
      <p:sp>
        <p:nvSpPr>
          <p:cNvPr id="3" name="Content Placeholder 2">
            <a:extLst>
              <a:ext uri="{FF2B5EF4-FFF2-40B4-BE49-F238E27FC236}">
                <a16:creationId xmlns:a16="http://schemas.microsoft.com/office/drawing/2014/main" id="{227A32C8-F19D-4043-A933-67961C55CA9B}"/>
              </a:ext>
            </a:extLst>
          </p:cNvPr>
          <p:cNvSpPr>
            <a:spLocks noGrp="1"/>
          </p:cNvSpPr>
          <p:nvPr>
            <p:ph idx="1"/>
          </p:nvPr>
        </p:nvSpPr>
        <p:spPr>
          <a:xfrm>
            <a:off x="145474" y="858208"/>
            <a:ext cx="3703229" cy="1376299"/>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marL="0" indent="0">
              <a:buNone/>
            </a:pPr>
            <a:r>
              <a:rPr lang="en-GB" sz="2000"/>
              <a:t>On the train the next day, Joe didn't make many speeches with rhymes to her, but he bought her the best things the butcher had, like apples and a glass lantern full of candies. Mostly he talked about plans for the town when he got there. They were bound to need somebody like him. Janie took a lot of looks at him and she was proud of what she saw. Kind of portly like rich white folks. Strange trains, and people and places didn't scare him neither. </a:t>
            </a:r>
            <a:r>
              <a:rPr lang="en-GB" sz="2200" b="1">
                <a:solidFill>
                  <a:srgbClr val="C00000"/>
                </a:solidFill>
              </a:rPr>
              <a:t>P. 39</a:t>
            </a:r>
            <a:endParaRPr lang="en-GB" b="1">
              <a:solidFill>
                <a:srgbClr val="C00000"/>
              </a:solidFill>
            </a:endParaRPr>
          </a:p>
        </p:txBody>
      </p:sp>
      <p:sp>
        <p:nvSpPr>
          <p:cNvPr id="5" name="TextBox 4">
            <a:extLst>
              <a:ext uri="{FF2B5EF4-FFF2-40B4-BE49-F238E27FC236}">
                <a16:creationId xmlns:a16="http://schemas.microsoft.com/office/drawing/2014/main" id="{D361C930-6B4C-4280-BE01-41D53D5C7DFC}"/>
              </a:ext>
            </a:extLst>
          </p:cNvPr>
          <p:cNvSpPr txBox="1"/>
          <p:nvPr/>
        </p:nvSpPr>
        <p:spPr>
          <a:xfrm>
            <a:off x="606762" y="2267463"/>
            <a:ext cx="302141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"It is a whole heap littler than Ah thought." Janie admitted her disappointment. </a:t>
            </a:r>
            <a:r>
              <a:rPr kumimoji="0" lang="en-GB" sz="1200" b="1" i="0" u="none" strike="noStrike" kern="1200" cap="none" spc="0" normalizeH="0" baseline="0" noProof="0">
                <a:ln>
                  <a:noFill/>
                </a:ln>
                <a:solidFill>
                  <a:srgbClr val="C00000"/>
                </a:solidFill>
                <a:effectLst/>
                <a:uLnTx/>
                <a:uFillTx/>
                <a:latin typeface="Abadi"/>
                <a:ea typeface="+mn-ea"/>
                <a:cs typeface="+mn-cs"/>
              </a:rPr>
              <a:t>P. 39</a:t>
            </a:r>
            <a:endParaRPr kumimoji="0" lang="en-GB" sz="1200" b="0" i="0" u="none" strike="noStrike" kern="1200" cap="none" spc="0" normalizeH="0" baseline="0" noProof="0">
              <a:ln>
                <a:noFill/>
              </a:ln>
              <a:solidFill>
                <a:prstClr val="black"/>
              </a:solidFill>
              <a:effectLst/>
              <a:uLnTx/>
              <a:uFillTx/>
              <a:latin typeface="Abadi"/>
              <a:ea typeface="+mn-ea"/>
              <a:cs typeface="Calibri"/>
            </a:endParaRPr>
          </a:p>
        </p:txBody>
      </p:sp>
      <p:sp>
        <p:nvSpPr>
          <p:cNvPr id="7" name="TextBox 6">
            <a:extLst>
              <a:ext uri="{FF2B5EF4-FFF2-40B4-BE49-F238E27FC236}">
                <a16:creationId xmlns:a16="http://schemas.microsoft.com/office/drawing/2014/main" id="{D979B695-FB51-4F24-9033-E875C402FC07}"/>
              </a:ext>
            </a:extLst>
          </p:cNvPr>
          <p:cNvSpPr txBox="1"/>
          <p:nvPr/>
        </p:nvSpPr>
        <p:spPr>
          <a:xfrm>
            <a:off x="293310" y="3076998"/>
            <a:ext cx="5216235"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She had her first taste of presiding over it the day it was complete and finished. Jody told her to dress up and stand in the store all that evening. Everybody was coming sort of fixed up, and he didn't mean for nobody else's wife to rank with her. She must look on herself as the bell-cow, the other women were the gang. So the put on one of her bought dresses and went up the new-cut road all dressed in </a:t>
            </a:r>
            <a:r>
              <a:rPr kumimoji="0" lang="en-GB" sz="1100" b="0" i="0" u="none" strike="noStrike" kern="1200" cap="none" spc="0" normalizeH="0" baseline="0" noProof="0" err="1">
                <a:ln>
                  <a:noFill/>
                </a:ln>
                <a:solidFill>
                  <a:prstClr val="black"/>
                </a:solidFill>
                <a:effectLst/>
                <a:uLnTx/>
                <a:uFillTx/>
                <a:latin typeface="Abadi"/>
                <a:ea typeface="+mn-ea"/>
                <a:cs typeface="+mn-cs"/>
              </a:rPr>
              <a:t>wine-colored</a:t>
            </a:r>
            <a:r>
              <a:rPr kumimoji="0" lang="en-GB" sz="1100" b="0" i="0" u="none" strike="noStrike" kern="1200" cap="none" spc="0" normalizeH="0" baseline="0" noProof="0">
                <a:ln>
                  <a:noFill/>
                </a:ln>
                <a:solidFill>
                  <a:prstClr val="black"/>
                </a:solidFill>
                <a:effectLst/>
                <a:uLnTx/>
                <a:uFillTx/>
                <a:latin typeface="Abadi"/>
                <a:ea typeface="+mn-ea"/>
                <a:cs typeface="+mn-cs"/>
              </a:rPr>
              <a:t> red. Her silken ruffles rustled and muttered about her. The other women had on percale and calico with here and there a </a:t>
            </a:r>
            <a:r>
              <a:rPr kumimoji="0" lang="en-GB" sz="1100" b="0" i="0" u="none" strike="noStrike" kern="1200" cap="none" spc="0" normalizeH="0" baseline="0" noProof="0" err="1">
                <a:ln>
                  <a:noFill/>
                </a:ln>
                <a:solidFill>
                  <a:prstClr val="black"/>
                </a:solidFill>
                <a:effectLst/>
                <a:uLnTx/>
                <a:uFillTx/>
                <a:latin typeface="Abadi"/>
                <a:ea typeface="+mn-ea"/>
                <a:cs typeface="+mn-cs"/>
              </a:rPr>
              <a:t>headrag</a:t>
            </a:r>
            <a:r>
              <a:rPr kumimoji="0" lang="en-GB" sz="1100" b="0" i="0" u="none" strike="noStrike" kern="1200" cap="none" spc="0" normalizeH="0" baseline="0" noProof="0">
                <a:ln>
                  <a:noFill/>
                </a:ln>
                <a:solidFill>
                  <a:prstClr val="black"/>
                </a:solidFill>
                <a:effectLst/>
                <a:uLnTx/>
                <a:uFillTx/>
                <a:latin typeface="Abadi"/>
                <a:ea typeface="+mn-ea"/>
                <a:cs typeface="+mn-cs"/>
              </a:rPr>
              <a:t> among the older ones. </a:t>
            </a:r>
            <a:r>
              <a:rPr kumimoji="0" lang="en-GB" sz="1100" b="1" i="0" u="none" strike="noStrike" kern="1200" cap="none" spc="0" normalizeH="0" baseline="0" noProof="0">
                <a:ln>
                  <a:noFill/>
                </a:ln>
                <a:solidFill>
                  <a:srgbClr val="C00000"/>
                </a:solidFill>
                <a:effectLst/>
                <a:uLnTx/>
                <a:uFillTx/>
                <a:latin typeface="Abadi"/>
                <a:ea typeface="+mn-ea"/>
                <a:cs typeface="+mn-cs"/>
              </a:rPr>
              <a:t>P. 47</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
        <p:nvSpPr>
          <p:cNvPr id="9" name="TextBox 8">
            <a:extLst>
              <a:ext uri="{FF2B5EF4-FFF2-40B4-BE49-F238E27FC236}">
                <a16:creationId xmlns:a16="http://schemas.microsoft.com/office/drawing/2014/main" id="{4F9744AA-CDB1-4408-9750-55176174D8D8}"/>
              </a:ext>
            </a:extLst>
          </p:cNvPr>
          <p:cNvSpPr txBox="1"/>
          <p:nvPr/>
        </p:nvSpPr>
        <p:spPr>
          <a:xfrm>
            <a:off x="145472" y="4961679"/>
            <a:ext cx="5216235"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"Thank </a:t>
            </a:r>
            <a:r>
              <a:rPr kumimoji="0" lang="en-GB" sz="1100" b="0" i="0" u="none" strike="noStrike" kern="1200" cap="none" spc="0" normalizeH="0" baseline="0" noProof="0" err="1">
                <a:ln>
                  <a:noFill/>
                </a:ln>
                <a:solidFill>
                  <a:prstClr val="black"/>
                </a:solidFill>
                <a:effectLst/>
                <a:uLnTx/>
                <a:uFillTx/>
                <a:latin typeface="Abadi"/>
                <a:ea typeface="+mn-ea"/>
                <a:cs typeface="+mn-cs"/>
              </a:rPr>
              <a:t>yuh</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fuh</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yo</a:t>
            </a:r>
            <a:r>
              <a:rPr kumimoji="0" lang="en-GB" sz="1100" b="0" i="0" u="none" strike="noStrike" kern="1200" cap="none" spc="0" normalizeH="0" baseline="0" noProof="0">
                <a:ln>
                  <a:noFill/>
                </a:ln>
                <a:solidFill>
                  <a:prstClr val="black"/>
                </a:solidFill>
                <a:effectLst/>
                <a:uLnTx/>
                <a:uFillTx/>
                <a:latin typeface="Abadi"/>
                <a:ea typeface="+mn-ea"/>
                <a:cs typeface="+mn-cs"/>
              </a:rPr>
              <a:t>' compliments, but </a:t>
            </a:r>
            <a:r>
              <a:rPr kumimoji="0" lang="en-GB" sz="1100" b="0" i="0" u="none" strike="noStrike" kern="1200" cap="none" spc="0" normalizeH="0" baseline="0" noProof="0" err="1">
                <a:ln>
                  <a:noFill/>
                </a:ln>
                <a:solidFill>
                  <a:prstClr val="black"/>
                </a:solidFill>
                <a:effectLst/>
                <a:uLnTx/>
                <a:uFillTx/>
                <a:latin typeface="Abadi"/>
                <a:ea typeface="+mn-ea"/>
                <a:cs typeface="+mn-cs"/>
              </a:rPr>
              <a:t>mah</a:t>
            </a:r>
            <a:r>
              <a:rPr kumimoji="0" lang="en-GB" sz="1100" b="0" i="0" u="none" strike="noStrike" kern="1200" cap="none" spc="0" normalizeH="0" baseline="0" noProof="0">
                <a:ln>
                  <a:noFill/>
                </a:ln>
                <a:solidFill>
                  <a:prstClr val="black"/>
                </a:solidFill>
                <a:effectLst/>
                <a:uLnTx/>
                <a:uFillTx/>
                <a:latin typeface="Abadi"/>
                <a:ea typeface="+mn-ea"/>
                <a:cs typeface="+mn-cs"/>
              </a:rPr>
              <a:t> wife don't know </a:t>
            </a:r>
            <a:r>
              <a:rPr kumimoji="0" lang="en-GB" sz="1100" b="0" i="0" u="none" strike="noStrike" kern="1200" cap="none" spc="0" normalizeH="0" baseline="0" noProof="0" err="1">
                <a:ln>
                  <a:noFill/>
                </a:ln>
                <a:solidFill>
                  <a:prstClr val="black"/>
                </a:solidFill>
                <a:effectLst/>
                <a:uLnTx/>
                <a:uFillTx/>
                <a:latin typeface="Abadi"/>
                <a:ea typeface="+mn-ea"/>
                <a:cs typeface="+mn-cs"/>
              </a:rPr>
              <a:t>nothin</a:t>
            </a:r>
            <a:r>
              <a:rPr kumimoji="0" lang="en-GB" sz="1100" b="0" i="0" u="none" strike="noStrike" kern="1200" cap="none" spc="0" normalizeH="0" baseline="0" noProof="0">
                <a:ln>
                  <a:noFill/>
                </a:ln>
                <a:solidFill>
                  <a:prstClr val="black"/>
                </a:solidFill>
                <a:effectLst/>
                <a:uLnTx/>
                <a:uFillTx/>
                <a:latin typeface="Abadi"/>
                <a:ea typeface="+mn-ea"/>
                <a:cs typeface="+mn-cs"/>
              </a:rPr>
              <a:t>' 'bout no speech-</a:t>
            </a:r>
            <a:r>
              <a:rPr kumimoji="0" lang="en-GB" sz="1100" b="0" i="0" u="none" strike="noStrike" kern="1200" cap="none" spc="0" normalizeH="0" baseline="0" noProof="0" err="1">
                <a:ln>
                  <a:noFill/>
                </a:ln>
                <a:solidFill>
                  <a:prstClr val="black"/>
                </a:solidFill>
                <a:effectLst/>
                <a:uLnTx/>
                <a:uFillTx/>
                <a:latin typeface="Abadi"/>
                <a:ea typeface="+mn-ea"/>
                <a:cs typeface="+mn-cs"/>
              </a:rPr>
              <a:t>makin</a:t>
            </a:r>
            <a:r>
              <a:rPr kumimoji="0" lang="en-GB" sz="1100" b="0" i="0" u="none" strike="noStrike" kern="1200" cap="none" spc="0" normalizeH="0" baseline="0" noProof="0">
                <a:ln>
                  <a:noFill/>
                </a:ln>
                <a:solidFill>
                  <a:prstClr val="black"/>
                </a:solidFill>
                <a:effectLst/>
                <a:uLnTx/>
                <a:uFillTx/>
                <a:latin typeface="Abadi"/>
                <a:ea typeface="+mn-ea"/>
                <a:cs typeface="+mn-cs"/>
              </a:rPr>
              <a:t>'. Ah never married her for </a:t>
            </a:r>
            <a:r>
              <a:rPr kumimoji="0" lang="en-GB" sz="1100" b="0" i="0" u="none" strike="noStrike" kern="1200" cap="none" spc="0" normalizeH="0" baseline="0" noProof="0" err="1">
                <a:ln>
                  <a:noFill/>
                </a:ln>
                <a:solidFill>
                  <a:prstClr val="black"/>
                </a:solidFill>
                <a:effectLst/>
                <a:uLnTx/>
                <a:uFillTx/>
                <a:latin typeface="Abadi"/>
                <a:ea typeface="+mn-ea"/>
                <a:cs typeface="+mn-cs"/>
              </a:rPr>
              <a:t>nothin</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lak</a:t>
            </a:r>
            <a:r>
              <a:rPr kumimoji="0" lang="en-GB" sz="1100" b="0" i="0" u="none" strike="noStrike" kern="1200" cap="none" spc="0" normalizeH="0" baseline="0" noProof="0">
                <a:ln>
                  <a:noFill/>
                </a:ln>
                <a:solidFill>
                  <a:prstClr val="black"/>
                </a:solidFill>
                <a:effectLst/>
                <a:uLnTx/>
                <a:uFillTx/>
                <a:latin typeface="Abadi"/>
                <a:ea typeface="+mn-ea"/>
                <a:cs typeface="+mn-cs"/>
              </a:rPr>
              <a:t> dat. She's uh woman and her place is in de home." Janie made her face laugh after a short pause, but it wasn't too easy. She had never thought of making a speech, and didn't know if she cared to make one at all. It must have been the way Joe spoke out without giving her a chance to say anything one way or another that took the bloom off of things. But anyway, she went down the road behind him that night feeling cold. </a:t>
            </a:r>
            <a:r>
              <a:rPr kumimoji="0" lang="en-GB" sz="1100" b="1" i="0" u="none" strike="noStrike" kern="1200" cap="none" spc="0" normalizeH="0" baseline="0" noProof="0">
                <a:ln>
                  <a:noFill/>
                </a:ln>
                <a:solidFill>
                  <a:srgbClr val="C00000"/>
                </a:solidFill>
                <a:effectLst/>
                <a:uLnTx/>
                <a:uFillTx/>
                <a:latin typeface="Abadi"/>
                <a:ea typeface="+mn-ea"/>
                <a:cs typeface="+mn-cs"/>
              </a:rPr>
              <a:t>P. 49/50</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
        <p:nvSpPr>
          <p:cNvPr id="8" name="TextBox 7">
            <a:extLst>
              <a:ext uri="{FF2B5EF4-FFF2-40B4-BE49-F238E27FC236}">
                <a16:creationId xmlns:a16="http://schemas.microsoft.com/office/drawing/2014/main" id="{BACF156E-4F47-4A7F-A140-6337A1E057ED}"/>
              </a:ext>
            </a:extLst>
          </p:cNvPr>
          <p:cNvSpPr txBox="1"/>
          <p:nvPr/>
        </p:nvSpPr>
        <p:spPr>
          <a:xfrm>
            <a:off x="5973715" y="179451"/>
            <a:ext cx="6292658" cy="4801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all" spc="0" normalizeH="0" baseline="0" noProof="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Tw Cen MT"/>
                <a:ea typeface="+mn-ea"/>
                <a:cs typeface="+mn-cs"/>
              </a:rPr>
              <a:t>Joe’s sense of Power and achievement </a:t>
            </a:r>
          </a:p>
        </p:txBody>
      </p:sp>
      <p:sp>
        <p:nvSpPr>
          <p:cNvPr id="10" name="Content Placeholder 2">
            <a:extLst>
              <a:ext uri="{FF2B5EF4-FFF2-40B4-BE49-F238E27FC236}">
                <a16:creationId xmlns:a16="http://schemas.microsoft.com/office/drawing/2014/main" id="{D5BD6443-6970-4E89-BD61-147A8F0A9002}"/>
              </a:ext>
            </a:extLst>
          </p:cNvPr>
          <p:cNvSpPr txBox="1">
            <a:spLocks/>
          </p:cNvSpPr>
          <p:nvPr/>
        </p:nvSpPr>
        <p:spPr>
          <a:xfrm>
            <a:off x="5852901" y="1014067"/>
            <a:ext cx="5875860" cy="85657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"No wonder things </a:t>
            </a:r>
            <a:r>
              <a:rPr kumimoji="0" lang="en-GB" sz="1200" b="0" i="0" u="none" strike="noStrike" kern="1200" cap="none" spc="0" normalizeH="0" baseline="0" noProof="0" err="1">
                <a:ln>
                  <a:noFill/>
                </a:ln>
                <a:solidFill>
                  <a:prstClr val="black"/>
                </a:solidFill>
                <a:effectLst/>
                <a:uLnTx/>
                <a:uFillTx/>
                <a:latin typeface="Abadi"/>
                <a:ea typeface="+mn-ea"/>
                <a:cs typeface="+mn-cs"/>
              </a:rPr>
              <a:t>ain't</a:t>
            </a:r>
            <a:r>
              <a:rPr kumimoji="0" lang="en-GB" sz="1200" b="0" i="0" u="none" strike="noStrike" kern="1200" cap="none" spc="0" normalizeH="0" baseline="0" noProof="0">
                <a:ln>
                  <a:noFill/>
                </a:ln>
                <a:solidFill>
                  <a:prstClr val="black"/>
                </a:solidFill>
                <a:effectLst/>
                <a:uLnTx/>
                <a:uFillTx/>
                <a:latin typeface="Abadi"/>
                <a:ea typeface="+mn-ea"/>
                <a:cs typeface="+mn-cs"/>
              </a:rPr>
              <a:t> no better," Joe commented. "</a:t>
            </a:r>
            <a:r>
              <a:rPr kumimoji="0" lang="en-GB" sz="1200" b="0" i="0" u="none" strike="noStrike" kern="1200" cap="none" spc="0" normalizeH="0" baseline="0" noProof="0" err="1">
                <a:ln>
                  <a:noFill/>
                </a:ln>
                <a:solidFill>
                  <a:prstClr val="black"/>
                </a:solidFill>
                <a:effectLst/>
                <a:uLnTx/>
                <a:uFillTx/>
                <a:latin typeface="Abadi"/>
                <a:ea typeface="+mn-ea"/>
                <a:cs typeface="+mn-cs"/>
              </a:rPr>
              <a:t>Ah'm</a:t>
            </a:r>
            <a:r>
              <a:rPr kumimoji="0" lang="en-GB" sz="1200" b="0" i="0" u="none" strike="noStrike" kern="1200" cap="none" spc="0" normalizeH="0" baseline="0" noProof="0">
                <a:ln>
                  <a:noFill/>
                </a:ln>
                <a:solidFill>
                  <a:prstClr val="black"/>
                </a:solidFill>
                <a:effectLst/>
                <a:uLnTx/>
                <a:uFillTx/>
                <a:latin typeface="Abadi"/>
                <a:ea typeface="+mn-ea"/>
                <a:cs typeface="+mn-cs"/>
              </a:rPr>
              <a:t> </a:t>
            </a:r>
            <a:r>
              <a:rPr kumimoji="0" lang="en-GB" sz="1200" b="0" i="0" u="none" strike="noStrike" kern="1200" cap="none" spc="0" normalizeH="0" baseline="0" noProof="0" err="1">
                <a:ln>
                  <a:noFill/>
                </a:ln>
                <a:solidFill>
                  <a:prstClr val="black"/>
                </a:solidFill>
                <a:effectLst/>
                <a:uLnTx/>
                <a:uFillTx/>
                <a:latin typeface="Abadi"/>
                <a:ea typeface="+mn-ea"/>
                <a:cs typeface="+mn-cs"/>
              </a:rPr>
              <a:t>buyin</a:t>
            </a:r>
            <a:r>
              <a:rPr kumimoji="0" lang="en-GB" sz="1200" b="0" i="0" u="none" strike="noStrike" kern="1200" cap="none" spc="0" normalizeH="0" baseline="0" noProof="0">
                <a:ln>
                  <a:noFill/>
                </a:ln>
                <a:solidFill>
                  <a:prstClr val="black"/>
                </a:solidFill>
                <a:effectLst/>
                <a:uLnTx/>
                <a:uFillTx/>
                <a:latin typeface="Abadi"/>
                <a:ea typeface="+mn-ea"/>
                <a:cs typeface="+mn-cs"/>
              </a:rPr>
              <a:t>' in here, and </a:t>
            </a:r>
            <a:r>
              <a:rPr kumimoji="0" lang="en-GB" sz="1200" b="0" i="0" u="none" strike="noStrike" kern="1200" cap="none" spc="0" normalizeH="0" baseline="0" noProof="0" err="1">
                <a:ln>
                  <a:noFill/>
                </a:ln>
                <a:solidFill>
                  <a:prstClr val="black"/>
                </a:solidFill>
                <a:effectLst/>
                <a:uLnTx/>
                <a:uFillTx/>
                <a:latin typeface="Abadi"/>
                <a:ea typeface="+mn-ea"/>
                <a:cs typeface="+mn-cs"/>
              </a:rPr>
              <a:t>buyin</a:t>
            </a:r>
            <a:r>
              <a:rPr kumimoji="0" lang="en-GB" sz="1200" b="0" i="0" u="none" strike="noStrike" kern="1200" cap="none" spc="0" normalizeH="0" baseline="0" noProof="0">
                <a:ln>
                  <a:noFill/>
                </a:ln>
                <a:solidFill>
                  <a:prstClr val="black"/>
                </a:solidFill>
                <a:effectLst/>
                <a:uLnTx/>
                <a:uFillTx/>
                <a:latin typeface="Abadi"/>
                <a:ea typeface="+mn-ea"/>
                <a:cs typeface="+mn-cs"/>
              </a:rPr>
              <a:t>' in big. </a:t>
            </a:r>
            <a:r>
              <a:rPr kumimoji="0" lang="en-GB" sz="1200" b="0" i="0" u="none" strike="noStrike" kern="1200" cap="none" spc="0" normalizeH="0" baseline="0" noProof="0" err="1">
                <a:ln>
                  <a:noFill/>
                </a:ln>
                <a:solidFill>
                  <a:prstClr val="black"/>
                </a:solidFill>
                <a:effectLst/>
                <a:uLnTx/>
                <a:uFillTx/>
                <a:latin typeface="Abadi"/>
                <a:ea typeface="+mn-ea"/>
                <a:cs typeface="+mn-cs"/>
              </a:rPr>
              <a:t>Soon's</a:t>
            </a:r>
            <a:r>
              <a:rPr kumimoji="0" lang="en-GB" sz="1200" b="0" i="0" u="none" strike="noStrike" kern="1200" cap="none" spc="0" normalizeH="0" baseline="0" noProof="0">
                <a:ln>
                  <a:noFill/>
                </a:ln>
                <a:solidFill>
                  <a:prstClr val="black"/>
                </a:solidFill>
                <a:effectLst/>
                <a:uLnTx/>
                <a:uFillTx/>
                <a:latin typeface="Abadi"/>
                <a:ea typeface="+mn-ea"/>
                <a:cs typeface="+mn-cs"/>
              </a:rPr>
              <a:t> we find some place to sleep tonight us </a:t>
            </a:r>
            <a:r>
              <a:rPr kumimoji="0" lang="en-GB" sz="1200" b="0" i="0" u="none" strike="noStrike" kern="1200" cap="none" spc="0" normalizeH="0" baseline="0" noProof="0" err="1">
                <a:ln>
                  <a:noFill/>
                </a:ln>
                <a:solidFill>
                  <a:prstClr val="black"/>
                </a:solidFill>
                <a:effectLst/>
                <a:uLnTx/>
                <a:uFillTx/>
                <a:latin typeface="Abadi"/>
                <a:ea typeface="+mn-ea"/>
                <a:cs typeface="+mn-cs"/>
              </a:rPr>
              <a:t>menfolks</a:t>
            </a:r>
            <a:r>
              <a:rPr kumimoji="0" lang="en-GB" sz="1200" b="0" i="0" u="none" strike="noStrike" kern="1200" cap="none" spc="0" normalizeH="0" baseline="0" noProof="0">
                <a:ln>
                  <a:noFill/>
                </a:ln>
                <a:solidFill>
                  <a:prstClr val="black"/>
                </a:solidFill>
                <a:effectLst/>
                <a:uLnTx/>
                <a:uFillTx/>
                <a:latin typeface="Abadi"/>
                <a:ea typeface="+mn-ea"/>
                <a:cs typeface="+mn-cs"/>
              </a:rPr>
              <a:t> got to call people together and form a committee. Then we can get things </a:t>
            </a:r>
            <a:r>
              <a:rPr kumimoji="0" lang="en-GB" sz="1200" b="0" i="0" u="none" strike="noStrike" kern="1200" cap="none" spc="0" normalizeH="0" baseline="0" noProof="0" err="1">
                <a:ln>
                  <a:noFill/>
                </a:ln>
                <a:solidFill>
                  <a:prstClr val="black"/>
                </a:solidFill>
                <a:effectLst/>
                <a:uLnTx/>
                <a:uFillTx/>
                <a:latin typeface="Abadi"/>
                <a:ea typeface="+mn-ea"/>
                <a:cs typeface="+mn-cs"/>
              </a:rPr>
              <a:t>movin</a:t>
            </a:r>
            <a:r>
              <a:rPr kumimoji="0" lang="en-GB" sz="1200" b="0" i="0" u="none" strike="noStrike" kern="1200" cap="none" spc="0" normalizeH="0" baseline="0" noProof="0">
                <a:ln>
                  <a:noFill/>
                </a:ln>
                <a:solidFill>
                  <a:prstClr val="black"/>
                </a:solidFill>
                <a:effectLst/>
                <a:uLnTx/>
                <a:uFillTx/>
                <a:latin typeface="Abadi"/>
                <a:ea typeface="+mn-ea"/>
                <a:cs typeface="+mn-cs"/>
              </a:rPr>
              <a:t>' round here.” </a:t>
            </a:r>
            <a:r>
              <a:rPr kumimoji="0" lang="en-GB" sz="1200" b="1" i="0" u="none" strike="noStrike" kern="1200" cap="none" spc="0" normalizeH="0" baseline="0" noProof="0">
                <a:ln>
                  <a:noFill/>
                </a:ln>
                <a:solidFill>
                  <a:srgbClr val="C00000"/>
                </a:solidFill>
                <a:effectLst/>
                <a:uLnTx/>
                <a:uFillTx/>
                <a:latin typeface="Abadi"/>
                <a:ea typeface="+mn-ea"/>
                <a:cs typeface="+mn-cs"/>
              </a:rPr>
              <a:t>P. 40</a:t>
            </a:r>
            <a:endParaRPr kumimoji="0" lang="en-GB" sz="1200" b="0" i="0" u="none" strike="noStrike" kern="1200" cap="none" spc="0" normalizeH="0" baseline="0" noProof="0">
              <a:ln>
                <a:noFill/>
              </a:ln>
              <a:solidFill>
                <a:prstClr val="black"/>
              </a:solidFill>
              <a:effectLst/>
              <a:uLnTx/>
              <a:uFillTx/>
              <a:latin typeface="Abadi"/>
              <a:ea typeface="+mn-ea"/>
              <a:cs typeface="+mn-cs"/>
            </a:endParaRPr>
          </a:p>
        </p:txBody>
      </p:sp>
      <p:sp>
        <p:nvSpPr>
          <p:cNvPr id="11" name="TextBox 10">
            <a:extLst>
              <a:ext uri="{FF2B5EF4-FFF2-40B4-BE49-F238E27FC236}">
                <a16:creationId xmlns:a16="http://schemas.microsoft.com/office/drawing/2014/main" id="{A9508AA9-67AA-43C0-B3CD-A5CEB5D3B8F5}"/>
              </a:ext>
            </a:extLst>
          </p:cNvPr>
          <p:cNvSpPr txBox="1"/>
          <p:nvPr/>
        </p:nvSpPr>
        <p:spPr>
          <a:xfrm>
            <a:off x="6601980" y="3006718"/>
            <a:ext cx="5036128"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a:t>
            </a:r>
            <a:r>
              <a:rPr kumimoji="0" lang="en-GB" sz="1100" b="0" i="0" u="none" strike="noStrike" kern="1200" cap="none" spc="0" normalizeH="0" baseline="0" noProof="0" err="1">
                <a:ln>
                  <a:noFill/>
                </a:ln>
                <a:solidFill>
                  <a:prstClr val="black"/>
                </a:solidFill>
                <a:effectLst/>
                <a:uLnTx/>
                <a:uFillTx/>
                <a:latin typeface="Abadi"/>
                <a:ea typeface="+mn-ea"/>
                <a:cs typeface="+mn-cs"/>
              </a:rPr>
              <a:t>Naw</a:t>
            </a:r>
            <a:r>
              <a:rPr kumimoji="0" lang="en-GB" sz="1100" b="0" i="0" u="none" strike="noStrike" kern="1200" cap="none" spc="0" normalizeH="0" baseline="0" noProof="0">
                <a:ln>
                  <a:noFill/>
                </a:ln>
                <a:solidFill>
                  <a:prstClr val="black"/>
                </a:solidFill>
                <a:effectLst/>
                <a:uLnTx/>
                <a:uFillTx/>
                <a:latin typeface="Abadi"/>
                <a:ea typeface="+mn-ea"/>
                <a:cs typeface="+mn-cs"/>
              </a:rPr>
              <a:t>! He didn't buy it </a:t>
            </a:r>
            <a:r>
              <a:rPr kumimoji="0" lang="en-GB" sz="1100" b="0" i="0" u="none" strike="noStrike" kern="1200" cap="none" spc="0" normalizeH="0" baseline="0" noProof="0" err="1">
                <a:ln>
                  <a:noFill/>
                </a:ln>
                <a:solidFill>
                  <a:prstClr val="black"/>
                </a:solidFill>
                <a:effectLst/>
                <a:uLnTx/>
                <a:uFillTx/>
                <a:latin typeface="Abadi"/>
                <a:ea typeface="+mn-ea"/>
                <a:cs typeface="+mn-cs"/>
              </a:rPr>
              <a:t>sho</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nuff</a:t>
            </a:r>
            <a:r>
              <a:rPr kumimoji="0" lang="en-GB" sz="1100" b="0" i="0" u="none" strike="noStrike" kern="1200" cap="none" spc="0" normalizeH="0" baseline="0" noProof="0">
                <a:ln>
                  <a:noFill/>
                </a:ln>
                <a:solidFill>
                  <a:prstClr val="black"/>
                </a:solidFill>
                <a:effectLst/>
                <a:uLnTx/>
                <a:uFillTx/>
                <a:latin typeface="Abadi"/>
                <a:ea typeface="+mn-ea"/>
                <a:cs typeface="+mn-cs"/>
              </a:rPr>
              <a:t>?" </a:t>
            </a:r>
            <a:endParaRPr kumimoji="0" lang="en-US" sz="1100" b="0" i="0" u="none" strike="noStrike" kern="1200" cap="none" spc="0" normalizeH="0" baseline="0" noProof="0">
              <a:ln>
                <a:noFill/>
              </a:ln>
              <a:solidFill>
                <a:prstClr val="black"/>
              </a:solidFill>
              <a:effectLst/>
              <a:uLnTx/>
              <a:uFillTx/>
              <a:latin typeface="Abad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"He </a:t>
            </a:r>
            <a:r>
              <a:rPr kumimoji="0" lang="en-GB" sz="1100" b="0" i="0" u="none" strike="noStrike" kern="1200" cap="none" spc="0" normalizeH="0" baseline="0" noProof="0" err="1">
                <a:ln>
                  <a:noFill/>
                </a:ln>
                <a:solidFill>
                  <a:prstClr val="black"/>
                </a:solidFill>
                <a:effectLst/>
                <a:uLnTx/>
                <a:uFillTx/>
                <a:latin typeface="Abadi"/>
                <a:ea typeface="+mn-ea"/>
                <a:cs typeface="+mn-cs"/>
              </a:rPr>
              <a:t>sho</a:t>
            </a:r>
            <a:r>
              <a:rPr kumimoji="0" lang="en-GB" sz="1100" b="0" i="0" u="none" strike="noStrike" kern="1200" cap="none" spc="0" normalizeH="0" baseline="0" noProof="0">
                <a:ln>
                  <a:noFill/>
                </a:ln>
                <a:solidFill>
                  <a:prstClr val="black"/>
                </a:solidFill>
                <a:effectLst/>
                <a:uLnTx/>
                <a:uFillTx/>
                <a:latin typeface="Abadi"/>
                <a:ea typeface="+mn-ea"/>
                <a:cs typeface="+mn-cs"/>
              </a:rPr>
              <a:t> did. Come off </a:t>
            </a:r>
            <a:r>
              <a:rPr kumimoji="0" lang="en-GB" sz="1100" b="0" i="0" u="none" strike="noStrike" kern="1200" cap="none" spc="0" normalizeH="0" baseline="0" noProof="0" err="1">
                <a:ln>
                  <a:noFill/>
                </a:ln>
                <a:solidFill>
                  <a:prstClr val="black"/>
                </a:solidFill>
                <a:effectLst/>
                <a:uLnTx/>
                <a:uFillTx/>
                <a:latin typeface="Abadi"/>
                <a:ea typeface="+mn-ea"/>
                <a:cs typeface="+mn-cs"/>
              </a:rPr>
              <a:t>wid</a:t>
            </a:r>
            <a:r>
              <a:rPr kumimoji="0" lang="en-GB" sz="1100" b="0" i="0" u="none" strike="noStrike" kern="1200" cap="none" spc="0" normalizeH="0" baseline="0" noProof="0">
                <a:ln>
                  <a:noFill/>
                </a:ln>
                <a:solidFill>
                  <a:prstClr val="black"/>
                </a:solidFill>
                <a:effectLst/>
                <a:uLnTx/>
                <a:uFillTx/>
                <a:latin typeface="Abadi"/>
                <a:ea typeface="+mn-ea"/>
                <a:cs typeface="+mn-cs"/>
              </a:rPr>
              <a:t> de papers in his pocket. He done called a </a:t>
            </a:r>
            <a:r>
              <a:rPr kumimoji="0" lang="en-GB" sz="1100" b="0" i="0" u="none" strike="noStrike" kern="1200" cap="none" spc="0" normalizeH="0" baseline="0" noProof="0" err="1">
                <a:ln>
                  <a:noFill/>
                </a:ln>
                <a:solidFill>
                  <a:prstClr val="black"/>
                </a:solidFill>
                <a:effectLst/>
                <a:uLnTx/>
                <a:uFillTx/>
                <a:latin typeface="Abadi"/>
                <a:ea typeface="+mn-ea"/>
                <a:cs typeface="+mn-cs"/>
              </a:rPr>
              <a:t>meetin</a:t>
            </a:r>
            <a:r>
              <a:rPr kumimoji="0" lang="en-GB" sz="1100" b="0" i="0" u="none" strike="noStrike" kern="1200" cap="none" spc="0" normalizeH="0" baseline="0" noProof="0">
                <a:ln>
                  <a:noFill/>
                </a:ln>
                <a:solidFill>
                  <a:prstClr val="black"/>
                </a:solidFill>
                <a:effectLst/>
                <a:uLnTx/>
                <a:uFillTx/>
                <a:latin typeface="Abadi"/>
                <a:ea typeface="+mn-ea"/>
                <a:cs typeface="+mn-cs"/>
              </a:rPr>
              <a:t>' on his porch tomorrow. </a:t>
            </a:r>
            <a:r>
              <a:rPr kumimoji="0" lang="en-GB" sz="1100" b="0" i="0" u="none" strike="noStrike" kern="1200" cap="none" spc="0" normalizeH="0" baseline="0" noProof="0" err="1">
                <a:ln>
                  <a:noFill/>
                </a:ln>
                <a:solidFill>
                  <a:prstClr val="black"/>
                </a:solidFill>
                <a:effectLst/>
                <a:uLnTx/>
                <a:uFillTx/>
                <a:latin typeface="Abadi"/>
                <a:ea typeface="+mn-ea"/>
                <a:cs typeface="+mn-cs"/>
              </a:rPr>
              <a:t>Ain't</a:t>
            </a:r>
            <a:r>
              <a:rPr kumimoji="0" lang="en-GB" sz="1100" b="0" i="0" u="none" strike="noStrike" kern="1200" cap="none" spc="0" normalizeH="0" baseline="0" noProof="0">
                <a:ln>
                  <a:noFill/>
                </a:ln>
                <a:solidFill>
                  <a:prstClr val="black"/>
                </a:solidFill>
                <a:effectLst/>
                <a:uLnTx/>
                <a:uFillTx/>
                <a:latin typeface="Abadi"/>
                <a:ea typeface="+mn-ea"/>
                <a:cs typeface="+mn-cs"/>
              </a:rPr>
              <a:t> never seen no </a:t>
            </a:r>
            <a:r>
              <a:rPr kumimoji="0" lang="en-GB" sz="1100" b="0" i="0" u="none" strike="noStrike" kern="1200" cap="none" spc="0" normalizeH="0" baseline="0" noProof="0" err="1">
                <a:ln>
                  <a:noFill/>
                </a:ln>
                <a:solidFill>
                  <a:prstClr val="black"/>
                </a:solidFill>
                <a:effectLst/>
                <a:uLnTx/>
                <a:uFillTx/>
                <a:latin typeface="Abadi"/>
                <a:ea typeface="+mn-ea"/>
                <a:cs typeface="+mn-cs"/>
              </a:rPr>
              <a:t>sich</a:t>
            </a:r>
            <a:r>
              <a:rPr kumimoji="0" lang="en-GB" sz="1100" b="0" i="0" u="none" strike="noStrike" kern="1200" cap="none" spc="0" normalizeH="0" baseline="0" noProof="0">
                <a:ln>
                  <a:noFill/>
                </a:ln>
                <a:solidFill>
                  <a:prstClr val="black"/>
                </a:solidFill>
                <a:effectLst/>
                <a:uLnTx/>
                <a:uFillTx/>
                <a:latin typeface="Abadi"/>
                <a:ea typeface="+mn-ea"/>
                <a:cs typeface="+mn-cs"/>
              </a:rPr>
              <a:t> uh </a:t>
            </a:r>
            <a:r>
              <a:rPr kumimoji="0" lang="en-GB" sz="1100" b="0" i="0" u="none" strike="noStrike" kern="1200" cap="none" spc="0" normalizeH="0" baseline="0" noProof="0" err="1">
                <a:ln>
                  <a:noFill/>
                </a:ln>
                <a:solidFill>
                  <a:prstClr val="black"/>
                </a:solidFill>
                <a:effectLst/>
                <a:uLnTx/>
                <a:uFillTx/>
                <a:latin typeface="Abadi"/>
                <a:ea typeface="+mn-ea"/>
                <a:cs typeface="+mn-cs"/>
              </a:rPr>
              <a:t>colored</a:t>
            </a:r>
            <a:r>
              <a:rPr kumimoji="0" lang="en-GB" sz="1100" b="0" i="0" u="none" strike="noStrike" kern="1200" cap="none" spc="0" normalizeH="0" baseline="0" noProof="0">
                <a:ln>
                  <a:noFill/>
                </a:ln>
                <a:solidFill>
                  <a:prstClr val="black"/>
                </a:solidFill>
                <a:effectLst/>
                <a:uLnTx/>
                <a:uFillTx/>
                <a:latin typeface="Abadi"/>
                <a:ea typeface="+mn-ea"/>
                <a:cs typeface="+mn-cs"/>
              </a:rPr>
              <a:t> man </a:t>
            </a:r>
            <a:r>
              <a:rPr kumimoji="0" lang="en-GB" sz="1100" b="0" i="0" u="none" strike="noStrike" kern="1200" cap="none" spc="0" normalizeH="0" baseline="0" noProof="0" err="1">
                <a:ln>
                  <a:noFill/>
                </a:ln>
                <a:solidFill>
                  <a:prstClr val="black"/>
                </a:solidFill>
                <a:effectLst/>
                <a:uLnTx/>
                <a:uFillTx/>
                <a:latin typeface="Abadi"/>
                <a:ea typeface="+mn-ea"/>
                <a:cs typeface="+mn-cs"/>
              </a:rPr>
              <a:t>befo</a:t>
            </a:r>
            <a:r>
              <a:rPr kumimoji="0" lang="en-GB" sz="1100" b="0" i="0" u="none" strike="noStrike" kern="1200" cap="none" spc="0" normalizeH="0" baseline="0" noProof="0">
                <a:ln>
                  <a:noFill/>
                </a:ln>
                <a:solidFill>
                  <a:prstClr val="black"/>
                </a:solidFill>
                <a:effectLst/>
                <a:uLnTx/>
                <a:uFillTx/>
                <a:latin typeface="Abadi"/>
                <a:ea typeface="+mn-ea"/>
                <a:cs typeface="+mn-cs"/>
              </a:rPr>
              <a:t>' in all </a:t>
            </a:r>
            <a:r>
              <a:rPr kumimoji="0" lang="en-GB" sz="1100" b="0" i="0" u="none" strike="noStrike" kern="1200" cap="none" spc="0" normalizeH="0" baseline="0" noProof="0" err="1">
                <a:ln>
                  <a:noFill/>
                </a:ln>
                <a:solidFill>
                  <a:prstClr val="black"/>
                </a:solidFill>
                <a:effectLst/>
                <a:uLnTx/>
                <a:uFillTx/>
                <a:latin typeface="Abadi"/>
                <a:ea typeface="+mn-ea"/>
                <a:cs typeface="+mn-cs"/>
              </a:rPr>
              <a:t>mah</a:t>
            </a:r>
            <a:r>
              <a:rPr kumimoji="0" lang="en-GB" sz="1100" b="0" i="0" u="none" strike="noStrike" kern="1200" cap="none" spc="0" normalizeH="0" baseline="0" noProof="0">
                <a:ln>
                  <a:noFill/>
                </a:ln>
                <a:solidFill>
                  <a:prstClr val="black"/>
                </a:solidFill>
                <a:effectLst/>
                <a:uLnTx/>
                <a:uFillTx/>
                <a:latin typeface="Abadi"/>
                <a:ea typeface="+mn-ea"/>
                <a:cs typeface="+mn-cs"/>
              </a:rPr>
              <a:t> bawn days. He's </a:t>
            </a:r>
            <a:r>
              <a:rPr kumimoji="0" lang="en-GB" sz="1100" b="0" i="0" u="none" strike="noStrike" kern="1200" cap="none" spc="0" normalizeH="0" baseline="0" noProof="0" err="1">
                <a:ln>
                  <a:noFill/>
                </a:ln>
                <a:solidFill>
                  <a:prstClr val="black"/>
                </a:solidFill>
                <a:effectLst/>
                <a:uLnTx/>
                <a:uFillTx/>
                <a:latin typeface="Abadi"/>
                <a:ea typeface="+mn-ea"/>
                <a:cs typeface="+mn-cs"/>
              </a:rPr>
              <a:t>gointuh</a:t>
            </a:r>
            <a:r>
              <a:rPr kumimoji="0" lang="en-GB" sz="1100" b="0" i="0" u="none" strike="noStrike" kern="1200" cap="none" spc="0" normalizeH="0" baseline="0" noProof="0">
                <a:ln>
                  <a:noFill/>
                </a:ln>
                <a:solidFill>
                  <a:prstClr val="black"/>
                </a:solidFill>
                <a:effectLst/>
                <a:uLnTx/>
                <a:uFillTx/>
                <a:latin typeface="Abadi"/>
                <a:ea typeface="+mn-ea"/>
                <a:cs typeface="+mn-cs"/>
              </a:rPr>
              <a:t> put up uh store and git uh post office from de </a:t>
            </a:r>
            <a:r>
              <a:rPr kumimoji="0" lang="en-GB" sz="1100" b="0" i="0" u="none" strike="noStrike" kern="1200" cap="none" spc="0" normalizeH="0" baseline="0" noProof="0" err="1">
                <a:ln>
                  <a:noFill/>
                </a:ln>
                <a:solidFill>
                  <a:prstClr val="black"/>
                </a:solidFill>
                <a:effectLst/>
                <a:uLnTx/>
                <a:uFillTx/>
                <a:latin typeface="Abadi"/>
                <a:ea typeface="+mn-ea"/>
                <a:cs typeface="+mn-cs"/>
              </a:rPr>
              <a:t>Goven'ment</a:t>
            </a:r>
            <a:r>
              <a:rPr kumimoji="0" lang="en-GB" sz="1100" b="0" i="0" u="none" strike="noStrike" kern="1200" cap="none" spc="0" normalizeH="0" baseline="0" noProof="0">
                <a:ln>
                  <a:noFill/>
                </a:ln>
                <a:solidFill>
                  <a:prstClr val="black"/>
                </a:solidFill>
                <a:effectLst/>
                <a:uLnTx/>
                <a:uFillTx/>
                <a:latin typeface="Abadi"/>
                <a:ea typeface="+mn-ea"/>
                <a:cs typeface="+mn-cs"/>
              </a:rPr>
              <a:t>." </a:t>
            </a:r>
            <a:endParaRPr kumimoji="0" lang="en-GB" sz="1100" b="0" i="0" u="none" strike="noStrike" kern="1200" cap="none" spc="0" normalizeH="0" baseline="0" noProof="0">
              <a:ln>
                <a:noFill/>
              </a:ln>
              <a:solidFill>
                <a:prstClr val="black"/>
              </a:solidFill>
              <a:effectLst/>
              <a:uLnTx/>
              <a:uFillTx/>
              <a:latin typeface="Abadi"/>
              <a:ea typeface="+mn-ea"/>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That irritated Hicks and he didn't know why. He was the average mortal. It troubled him to get used to the world one way and then suddenly have it turn different. </a:t>
            </a:r>
            <a:r>
              <a:rPr kumimoji="0" lang="en-GB" sz="1100" b="1" i="0" u="none" strike="noStrike" kern="1200" cap="none" spc="0" normalizeH="0" baseline="0" noProof="0">
                <a:ln>
                  <a:noFill/>
                </a:ln>
                <a:solidFill>
                  <a:srgbClr val="C00000"/>
                </a:solidFill>
                <a:effectLst/>
                <a:uLnTx/>
                <a:uFillTx/>
                <a:latin typeface="Abadi"/>
                <a:ea typeface="+mn-ea"/>
                <a:cs typeface="+mn-cs"/>
              </a:rPr>
              <a:t>P. 44</a:t>
            </a:r>
            <a:endParaRPr kumimoji="0" lang="en-GB" sz="1100" b="0" i="0" u="none" strike="noStrike" kern="1200" cap="none" spc="0" normalizeH="0" baseline="0" noProof="0">
              <a:ln>
                <a:noFill/>
              </a:ln>
              <a:solidFill>
                <a:prstClr val="black"/>
              </a:solidFill>
              <a:effectLst/>
              <a:uLnTx/>
              <a:uFillTx/>
              <a:latin typeface="Abadi"/>
              <a:ea typeface="+mn-ea"/>
              <a:cs typeface="Calibri" panose="020F0502020204030204"/>
            </a:endParaRPr>
          </a:p>
        </p:txBody>
      </p:sp>
      <p:sp>
        <p:nvSpPr>
          <p:cNvPr id="12" name="TextBox 11">
            <a:extLst>
              <a:ext uri="{FF2B5EF4-FFF2-40B4-BE49-F238E27FC236}">
                <a16:creationId xmlns:a16="http://schemas.microsoft.com/office/drawing/2014/main" id="{D40B7570-FADB-4F78-A7B4-D82D8D68B936}"/>
              </a:ext>
            </a:extLst>
          </p:cNvPr>
          <p:cNvSpPr txBox="1"/>
          <p:nvPr/>
        </p:nvSpPr>
        <p:spPr>
          <a:xfrm>
            <a:off x="7156411" y="1819238"/>
            <a:ext cx="4750409" cy="9387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So Joe Starks and his cigar took the </a:t>
            </a:r>
            <a:r>
              <a:rPr kumimoji="0" lang="en-GB" sz="1100" b="0" i="0" u="none" strike="noStrike" kern="1200" cap="none" spc="0" normalizeH="0" baseline="0" noProof="0" err="1">
                <a:ln>
                  <a:noFill/>
                </a:ln>
                <a:solidFill>
                  <a:prstClr val="black"/>
                </a:solidFill>
                <a:effectLst/>
                <a:uLnTx/>
                <a:uFillTx/>
                <a:latin typeface="Abadi"/>
                <a:ea typeface="+mn-ea"/>
                <a:cs typeface="+mn-cs"/>
              </a:rPr>
              <a:t>center</a:t>
            </a:r>
            <a:r>
              <a:rPr kumimoji="0" lang="en-GB" sz="1100" b="0" i="0" u="none" strike="noStrike" kern="1200" cap="none" spc="0" normalizeH="0" baseline="0" noProof="0">
                <a:ln>
                  <a:noFill/>
                </a:ln>
                <a:solidFill>
                  <a:prstClr val="black"/>
                </a:solidFill>
                <a:effectLst/>
                <a:uLnTx/>
                <a:uFillTx/>
                <a:latin typeface="Abadi"/>
                <a:ea typeface="+mn-ea"/>
                <a:cs typeface="+mn-cs"/>
              </a:rPr>
              <a:t> of the floor. "I thanks you all for </a:t>
            </a:r>
            <a:r>
              <a:rPr kumimoji="0" lang="en-GB" sz="1100" b="0" i="0" u="none" strike="noStrike" kern="1200" cap="none" spc="0" normalizeH="0" baseline="0" noProof="0" err="1">
                <a:ln>
                  <a:noFill/>
                </a:ln>
                <a:solidFill>
                  <a:prstClr val="black"/>
                </a:solidFill>
                <a:effectLst/>
                <a:uLnTx/>
                <a:uFillTx/>
                <a:latin typeface="Abadi"/>
                <a:ea typeface="+mn-ea"/>
                <a:cs typeface="+mn-cs"/>
              </a:rPr>
              <a:t>yo</a:t>
            </a:r>
            <a:r>
              <a:rPr kumimoji="0" lang="en-GB" sz="1100" b="0" i="0" u="none" strike="noStrike" kern="1200" cap="none" spc="0" normalizeH="0" baseline="0" noProof="0">
                <a:ln>
                  <a:noFill/>
                </a:ln>
                <a:solidFill>
                  <a:prstClr val="black"/>
                </a:solidFill>
                <a:effectLst/>
                <a:uLnTx/>
                <a:uFillTx/>
                <a:latin typeface="Abadi"/>
                <a:ea typeface="+mn-ea"/>
                <a:cs typeface="+mn-cs"/>
              </a:rPr>
              <a:t>' kind welcome and for </a:t>
            </a:r>
            <a:r>
              <a:rPr kumimoji="0" lang="en-GB" sz="1100" b="0" i="0" u="none" strike="noStrike" kern="1200" cap="none" spc="0" normalizeH="0" baseline="0" noProof="0" err="1">
                <a:ln>
                  <a:noFill/>
                </a:ln>
                <a:solidFill>
                  <a:prstClr val="black"/>
                </a:solidFill>
                <a:effectLst/>
                <a:uLnTx/>
                <a:uFillTx/>
                <a:latin typeface="Abadi"/>
                <a:ea typeface="+mn-ea"/>
                <a:cs typeface="+mn-cs"/>
              </a:rPr>
              <a:t>extendin</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tuh</a:t>
            </a:r>
            <a:r>
              <a:rPr kumimoji="0" lang="en-GB" sz="1100" b="0" i="0" u="none" strike="noStrike" kern="1200" cap="none" spc="0" normalizeH="0" baseline="0" noProof="0">
                <a:ln>
                  <a:noFill/>
                </a:ln>
                <a:solidFill>
                  <a:prstClr val="black"/>
                </a:solidFill>
                <a:effectLst/>
                <a:uLnTx/>
                <a:uFillTx/>
                <a:latin typeface="Abadi"/>
                <a:ea typeface="+mn-ea"/>
                <a:cs typeface="+mn-cs"/>
              </a:rPr>
              <a:t> me de right hand uh fellowship. Ah kin see </a:t>
            </a:r>
            <a:r>
              <a:rPr kumimoji="0" lang="en-GB" sz="1100" b="0" i="0" u="none" strike="noStrike" kern="1200" cap="none" spc="0" normalizeH="0" baseline="0" noProof="0" err="1">
                <a:ln>
                  <a:noFill/>
                </a:ln>
                <a:solidFill>
                  <a:prstClr val="black"/>
                </a:solidFill>
                <a:effectLst/>
                <a:uLnTx/>
                <a:uFillTx/>
                <a:latin typeface="Abadi"/>
                <a:ea typeface="+mn-ea"/>
                <a:cs typeface="+mn-cs"/>
              </a:rPr>
              <a:t>dat</a:t>
            </a:r>
            <a:r>
              <a:rPr kumimoji="0" lang="en-GB" sz="1100" b="0" i="0" u="none" strike="noStrike" kern="1200" cap="none" spc="0" normalizeH="0" baseline="0" noProof="0">
                <a:ln>
                  <a:noFill/>
                </a:ln>
                <a:solidFill>
                  <a:prstClr val="black"/>
                </a:solidFill>
                <a:effectLst/>
                <a:uLnTx/>
                <a:uFillTx/>
                <a:latin typeface="Abadi"/>
                <a:ea typeface="+mn-ea"/>
                <a:cs typeface="+mn-cs"/>
              </a:rPr>
              <a:t> dis town is full uh union and love. Ah means </a:t>
            </a:r>
            <a:r>
              <a:rPr kumimoji="0" lang="en-GB" sz="1100" b="0" i="0" u="none" strike="noStrike" kern="1200" cap="none" spc="0" normalizeH="0" baseline="0" noProof="0" err="1">
                <a:ln>
                  <a:noFill/>
                </a:ln>
                <a:solidFill>
                  <a:prstClr val="black"/>
                </a:solidFill>
                <a:effectLst/>
                <a:uLnTx/>
                <a:uFillTx/>
                <a:latin typeface="Abadi"/>
                <a:ea typeface="+mn-ea"/>
                <a:cs typeface="+mn-cs"/>
              </a:rPr>
              <a:t>tuh</a:t>
            </a:r>
            <a:r>
              <a:rPr kumimoji="0" lang="en-GB" sz="1100" b="0" i="0" u="none" strike="noStrike" kern="1200" cap="none" spc="0" normalizeH="0" baseline="0" noProof="0">
                <a:ln>
                  <a:noFill/>
                </a:ln>
                <a:solidFill>
                  <a:prstClr val="black"/>
                </a:solidFill>
                <a:effectLst/>
                <a:uLnTx/>
                <a:uFillTx/>
                <a:latin typeface="Abadi"/>
                <a:ea typeface="+mn-ea"/>
                <a:cs typeface="+mn-cs"/>
              </a:rPr>
              <a:t> put </a:t>
            </a:r>
            <a:r>
              <a:rPr kumimoji="0" lang="en-GB" sz="1100" b="0" i="0" u="none" strike="noStrike" kern="1200" cap="none" spc="0" normalizeH="0" baseline="0" noProof="0" err="1">
                <a:ln>
                  <a:noFill/>
                </a:ln>
                <a:solidFill>
                  <a:prstClr val="black"/>
                </a:solidFill>
                <a:effectLst/>
                <a:uLnTx/>
                <a:uFillTx/>
                <a:latin typeface="Abadi"/>
                <a:ea typeface="+mn-ea"/>
                <a:cs typeface="+mn-cs"/>
              </a:rPr>
              <a:t>mah</a:t>
            </a:r>
            <a:r>
              <a:rPr kumimoji="0" lang="en-GB" sz="1100" b="0" i="0" u="none" strike="noStrike" kern="1200" cap="none" spc="0" normalizeH="0" baseline="0" noProof="0">
                <a:ln>
                  <a:noFill/>
                </a:ln>
                <a:solidFill>
                  <a:prstClr val="black"/>
                </a:solidFill>
                <a:effectLst/>
                <a:uLnTx/>
                <a:uFillTx/>
                <a:latin typeface="Abadi"/>
                <a:ea typeface="+mn-ea"/>
                <a:cs typeface="+mn-cs"/>
              </a:rPr>
              <a:t> hands nth de </a:t>
            </a:r>
            <a:r>
              <a:rPr kumimoji="0" lang="en-GB" sz="1100" b="0" i="0" u="none" strike="noStrike" kern="1200" cap="none" spc="0" normalizeH="0" baseline="0" noProof="0" err="1">
                <a:ln>
                  <a:noFill/>
                </a:ln>
                <a:solidFill>
                  <a:prstClr val="black"/>
                </a:solidFill>
                <a:effectLst/>
                <a:uLnTx/>
                <a:uFillTx/>
                <a:latin typeface="Abadi"/>
                <a:ea typeface="+mn-ea"/>
                <a:cs typeface="+mn-cs"/>
              </a:rPr>
              <a:t>plow</a:t>
            </a:r>
            <a:r>
              <a:rPr kumimoji="0" lang="en-GB" sz="1100" b="0" i="0" u="none" strike="noStrike" kern="1200" cap="none" spc="0" normalizeH="0" baseline="0" noProof="0">
                <a:ln>
                  <a:noFill/>
                </a:ln>
                <a:solidFill>
                  <a:prstClr val="black"/>
                </a:solidFill>
                <a:effectLst/>
                <a:uLnTx/>
                <a:uFillTx/>
                <a:latin typeface="Abadi"/>
                <a:ea typeface="+mn-ea"/>
                <a:cs typeface="+mn-cs"/>
              </a:rPr>
              <a:t> </a:t>
            </a:r>
            <a:r>
              <a:rPr kumimoji="0" lang="en-GB" sz="1100" b="0" i="0" u="none" strike="noStrike" kern="1200" cap="none" spc="0" normalizeH="0" baseline="0" noProof="0" err="1">
                <a:ln>
                  <a:noFill/>
                </a:ln>
                <a:solidFill>
                  <a:prstClr val="black"/>
                </a:solidFill>
                <a:effectLst/>
                <a:uLnTx/>
                <a:uFillTx/>
                <a:latin typeface="Abadi"/>
                <a:ea typeface="+mn-ea"/>
                <a:cs typeface="+mn-cs"/>
              </a:rPr>
              <a:t>heah</a:t>
            </a:r>
            <a:r>
              <a:rPr kumimoji="0" lang="en-GB" sz="1100" b="0" i="0" u="none" strike="noStrike" kern="1200" cap="none" spc="0" normalizeH="0" baseline="0" noProof="0">
                <a:ln>
                  <a:noFill/>
                </a:ln>
                <a:solidFill>
                  <a:prstClr val="black"/>
                </a:solidFill>
                <a:effectLst/>
                <a:uLnTx/>
                <a:uFillTx/>
                <a:latin typeface="Abadi"/>
                <a:ea typeface="+mn-ea"/>
                <a:cs typeface="+mn-cs"/>
              </a:rPr>
              <a:t>, and strain every nerve </a:t>
            </a:r>
            <a:r>
              <a:rPr kumimoji="0" lang="en-GB" sz="1100" b="0" i="0" u="none" strike="noStrike" kern="1200" cap="none" spc="0" normalizeH="0" baseline="0" noProof="0" err="1">
                <a:ln>
                  <a:noFill/>
                </a:ln>
                <a:solidFill>
                  <a:prstClr val="black"/>
                </a:solidFill>
                <a:effectLst/>
                <a:uLnTx/>
                <a:uFillTx/>
                <a:latin typeface="Abadi"/>
                <a:ea typeface="+mn-ea"/>
                <a:cs typeface="+mn-cs"/>
              </a:rPr>
              <a:t>tuh</a:t>
            </a:r>
            <a:r>
              <a:rPr kumimoji="0" lang="en-GB" sz="1100" b="0" i="0" u="none" strike="noStrike" kern="1200" cap="none" spc="0" normalizeH="0" baseline="0" noProof="0">
                <a:ln>
                  <a:noFill/>
                </a:ln>
                <a:solidFill>
                  <a:prstClr val="black"/>
                </a:solidFill>
                <a:effectLst/>
                <a:uLnTx/>
                <a:uFillTx/>
                <a:latin typeface="Abadi"/>
                <a:ea typeface="+mn-ea"/>
                <a:cs typeface="+mn-cs"/>
              </a:rPr>
              <a:t> make dis our town de metropolis uh de state. </a:t>
            </a:r>
            <a:r>
              <a:rPr kumimoji="0" lang="en-GB" sz="1100" b="1" i="0" u="none" strike="noStrike" kern="1200" cap="none" spc="0" normalizeH="0" baseline="0" noProof="0">
                <a:ln>
                  <a:noFill/>
                </a:ln>
                <a:solidFill>
                  <a:srgbClr val="C00000"/>
                </a:solidFill>
                <a:effectLst/>
                <a:uLnTx/>
                <a:uFillTx/>
                <a:latin typeface="Abadi"/>
                <a:ea typeface="+mn-ea"/>
                <a:cs typeface="+mn-cs"/>
              </a:rPr>
              <a:t>P. 49</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
        <p:nvSpPr>
          <p:cNvPr id="13" name="TextBox 12">
            <a:extLst>
              <a:ext uri="{FF2B5EF4-FFF2-40B4-BE49-F238E27FC236}">
                <a16:creationId xmlns:a16="http://schemas.microsoft.com/office/drawing/2014/main" id="{70C3A12A-35F6-4132-92B3-633552304D0F}"/>
              </a:ext>
            </a:extLst>
          </p:cNvPr>
          <p:cNvSpPr txBox="1"/>
          <p:nvPr/>
        </p:nvSpPr>
        <p:spPr>
          <a:xfrm>
            <a:off x="6236400" y="6002619"/>
            <a:ext cx="5108863"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Janie was astonished to see the money Jody had spent for the land come back to him so fast. Ten new families bought lots and moved to town in six weeks. It all looked too big and rushing for her to keep track of. </a:t>
            </a:r>
            <a:r>
              <a:rPr kumimoji="0" lang="en-GB" sz="1200" b="1" i="0" u="none" strike="noStrike" kern="1200" cap="none" spc="0" normalizeH="0" baseline="0" noProof="0">
                <a:ln>
                  <a:noFill/>
                </a:ln>
                <a:solidFill>
                  <a:srgbClr val="C00000"/>
                </a:solidFill>
                <a:effectLst/>
                <a:uLnTx/>
                <a:uFillTx/>
                <a:latin typeface="Abadi"/>
                <a:ea typeface="+mn-ea"/>
                <a:cs typeface="+mn-cs"/>
              </a:rPr>
              <a:t>P. 47</a:t>
            </a:r>
            <a:endParaRPr kumimoji="0" lang="en-GB" sz="1200" b="0" i="0" u="none" strike="noStrike" kern="1200" cap="none" spc="0" normalizeH="0" baseline="0" noProof="0">
              <a:ln>
                <a:noFill/>
              </a:ln>
              <a:solidFill>
                <a:prstClr val="black"/>
              </a:solidFill>
              <a:effectLst/>
              <a:uLnTx/>
              <a:uFillTx/>
              <a:latin typeface="Abadi"/>
              <a:ea typeface="+mn-ea"/>
              <a:cs typeface="+mn-cs"/>
            </a:endParaRPr>
          </a:p>
        </p:txBody>
      </p:sp>
      <p:sp>
        <p:nvSpPr>
          <p:cNvPr id="14" name="TextBox 13">
            <a:extLst>
              <a:ext uri="{FF2B5EF4-FFF2-40B4-BE49-F238E27FC236}">
                <a16:creationId xmlns:a16="http://schemas.microsoft.com/office/drawing/2014/main" id="{B7B731C7-33D4-4FFE-97F3-BCCF677C340B}"/>
              </a:ext>
            </a:extLst>
          </p:cNvPr>
          <p:cNvSpPr txBox="1"/>
          <p:nvPr/>
        </p:nvSpPr>
        <p:spPr>
          <a:xfrm>
            <a:off x="6096000" y="4573515"/>
            <a:ext cx="457047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badi"/>
                <a:ea typeface="+mn-ea"/>
                <a:cs typeface="+mn-cs"/>
              </a:rPr>
              <a:t>"Brothers and sisters, since us can't never expect </a:t>
            </a:r>
            <a:r>
              <a:rPr kumimoji="0" lang="en-GB" sz="1200" b="0" i="0" u="none" strike="noStrike" kern="1200" cap="none" spc="0" normalizeH="0" baseline="0" noProof="0" err="1">
                <a:ln>
                  <a:noFill/>
                </a:ln>
                <a:solidFill>
                  <a:prstClr val="black"/>
                </a:solidFill>
                <a:effectLst/>
                <a:uLnTx/>
                <a:uFillTx/>
                <a:latin typeface="Abadi"/>
                <a:ea typeface="+mn-ea"/>
                <a:cs typeface="+mn-cs"/>
              </a:rPr>
              <a:t>tuh</a:t>
            </a:r>
            <a:r>
              <a:rPr kumimoji="0" lang="en-GB" sz="1200" b="0" i="0" u="none" strike="noStrike" kern="1200" cap="none" spc="0" normalizeH="0" baseline="0" noProof="0">
                <a:ln>
                  <a:noFill/>
                </a:ln>
                <a:solidFill>
                  <a:prstClr val="black"/>
                </a:solidFill>
                <a:effectLst/>
                <a:uLnTx/>
                <a:uFillTx/>
                <a:latin typeface="Abadi"/>
                <a:ea typeface="+mn-ea"/>
                <a:cs typeface="+mn-cs"/>
              </a:rPr>
              <a:t> better our choice, Ah move </a:t>
            </a:r>
            <a:r>
              <a:rPr kumimoji="0" lang="en-GB" sz="1200" b="0" i="0" u="none" strike="noStrike" kern="1200" cap="none" spc="0" normalizeH="0" baseline="0" noProof="0" err="1">
                <a:ln>
                  <a:noFill/>
                </a:ln>
                <a:solidFill>
                  <a:prstClr val="black"/>
                </a:solidFill>
                <a:effectLst/>
                <a:uLnTx/>
                <a:uFillTx/>
                <a:latin typeface="Abadi"/>
                <a:ea typeface="+mn-ea"/>
                <a:cs typeface="+mn-cs"/>
              </a:rPr>
              <a:t>dat</a:t>
            </a:r>
            <a:r>
              <a:rPr kumimoji="0" lang="en-GB" sz="1200" b="0" i="0" u="none" strike="noStrike" kern="1200" cap="none" spc="0" normalizeH="0" baseline="0" noProof="0">
                <a:ln>
                  <a:noFill/>
                </a:ln>
                <a:solidFill>
                  <a:prstClr val="black"/>
                </a:solidFill>
                <a:effectLst/>
                <a:uLnTx/>
                <a:uFillTx/>
                <a:latin typeface="Abadi"/>
                <a:ea typeface="+mn-ea"/>
                <a:cs typeface="+mn-cs"/>
              </a:rPr>
              <a:t> we make Brother Starks our Mayor until we kin see further." </a:t>
            </a:r>
            <a:r>
              <a:rPr kumimoji="0" lang="en-GB" sz="1200" b="1" i="0" u="none" strike="noStrike" kern="1200" cap="none" spc="0" normalizeH="0" baseline="0" noProof="0">
                <a:ln>
                  <a:noFill/>
                </a:ln>
                <a:solidFill>
                  <a:srgbClr val="C00000"/>
                </a:solidFill>
                <a:effectLst/>
                <a:uLnTx/>
                <a:uFillTx/>
                <a:latin typeface="Abadi"/>
                <a:ea typeface="+mn-ea"/>
                <a:cs typeface="+mn-cs"/>
              </a:rPr>
              <a:t>P. 49</a:t>
            </a:r>
            <a:endParaRPr kumimoji="0" lang="en-GB" sz="1200" b="0" i="0" u="none" strike="noStrike" kern="1200" cap="none" spc="0" normalizeH="0" baseline="0" noProof="0">
              <a:ln>
                <a:noFill/>
              </a:ln>
              <a:solidFill>
                <a:prstClr val="black"/>
              </a:solidFill>
              <a:effectLst/>
              <a:uLnTx/>
              <a:uFillTx/>
              <a:latin typeface="Abadi"/>
              <a:ea typeface="+mn-ea"/>
              <a:cs typeface="+mn-cs"/>
            </a:endParaRPr>
          </a:p>
        </p:txBody>
      </p:sp>
      <p:sp>
        <p:nvSpPr>
          <p:cNvPr id="15" name="TextBox 14">
            <a:extLst>
              <a:ext uri="{FF2B5EF4-FFF2-40B4-BE49-F238E27FC236}">
                <a16:creationId xmlns:a16="http://schemas.microsoft.com/office/drawing/2014/main" id="{F54260A5-014E-442A-A186-AB1A32C33865}"/>
              </a:ext>
            </a:extLst>
          </p:cNvPr>
          <p:cNvSpPr txBox="1"/>
          <p:nvPr/>
        </p:nvSpPr>
        <p:spPr>
          <a:xfrm rot="10800000" flipV="1">
            <a:off x="6307581" y="5460046"/>
            <a:ext cx="5780809"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badi"/>
                <a:ea typeface="+mn-ea"/>
                <a:cs typeface="+mn-cs"/>
              </a:rPr>
              <a:t>He strode along invested with his new dignity, thought and planned out loud, unconscious of her thoughts. </a:t>
            </a:r>
            <a:r>
              <a:rPr kumimoji="0" lang="en-GB" sz="1100" b="1" i="0" u="none" strike="noStrike" kern="1200" cap="none" spc="0" normalizeH="0" baseline="0" noProof="0">
                <a:ln>
                  <a:noFill/>
                </a:ln>
                <a:solidFill>
                  <a:srgbClr val="C00000"/>
                </a:solidFill>
                <a:effectLst/>
                <a:uLnTx/>
                <a:uFillTx/>
                <a:latin typeface="Abadi"/>
                <a:ea typeface="+mn-ea"/>
                <a:cs typeface="+mn-cs"/>
              </a:rPr>
              <a:t>P. 50</a:t>
            </a:r>
            <a:endParaRPr kumimoji="0" lang="en-GB" sz="1100" b="0" i="0" u="none" strike="noStrike" kern="1200" cap="none" spc="0" normalizeH="0" baseline="0" noProof="0">
              <a:ln>
                <a:noFill/>
              </a:ln>
              <a:solidFill>
                <a:prstClr val="black"/>
              </a:solidFill>
              <a:effectLst/>
              <a:uLnTx/>
              <a:uFillTx/>
              <a:latin typeface="Abadi"/>
              <a:ea typeface="+mn-ea"/>
              <a:cs typeface="+mn-cs"/>
            </a:endParaRPr>
          </a:p>
        </p:txBody>
      </p:sp>
    </p:spTree>
    <p:extLst>
      <p:ext uri="{BB962C8B-B14F-4D97-AF65-F5344CB8AC3E}">
        <p14:creationId xmlns:p14="http://schemas.microsoft.com/office/powerpoint/2010/main" val="28768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D215-09AD-4A96-88C2-4EF270EE9CE9}"/>
              </a:ext>
            </a:extLst>
          </p:cNvPr>
          <p:cNvSpPr>
            <a:spLocks noGrp="1"/>
          </p:cNvSpPr>
          <p:nvPr>
            <p:ph type="title"/>
          </p:nvPr>
        </p:nvSpPr>
        <p:spPr/>
        <p:txBody>
          <a:bodyPr/>
          <a:lstStyle/>
          <a:p>
            <a:r>
              <a:rPr lang="en-GB">
                <a:highlight>
                  <a:srgbClr val="FFFF00"/>
                </a:highlight>
              </a:rPr>
              <a:t>Vocabulary activity </a:t>
            </a:r>
          </a:p>
        </p:txBody>
      </p:sp>
      <p:sp>
        <p:nvSpPr>
          <p:cNvPr id="3" name="Content Placeholder 2">
            <a:extLst>
              <a:ext uri="{FF2B5EF4-FFF2-40B4-BE49-F238E27FC236}">
                <a16:creationId xmlns:a16="http://schemas.microsoft.com/office/drawing/2014/main" id="{9D65253A-5644-4A80-928A-82F1B87C4F93}"/>
              </a:ext>
            </a:extLst>
          </p:cNvPr>
          <p:cNvSpPr>
            <a:spLocks noGrp="1"/>
          </p:cNvSpPr>
          <p:nvPr>
            <p:ph idx="1"/>
          </p:nvPr>
        </p:nvSpPr>
        <p:spPr/>
        <p:txBody>
          <a:bodyPr/>
          <a:lstStyle/>
          <a:p>
            <a:r>
              <a:rPr lang="en-GB"/>
              <a:t>Which words could you use to describe Janie's emotions? </a:t>
            </a:r>
          </a:p>
          <a:p>
            <a:r>
              <a:rPr lang="en-GB"/>
              <a:t>Which words could you use to describe Joe Starks?</a:t>
            </a:r>
          </a:p>
          <a:p>
            <a:endParaRPr lang="en-GB"/>
          </a:p>
          <a:p>
            <a:pPr marL="0" indent="0">
              <a:buNone/>
            </a:pPr>
            <a:r>
              <a:rPr lang="en-GB" b="1">
                <a:highlight>
                  <a:srgbClr val="FFFF00"/>
                </a:highlight>
              </a:rPr>
              <a:t>Add precise vocabulary to your graph. </a:t>
            </a:r>
          </a:p>
          <a:p>
            <a:pPr marL="0" indent="0">
              <a:buNone/>
            </a:pPr>
            <a:endParaRPr lang="en-GB"/>
          </a:p>
        </p:txBody>
      </p:sp>
    </p:spTree>
    <p:extLst>
      <p:ext uri="{BB962C8B-B14F-4D97-AF65-F5344CB8AC3E}">
        <p14:creationId xmlns:p14="http://schemas.microsoft.com/office/powerpoint/2010/main" val="3620757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a:xfrm>
            <a:off x="1371600" y="4246418"/>
            <a:ext cx="9756648" cy="1925782"/>
          </a:xfrm>
        </p:spPr>
        <p:txBody>
          <a:bodyPr/>
          <a:lstStyle/>
          <a:p>
            <a:pPr marL="0" indent="0">
              <a:buNone/>
            </a:pPr>
            <a:r>
              <a:rPr lang="en-GB" sz="2000"/>
              <a:t>On. the train the next day, Joe didn't make many speeches with rhymes to her, …</a:t>
            </a:r>
          </a:p>
          <a:p>
            <a:pPr marL="0" indent="0">
              <a:buNone/>
            </a:pPr>
            <a:r>
              <a:rPr lang="en-GB"/>
              <a:t> - </a:t>
            </a:r>
          </a:p>
          <a:p>
            <a:pPr marL="0" indent="0">
              <a:buNone/>
            </a:pPr>
            <a:r>
              <a:rPr lang="en-GB" sz="2000"/>
              <a:t>…"</a:t>
            </a:r>
            <a:r>
              <a:rPr lang="en-GB" sz="2000" err="1"/>
              <a:t>Ah'm</a:t>
            </a:r>
            <a:r>
              <a:rPr lang="en-GB" sz="2000"/>
              <a:t> uh bitch's baby round lady people." "Ah's much </a:t>
            </a:r>
            <a:r>
              <a:rPr lang="en-GB" sz="2000" err="1"/>
              <a:t>ruther</a:t>
            </a:r>
            <a:r>
              <a:rPr lang="en-GB" sz="2000"/>
              <a:t> see all </a:t>
            </a:r>
            <a:r>
              <a:rPr lang="en-GB" sz="2000" err="1"/>
              <a:t>dat</a:t>
            </a:r>
            <a:r>
              <a:rPr lang="en-GB" sz="2000"/>
              <a:t> than to hear 'bout it. Come on less go see </a:t>
            </a:r>
            <a:r>
              <a:rPr lang="en-GB" sz="2000" err="1"/>
              <a:t>whut</a:t>
            </a:r>
            <a:r>
              <a:rPr lang="en-GB" sz="2000"/>
              <a:t> he </a:t>
            </a:r>
            <a:r>
              <a:rPr lang="en-GB" sz="2000" err="1"/>
              <a:t>goin</a:t>
            </a:r>
            <a:r>
              <a:rPr lang="en-GB" sz="2000"/>
              <a:t> </a:t>
            </a:r>
            <a:r>
              <a:rPr lang="en-GB" sz="2000" err="1"/>
              <a:t>tuh</a:t>
            </a:r>
            <a:r>
              <a:rPr lang="en-GB" sz="2000"/>
              <a:t> do 'bout dis town."</a:t>
            </a:r>
            <a:endParaRPr lang="en-GB" sz="2000">
              <a:cs typeface="Calibri"/>
            </a:endParaRPr>
          </a:p>
          <a:p>
            <a:pPr marL="0" indent="0">
              <a:buNone/>
            </a:pPr>
            <a:r>
              <a:rPr lang="en-GB" sz="2000"/>
              <a:t> </a:t>
            </a: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98182" y="907473"/>
            <a:ext cx="304800" cy="304800"/>
          </a:xfrm>
          <a:prstGeom prst="rect">
            <a:avLst/>
          </a:prstGeom>
        </p:spPr>
      </p:pic>
    </p:spTree>
    <p:extLst>
      <p:ext uri="{BB962C8B-B14F-4D97-AF65-F5344CB8AC3E}">
        <p14:creationId xmlns:p14="http://schemas.microsoft.com/office/powerpoint/2010/main" val="1080549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a:t>
            </a:r>
          </a:p>
        </p:txBody>
      </p:sp>
      <p:sp>
        <p:nvSpPr>
          <p:cNvPr id="3" name="Content Placeholder 2"/>
          <p:cNvSpPr>
            <a:spLocks noGrp="1"/>
          </p:cNvSpPr>
          <p:nvPr>
            <p:ph idx="1"/>
          </p:nvPr>
        </p:nvSpPr>
        <p:spPr/>
        <p:txBody>
          <a:bodyPr/>
          <a:lstStyle/>
          <a:p>
            <a:pPr marL="0" indent="0">
              <a:buNone/>
            </a:pPr>
            <a:r>
              <a:rPr lang="en-GB" sz="2000"/>
              <a:t>They got up and sauntered over to where Starks was living for the present. </a:t>
            </a:r>
          </a:p>
          <a:p>
            <a:pPr marL="0" indent="0">
              <a:buNone/>
            </a:pPr>
            <a:r>
              <a:rPr lang="en-GB"/>
              <a:t> - </a:t>
            </a:r>
          </a:p>
          <a:p>
            <a:pPr marL="0" indent="0">
              <a:lnSpc>
                <a:spcPct val="100000"/>
              </a:lnSpc>
              <a:spcBef>
                <a:spcPts val="0"/>
              </a:spcBef>
              <a:buNone/>
            </a:pPr>
            <a:r>
              <a:rPr lang="en-GB">
                <a:ea typeface="+mn-lt"/>
                <a:cs typeface="+mn-lt"/>
              </a:rPr>
              <a:t>He was a long time thinking but finally he saw and stumbled down the steps with a surly "'Bye." </a:t>
            </a:r>
            <a:endParaRPr lang="en-US">
              <a:ea typeface="+mn-lt"/>
              <a:cs typeface="+mn-lt"/>
            </a:endParaRPr>
          </a:p>
          <a:p>
            <a:pPr marL="0" indent="0">
              <a:lnSpc>
                <a:spcPct val="100000"/>
              </a:lnSpc>
              <a:spcBef>
                <a:spcPts val="0"/>
              </a:spcBef>
              <a:buNone/>
            </a:pPr>
            <a:r>
              <a:rPr lang="en-GB">
                <a:ea typeface="+mn-lt"/>
                <a:cs typeface="+mn-lt"/>
              </a:rPr>
              <a:t>"Good bye." </a:t>
            </a:r>
            <a:endParaRPr lang="en-GB"/>
          </a:p>
          <a:p>
            <a:pPr marL="0" indent="0">
              <a:buNone/>
            </a:pP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3545" y="685800"/>
            <a:ext cx="304800" cy="304800"/>
          </a:xfrm>
          <a:prstGeom prst="rect">
            <a:avLst/>
          </a:prstGeom>
        </p:spPr>
      </p:pic>
    </p:spTree>
    <p:extLst>
      <p:ext uri="{BB962C8B-B14F-4D97-AF65-F5344CB8AC3E}">
        <p14:creationId xmlns:p14="http://schemas.microsoft.com/office/powerpoint/2010/main" val="349505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Chapter 5 </a:t>
            </a:r>
          </a:p>
        </p:txBody>
      </p:sp>
      <p:sp>
        <p:nvSpPr>
          <p:cNvPr id="3" name="Content Placeholder 2"/>
          <p:cNvSpPr>
            <a:spLocks noGrp="1"/>
          </p:cNvSpPr>
          <p:nvPr>
            <p:ph idx="1"/>
          </p:nvPr>
        </p:nvSpPr>
        <p:spPr>
          <a:xfrm>
            <a:off x="1069848" y="4017818"/>
            <a:ext cx="10058400" cy="2154382"/>
          </a:xfrm>
        </p:spPr>
        <p:txBody>
          <a:bodyPr/>
          <a:lstStyle/>
          <a:p>
            <a:pPr marL="0" indent="0">
              <a:buNone/>
            </a:pPr>
            <a:r>
              <a:rPr lang="en-GB"/>
              <a:t>That night Coker asked him about it. "Ah saw </a:t>
            </a:r>
            <a:r>
              <a:rPr lang="en-GB" err="1"/>
              <a:t>yuh</a:t>
            </a:r>
            <a:r>
              <a:rPr lang="en-GB"/>
              <a:t> when </a:t>
            </a:r>
            <a:r>
              <a:rPr lang="en-GB" err="1"/>
              <a:t>yuh</a:t>
            </a:r>
            <a:r>
              <a:rPr lang="en-GB"/>
              <a:t> ducked back </a:t>
            </a:r>
            <a:r>
              <a:rPr lang="en-GB" err="1"/>
              <a:t>tuh</a:t>
            </a:r>
            <a:r>
              <a:rPr lang="en-GB"/>
              <a:t> Starks' house. Well, how </a:t>
            </a:r>
            <a:r>
              <a:rPr lang="en-GB" err="1"/>
              <a:t>didju</a:t>
            </a:r>
            <a:r>
              <a:rPr lang="en-GB"/>
              <a:t> make out?“</a:t>
            </a:r>
            <a:endParaRPr lang="en-GB">
              <a:cs typeface="Calibri"/>
            </a:endParaRPr>
          </a:p>
          <a:p>
            <a:pPr marL="0" indent="0">
              <a:buNone/>
            </a:pPr>
            <a:r>
              <a:rPr lang="en-GB"/>
              <a:t> - </a:t>
            </a:r>
          </a:p>
          <a:p>
            <a:pPr marL="0" indent="0">
              <a:buNone/>
            </a:pPr>
            <a:r>
              <a:rPr lang="en-GB" sz="2000"/>
              <a:t>They argued a bit more then went on to the house where Joe was and found him in his shirt-sleeves, standing with his legs wide apart, asking questions and smoking a cigar.</a:t>
            </a:r>
            <a:endParaRPr lang="en-GB" sz="2000">
              <a:cs typeface="Calibri" panose="020F0502020204030204"/>
            </a:endParaRPr>
          </a:p>
          <a:p>
            <a:pPr marL="0" indent="0">
              <a:buNone/>
            </a:pPr>
            <a:endParaRPr lang="en-GB"/>
          </a:p>
          <a:p>
            <a:pPr marL="0" indent="0">
              <a:buNone/>
            </a:pPr>
            <a:endParaRPr lang="en-GB"/>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25000" y="692727"/>
            <a:ext cx="304800" cy="304800"/>
          </a:xfrm>
          <a:prstGeom prst="rect">
            <a:avLst/>
          </a:prstGeom>
        </p:spPr>
      </p:pic>
    </p:spTree>
    <p:extLst>
      <p:ext uri="{BB962C8B-B14F-4D97-AF65-F5344CB8AC3E}">
        <p14:creationId xmlns:p14="http://schemas.microsoft.com/office/powerpoint/2010/main" val="573486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1">
      <a:majorFont>
        <a:latin typeface="Tw Cen MT"/>
        <a:ea typeface=""/>
        <a:cs typeface=""/>
      </a:majorFont>
      <a:minorFont>
        <a:latin typeface="Abadi"/>
        <a:ea typeface=""/>
        <a:cs typeface=""/>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0</TotalTime>
  <Words>1934</Words>
  <Application>Microsoft Macintosh PowerPoint</Application>
  <PresentationFormat>Widescreen</PresentationFormat>
  <Paragraphs>143</Paragraphs>
  <Slides>19</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Abadi</vt:lpstr>
      <vt:lpstr>Arial</vt:lpstr>
      <vt:lpstr>Calibri</vt:lpstr>
      <vt:lpstr>Gill Sans MT</vt:lpstr>
      <vt:lpstr>Rockwell Extra Bold</vt:lpstr>
      <vt:lpstr>Tw Cen MT</vt:lpstr>
      <vt:lpstr>Wingdings</vt:lpstr>
      <vt:lpstr>Wood Type</vt:lpstr>
      <vt:lpstr>Power, leadership, or hubris? </vt:lpstr>
      <vt:lpstr>‘Buying in’ and opening THE SHOP</vt:lpstr>
      <vt:lpstr>Exploring Context: Historic Eatonville</vt:lpstr>
      <vt:lpstr> while Reading</vt:lpstr>
      <vt:lpstr>Janie’s feelings</vt:lpstr>
      <vt:lpstr>Vocabulary activity </vt:lpstr>
      <vt:lpstr>Chapter 5</vt:lpstr>
      <vt:lpstr>Chapter 5</vt:lpstr>
      <vt:lpstr>Chapter 5 </vt:lpstr>
      <vt:lpstr>Chapter 5</vt:lpstr>
      <vt:lpstr>Chapter 5</vt:lpstr>
      <vt:lpstr>Power, leadership, or hubris? </vt:lpstr>
      <vt:lpstr>Which persuasive techniques did you use in this task? </vt:lpstr>
      <vt:lpstr>You are Janie’s best friend. She has written to you about her feelings about Logan and Joe. You are now writing a letter in response, advising her on what to do. </vt:lpstr>
      <vt:lpstr>How to undermine the opposing viewpoint</vt:lpstr>
      <vt:lpstr>Write a more engaging Opening</vt:lpstr>
      <vt:lpstr>Create more urgency</vt:lpstr>
      <vt:lpstr>Imagery in Non-fiction  </vt:lpstr>
      <vt:lpstr>Power, leadership, or hubris?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leadership, or hubris? </dc:title>
  <dc:creator>HALL, EMMA (PGR)</dc:creator>
  <cp:lastModifiedBy>Emily Brady</cp:lastModifiedBy>
  <cp:revision>2</cp:revision>
  <dcterms:created xsi:type="dcterms:W3CDTF">2023-10-14T15:39:22Z</dcterms:created>
  <dcterms:modified xsi:type="dcterms:W3CDTF">2024-03-19T14:16:43Z</dcterms:modified>
</cp:coreProperties>
</file>