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57" r:id="rId2"/>
    <p:sldId id="458" r:id="rId3"/>
    <p:sldId id="456" r:id="rId4"/>
    <p:sldId id="436" r:id="rId5"/>
    <p:sldId id="280" r:id="rId6"/>
    <p:sldId id="438" r:id="rId7"/>
    <p:sldId id="431" r:id="rId8"/>
    <p:sldId id="43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F13D70-97FF-4F32-86AE-2A029303E768}" v="1" dt="2024-03-19T23:04:42.6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9" d="100"/>
          <a:sy n="79" d="100"/>
        </p:scale>
        <p:origin x="859"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LL, EMMA (PGR)" userId="de357696-bbf4-439b-b6da-cc918242df62" providerId="ADAL" clId="{D1F13D70-97FF-4F32-86AE-2A029303E768}"/>
    <pc:docChg chg="undo custSel modSld">
      <pc:chgData name="HALL, EMMA (PGR)" userId="de357696-bbf4-439b-b6da-cc918242df62" providerId="ADAL" clId="{D1F13D70-97FF-4F32-86AE-2A029303E768}" dt="2024-03-19T23:05:43.603" v="57" actId="14100"/>
      <pc:docMkLst>
        <pc:docMk/>
      </pc:docMkLst>
      <pc:sldChg chg="addSp delSp modSp mod setBg">
        <pc:chgData name="HALL, EMMA (PGR)" userId="de357696-bbf4-439b-b6da-cc918242df62" providerId="ADAL" clId="{D1F13D70-97FF-4F32-86AE-2A029303E768}" dt="2024-03-19T23:05:43.603" v="57" actId="14100"/>
        <pc:sldMkLst>
          <pc:docMk/>
          <pc:sldMk cId="198864700" sldId="431"/>
        </pc:sldMkLst>
        <pc:spChg chg="mod">
          <ac:chgData name="HALL, EMMA (PGR)" userId="de357696-bbf4-439b-b6da-cc918242df62" providerId="ADAL" clId="{D1F13D70-97FF-4F32-86AE-2A029303E768}" dt="2024-03-19T23:04:47.862" v="3" actId="26606"/>
          <ac:spMkLst>
            <pc:docMk/>
            <pc:sldMk cId="198864700" sldId="431"/>
            <ac:spMk id="2" creationId="{7570F129-DA62-4E8B-B843-2AC53D3EA4D3}"/>
          </ac:spMkLst>
        </pc:spChg>
        <pc:spChg chg="mod">
          <ac:chgData name="HALL, EMMA (PGR)" userId="de357696-bbf4-439b-b6da-cc918242df62" providerId="ADAL" clId="{D1F13D70-97FF-4F32-86AE-2A029303E768}" dt="2024-03-19T23:04:47.862" v="3" actId="26606"/>
          <ac:spMkLst>
            <pc:docMk/>
            <pc:sldMk cId="198864700" sldId="431"/>
            <ac:spMk id="3" creationId="{984D0328-1CF2-49CD-A6D8-16BC0545DE7E}"/>
          </ac:spMkLst>
        </pc:spChg>
        <pc:spChg chg="add mod">
          <ac:chgData name="HALL, EMMA (PGR)" userId="de357696-bbf4-439b-b6da-cc918242df62" providerId="ADAL" clId="{D1F13D70-97FF-4F32-86AE-2A029303E768}" dt="2024-03-19T23:05:43.603" v="57" actId="14100"/>
          <ac:spMkLst>
            <pc:docMk/>
            <pc:sldMk cId="198864700" sldId="431"/>
            <ac:spMk id="6" creationId="{3E39EB91-C609-C6CE-E87C-549AAE7EC737}"/>
          </ac:spMkLst>
        </pc:spChg>
        <pc:spChg chg="add del">
          <ac:chgData name="HALL, EMMA (PGR)" userId="de357696-bbf4-439b-b6da-cc918242df62" providerId="ADAL" clId="{D1F13D70-97FF-4F32-86AE-2A029303E768}" dt="2024-03-19T23:04:47.846" v="2" actId="26606"/>
          <ac:spMkLst>
            <pc:docMk/>
            <pc:sldMk cId="198864700" sldId="431"/>
            <ac:spMk id="9" creationId="{89C8D586-1ECD-4981-BED2-97336112C0AD}"/>
          </ac:spMkLst>
        </pc:spChg>
        <pc:spChg chg="add">
          <ac:chgData name="HALL, EMMA (PGR)" userId="de357696-bbf4-439b-b6da-cc918242df62" providerId="ADAL" clId="{D1F13D70-97FF-4F32-86AE-2A029303E768}" dt="2024-03-19T23:04:47.862" v="3" actId="26606"/>
          <ac:spMkLst>
            <pc:docMk/>
            <pc:sldMk cId="198864700" sldId="431"/>
            <ac:spMk id="15" creationId="{4863AD45-F025-4500-8898-7DE237E4CBC2}"/>
          </ac:spMkLst>
        </pc:spChg>
        <pc:grpChg chg="add del">
          <ac:chgData name="HALL, EMMA (PGR)" userId="de357696-bbf4-439b-b6da-cc918242df62" providerId="ADAL" clId="{D1F13D70-97FF-4F32-86AE-2A029303E768}" dt="2024-03-19T23:04:47.846" v="2" actId="26606"/>
          <ac:grpSpMkLst>
            <pc:docMk/>
            <pc:sldMk cId="198864700" sldId="431"/>
            <ac:grpSpMk id="11" creationId="{AF001A23-2767-4A31-BD30-56112DE9527E}"/>
          </ac:grpSpMkLst>
        </pc:grpChg>
        <pc:grpChg chg="add">
          <ac:chgData name="HALL, EMMA (PGR)" userId="de357696-bbf4-439b-b6da-cc918242df62" providerId="ADAL" clId="{D1F13D70-97FF-4F32-86AE-2A029303E768}" dt="2024-03-19T23:04:47.862" v="3" actId="26606"/>
          <ac:grpSpMkLst>
            <pc:docMk/>
            <pc:sldMk cId="198864700" sldId="431"/>
            <ac:grpSpMk id="16" creationId="{639A5BF8-72C2-43E2-A19E-D54875260B52}"/>
          </ac:grpSpMkLst>
        </pc:grpChg>
        <pc:picChg chg="mod ord">
          <ac:chgData name="HALL, EMMA (PGR)" userId="de357696-bbf4-439b-b6da-cc918242df62" providerId="ADAL" clId="{D1F13D70-97FF-4F32-86AE-2A029303E768}" dt="2024-03-19T23:05:16.540" v="5" actId="27614"/>
          <ac:picMkLst>
            <pc:docMk/>
            <pc:sldMk cId="198864700" sldId="431"/>
            <ac:picMk id="4" creationId="{D8FC6362-6025-4CD7-BDE5-2CB8B071DA4F}"/>
          </ac:picMkLst>
        </pc:picChg>
      </pc:sldChg>
    </pc:docChg>
  </pc:docChgLst>
  <pc:docChgLst>
    <pc:chgData name="HALL, EMMA (PGR)" userId="de357696-bbf4-439b-b6da-cc918242df62" providerId="ADAL" clId="{85F9BF02-43AC-4958-9385-A66FCA2278E7}"/>
    <pc:docChg chg="modSld">
      <pc:chgData name="HALL, EMMA (PGR)" userId="de357696-bbf4-439b-b6da-cc918242df62" providerId="ADAL" clId="{85F9BF02-43AC-4958-9385-A66FCA2278E7}" dt="2023-10-14T15:35:32.195" v="4" actId="1076"/>
      <pc:docMkLst>
        <pc:docMk/>
      </pc:docMkLst>
      <pc:sldChg chg="addSp modSp mod">
        <pc:chgData name="HALL, EMMA (PGR)" userId="de357696-bbf4-439b-b6da-cc918242df62" providerId="ADAL" clId="{85F9BF02-43AC-4958-9385-A66FCA2278E7}" dt="2023-10-14T15:35:32.195" v="4" actId="1076"/>
        <pc:sldMkLst>
          <pc:docMk/>
          <pc:sldMk cId="133220842" sldId="457"/>
        </pc:sldMkLst>
        <pc:picChg chg="add mod">
          <ac:chgData name="HALL, EMMA (PGR)" userId="de357696-bbf4-439b-b6da-cc918242df62" providerId="ADAL" clId="{85F9BF02-43AC-4958-9385-A66FCA2278E7}" dt="2023-10-14T15:35:17.723" v="1" actId="1076"/>
          <ac:picMkLst>
            <pc:docMk/>
            <pc:sldMk cId="133220842" sldId="457"/>
            <ac:picMk id="3" creationId="{08DB9FDD-B6FC-9766-E864-4A8584097C00}"/>
          </ac:picMkLst>
        </pc:picChg>
        <pc:picChg chg="add mod">
          <ac:chgData name="HALL, EMMA (PGR)" userId="de357696-bbf4-439b-b6da-cc918242df62" providerId="ADAL" clId="{85F9BF02-43AC-4958-9385-A66FCA2278E7}" dt="2023-10-14T15:35:32.195" v="4" actId="1076"/>
          <ac:picMkLst>
            <pc:docMk/>
            <pc:sldMk cId="133220842" sldId="457"/>
            <ac:picMk id="7" creationId="{5561FC7D-5111-2A74-3E6E-92A25CEF54B7}"/>
          </ac:picMkLst>
        </pc:picChg>
      </pc:sldChg>
    </pc:docChg>
  </pc:docChgLst>
</pc:chgInfo>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3284890-85D2-4D7B-8EF5-15A9C1DB8F42}" type="datetimeFigureOut">
              <a:rPr lang="en-US" dirty="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a:p>
        </p:txBody>
      </p:sp>
    </p:spTree>
    <p:extLst>
      <p:ext uri="{BB962C8B-B14F-4D97-AF65-F5344CB8AC3E}">
        <p14:creationId xmlns:p14="http://schemas.microsoft.com/office/powerpoint/2010/main" val="3837251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157CC2-0FC8-4686-B024-99790E0F5162}" type="datetimeFigureOut">
              <a:rPr lang="en-US" dirty="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1570651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764DA5-CD3D-4590-A511-FCD3BC7A793E}" type="datetimeFigureOut">
              <a:rPr lang="en-US" dirty="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3389760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F5661D-6934-4B32-B92C-470368BF1EC6}" type="datetimeFigureOut">
              <a:rPr lang="en-US" dirty="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965172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3/19/2024</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a:p>
        </p:txBody>
      </p:sp>
    </p:spTree>
    <p:extLst>
      <p:ext uri="{BB962C8B-B14F-4D97-AF65-F5344CB8AC3E}">
        <p14:creationId xmlns:p14="http://schemas.microsoft.com/office/powerpoint/2010/main" val="3969803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548D31E-DCDA-41A7-9C67-C4B11B94D21D}" type="datetimeFigureOut">
              <a:rPr lang="en-US" dirty="0"/>
              <a:t>3/19/2024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3627364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B3762C0-B258-48F1-ADE6-176B4174CCDD}" type="datetimeFigureOut">
              <a:rPr lang="en-US" dirty="0"/>
              <a:t>3/19/2024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140107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77919A6-33EB-49BD-A62F-1FA56B9F9712}" type="datetimeFigureOut">
              <a:rPr lang="en-US" dirty="0"/>
              <a:t>3/19/2024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339458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3/19/2024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183469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3/19/2024</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4009101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3/19/2024</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276928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3/19/2024</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a:p>
        </p:txBody>
      </p:sp>
    </p:spTree>
    <p:extLst>
      <p:ext uri="{BB962C8B-B14F-4D97-AF65-F5344CB8AC3E}">
        <p14:creationId xmlns:p14="http://schemas.microsoft.com/office/powerpoint/2010/main" val="6441577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youtu.be/Ry_i8w2rdQY" TargetMode="External"/><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049BA08-9FEC-44AC-9BA0-FD6FCCBC4DA9}"/>
              </a:ext>
            </a:extLst>
          </p:cNvPr>
          <p:cNvSpPr>
            <a:spLocks noGrp="1"/>
          </p:cNvSpPr>
          <p:nvPr>
            <p:ph type="ctrTitle"/>
          </p:nvPr>
        </p:nvSpPr>
        <p:spPr/>
        <p:txBody>
          <a:bodyPr/>
          <a:lstStyle/>
          <a:p>
            <a:r>
              <a:rPr lang="en-GB"/>
              <a:t>Understanding Nanny</a:t>
            </a:r>
          </a:p>
        </p:txBody>
      </p:sp>
      <p:sp>
        <p:nvSpPr>
          <p:cNvPr id="5" name="Subtitle 4">
            <a:extLst>
              <a:ext uri="{FF2B5EF4-FFF2-40B4-BE49-F238E27FC236}">
                <a16:creationId xmlns:a16="http://schemas.microsoft.com/office/drawing/2014/main" id="{621D380E-9E4D-44A2-AC28-4EC3CDE2FF82}"/>
              </a:ext>
            </a:extLst>
          </p:cNvPr>
          <p:cNvSpPr>
            <a:spLocks noGrp="1"/>
          </p:cNvSpPr>
          <p:nvPr>
            <p:ph type="subTitle" idx="1"/>
          </p:nvPr>
        </p:nvSpPr>
        <p:spPr/>
        <p:txBody>
          <a:bodyPr/>
          <a:lstStyle/>
          <a:p>
            <a:r>
              <a:rPr lang="en-GB" b="1">
                <a:highlight>
                  <a:srgbClr val="FFFF00"/>
                </a:highlight>
              </a:rPr>
              <a:t>Starter: What do you know about Nanny already? </a:t>
            </a:r>
          </a:p>
        </p:txBody>
      </p:sp>
      <p:pic>
        <p:nvPicPr>
          <p:cNvPr id="3" name="Picture 2" descr="A blue and black logo&#10;&#10;Description automatically generated">
            <a:extLst>
              <a:ext uri="{FF2B5EF4-FFF2-40B4-BE49-F238E27FC236}">
                <a16:creationId xmlns:a16="http://schemas.microsoft.com/office/drawing/2014/main" id="{08DB9FDD-B6FC-9766-E864-4A8584097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053" y="5326451"/>
            <a:ext cx="2133333" cy="1142857"/>
          </a:xfrm>
          <a:prstGeom prst="rect">
            <a:avLst/>
          </a:prstGeom>
        </p:spPr>
      </p:pic>
      <p:pic>
        <p:nvPicPr>
          <p:cNvPr id="7" name="Picture 6" descr="A flag with red white and blue stripes&#10;&#10;Description automatically generated">
            <a:extLst>
              <a:ext uri="{FF2B5EF4-FFF2-40B4-BE49-F238E27FC236}">
                <a16:creationId xmlns:a16="http://schemas.microsoft.com/office/drawing/2014/main" id="{5561FC7D-5111-2A74-3E6E-92A25CEF54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54915" y="5425777"/>
            <a:ext cx="2108769" cy="1142857"/>
          </a:xfrm>
          <a:prstGeom prst="rect">
            <a:avLst/>
          </a:prstGeom>
        </p:spPr>
      </p:pic>
    </p:spTree>
    <p:extLst>
      <p:ext uri="{BB962C8B-B14F-4D97-AF65-F5344CB8AC3E}">
        <p14:creationId xmlns:p14="http://schemas.microsoft.com/office/powerpoint/2010/main" val="133220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B4017-A0F8-45A7-96C0-A37015EB241D}"/>
              </a:ext>
            </a:extLst>
          </p:cNvPr>
          <p:cNvSpPr>
            <a:spLocks noGrp="1"/>
          </p:cNvSpPr>
          <p:nvPr>
            <p:ph type="title"/>
          </p:nvPr>
        </p:nvSpPr>
        <p:spPr/>
        <p:txBody>
          <a:bodyPr/>
          <a:lstStyle/>
          <a:p>
            <a:r>
              <a:rPr lang="en-GB"/>
              <a:t>objectives</a:t>
            </a:r>
          </a:p>
        </p:txBody>
      </p:sp>
      <p:sp>
        <p:nvSpPr>
          <p:cNvPr id="3" name="Content Placeholder 2">
            <a:extLst>
              <a:ext uri="{FF2B5EF4-FFF2-40B4-BE49-F238E27FC236}">
                <a16:creationId xmlns:a16="http://schemas.microsoft.com/office/drawing/2014/main" id="{D4372528-E076-401B-BC45-60320649E0D9}"/>
              </a:ext>
            </a:extLst>
          </p:cNvPr>
          <p:cNvSpPr>
            <a:spLocks noGrp="1"/>
          </p:cNvSpPr>
          <p:nvPr>
            <p:ph idx="1"/>
          </p:nvPr>
        </p:nvSpPr>
        <p:spPr/>
        <p:txBody>
          <a:bodyPr/>
          <a:lstStyle/>
          <a:p>
            <a:r>
              <a:rPr lang="en-GB"/>
              <a:t>Understand Nanny’s role in Janie’s life</a:t>
            </a:r>
          </a:p>
          <a:p>
            <a:r>
              <a:rPr lang="en-GB"/>
              <a:t>Explore how black women were affected by heritage</a:t>
            </a:r>
          </a:p>
          <a:p>
            <a:r>
              <a:rPr lang="en-GB"/>
              <a:t>Explore how the symbol of the pear tree suggests Janie’s attitude towards this </a:t>
            </a:r>
          </a:p>
          <a:p>
            <a:endParaRPr lang="en-GB"/>
          </a:p>
        </p:txBody>
      </p:sp>
    </p:spTree>
    <p:extLst>
      <p:ext uri="{BB962C8B-B14F-4D97-AF65-F5344CB8AC3E}">
        <p14:creationId xmlns:p14="http://schemas.microsoft.com/office/powerpoint/2010/main" val="557074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A966F-BFE1-474A-85EA-97BE705E9199}"/>
              </a:ext>
            </a:extLst>
          </p:cNvPr>
          <p:cNvSpPr>
            <a:spLocks noGrp="1"/>
          </p:cNvSpPr>
          <p:nvPr>
            <p:ph type="title"/>
          </p:nvPr>
        </p:nvSpPr>
        <p:spPr/>
        <p:txBody>
          <a:bodyPr/>
          <a:lstStyle/>
          <a:p>
            <a:r>
              <a:rPr lang="en-GB"/>
              <a:t>While listening…</a:t>
            </a:r>
          </a:p>
        </p:txBody>
      </p:sp>
      <p:sp>
        <p:nvSpPr>
          <p:cNvPr id="3" name="Content Placeholder 2">
            <a:extLst>
              <a:ext uri="{FF2B5EF4-FFF2-40B4-BE49-F238E27FC236}">
                <a16:creationId xmlns:a16="http://schemas.microsoft.com/office/drawing/2014/main" id="{B98B166A-A425-49BF-B796-885A30F5D965}"/>
              </a:ext>
            </a:extLst>
          </p:cNvPr>
          <p:cNvSpPr>
            <a:spLocks noGrp="1"/>
          </p:cNvSpPr>
          <p:nvPr>
            <p:ph idx="1"/>
          </p:nvPr>
        </p:nvSpPr>
        <p:spPr/>
        <p:txBody>
          <a:bodyPr/>
          <a:lstStyle/>
          <a:p>
            <a:r>
              <a:rPr lang="en-GB"/>
              <a:t>What do you learn about Nanny and Janie’s parents? </a:t>
            </a:r>
          </a:p>
          <a:p>
            <a:r>
              <a:rPr lang="en-GB"/>
              <a:t>How would you describe the relationship between Janie and Nanny? </a:t>
            </a:r>
          </a:p>
          <a:p>
            <a:r>
              <a:rPr lang="en-GB"/>
              <a:t>What is the main difference between Janie and her grandmother? </a:t>
            </a:r>
          </a:p>
        </p:txBody>
      </p:sp>
      <p:sp>
        <p:nvSpPr>
          <p:cNvPr id="4" name="Star: 7 Points 3">
            <a:extLst>
              <a:ext uri="{FF2B5EF4-FFF2-40B4-BE49-F238E27FC236}">
                <a16:creationId xmlns:a16="http://schemas.microsoft.com/office/drawing/2014/main" id="{540BCC4A-35C3-4FDE-9658-05D336CCBFBE}"/>
              </a:ext>
            </a:extLst>
          </p:cNvPr>
          <p:cNvSpPr/>
          <p:nvPr/>
        </p:nvSpPr>
        <p:spPr>
          <a:xfrm>
            <a:off x="6722034" y="3608321"/>
            <a:ext cx="4034508" cy="2830807"/>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a:ln>
                  <a:noFill/>
                </a:ln>
                <a:solidFill>
                  <a:prstClr val="white"/>
                </a:solidFill>
                <a:effectLst/>
                <a:uLnTx/>
                <a:uFillTx/>
                <a:latin typeface="Abadi"/>
                <a:ea typeface="+mn-ea"/>
                <a:cs typeface="+mn-cs"/>
              </a:rPr>
              <a:t>On your mini-whiteboards…</a:t>
            </a:r>
          </a:p>
        </p:txBody>
      </p:sp>
    </p:spTree>
    <p:extLst>
      <p:ext uri="{BB962C8B-B14F-4D97-AF65-F5344CB8AC3E}">
        <p14:creationId xmlns:p14="http://schemas.microsoft.com/office/powerpoint/2010/main" val="1167347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F3D34-AAF2-4853-8F98-2BB1C6EC9E73}"/>
              </a:ext>
            </a:extLst>
          </p:cNvPr>
          <p:cNvSpPr>
            <a:spLocks noGrp="1"/>
          </p:cNvSpPr>
          <p:nvPr>
            <p:ph type="title"/>
          </p:nvPr>
        </p:nvSpPr>
        <p:spPr/>
        <p:txBody>
          <a:bodyPr/>
          <a:lstStyle/>
          <a:p>
            <a:r>
              <a:rPr lang="en-GB"/>
              <a:t>Who is Nanny? </a:t>
            </a:r>
          </a:p>
        </p:txBody>
      </p:sp>
      <p:sp>
        <p:nvSpPr>
          <p:cNvPr id="3" name="Content Placeholder 2">
            <a:extLst>
              <a:ext uri="{FF2B5EF4-FFF2-40B4-BE49-F238E27FC236}">
                <a16:creationId xmlns:a16="http://schemas.microsoft.com/office/drawing/2014/main" id="{2C7868ED-9BB5-4813-B686-7682367EF5DD}"/>
              </a:ext>
            </a:extLst>
          </p:cNvPr>
          <p:cNvSpPr>
            <a:spLocks noGrp="1"/>
          </p:cNvSpPr>
          <p:nvPr>
            <p:ph idx="1"/>
          </p:nvPr>
        </p:nvSpPr>
        <p:spPr/>
        <p:txBody>
          <a:bodyPr/>
          <a:lstStyle/>
          <a:p>
            <a:r>
              <a:rPr lang="en-US"/>
              <a:t>Born into slavery on a plantation near Savannah</a:t>
            </a:r>
          </a:p>
          <a:p>
            <a:r>
              <a:rPr lang="en-US"/>
              <a:t>she bears Leafy, her white master's child has no given name</a:t>
            </a:r>
          </a:p>
          <a:p>
            <a:r>
              <a:rPr lang="en-US"/>
              <a:t>Disappointed with this child, Nanny dotes on her granddaughter Janie.</a:t>
            </a:r>
            <a:endParaRPr lang="en-GB"/>
          </a:p>
        </p:txBody>
      </p:sp>
    </p:spTree>
    <p:extLst>
      <p:ext uri="{BB962C8B-B14F-4D97-AF65-F5344CB8AC3E}">
        <p14:creationId xmlns:p14="http://schemas.microsoft.com/office/powerpoint/2010/main" val="1209346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a:t>What do you learn about Nanny? </a:t>
            </a:r>
            <a:br>
              <a:rPr lang="en-GB" sz="2800"/>
            </a:br>
            <a:r>
              <a:rPr lang="en-GB" sz="2800"/>
              <a:t>What can you infer about the ordeals of African American women even after slavery? </a:t>
            </a:r>
          </a:p>
        </p:txBody>
      </p:sp>
      <p:sp>
        <p:nvSpPr>
          <p:cNvPr id="3" name="Content Placeholder 2"/>
          <p:cNvSpPr>
            <a:spLocks noGrp="1"/>
          </p:cNvSpPr>
          <p:nvPr>
            <p:ph idx="1"/>
          </p:nvPr>
        </p:nvSpPr>
        <p:spPr/>
        <p:txBody>
          <a:bodyPr>
            <a:normAutofit fontScale="70000" lnSpcReduction="20000"/>
          </a:bodyPr>
          <a:lstStyle/>
          <a:p>
            <a:pPr marL="0" indent="0">
              <a:buNone/>
            </a:pPr>
            <a:r>
              <a:rPr lang="en-GB"/>
              <a:t>"Nanny, Ah come to see that baby uh </a:t>
            </a:r>
            <a:r>
              <a:rPr lang="en-GB" err="1"/>
              <a:t>yourn</a:t>
            </a:r>
            <a:r>
              <a:rPr lang="en-GB"/>
              <a:t>.' </a:t>
            </a:r>
          </a:p>
          <a:p>
            <a:pPr marL="0" indent="0">
              <a:buNone/>
            </a:pPr>
            <a:r>
              <a:rPr lang="en-GB"/>
              <a:t>"Ah tried not to feel de breeze off her face, but it got so cold in </a:t>
            </a:r>
            <a:r>
              <a:rPr lang="en-GB" err="1"/>
              <a:t>dere</a:t>
            </a:r>
            <a:r>
              <a:rPr lang="en-GB"/>
              <a:t> </a:t>
            </a:r>
            <a:r>
              <a:rPr lang="en-GB" err="1"/>
              <a:t>dat</a:t>
            </a:r>
            <a:r>
              <a:rPr lang="en-GB"/>
              <a:t> Ah was </a:t>
            </a:r>
            <a:r>
              <a:rPr lang="en-GB" err="1"/>
              <a:t>freezin</a:t>
            </a:r>
            <a:r>
              <a:rPr lang="en-GB"/>
              <a:t>' to death under the Ewers. So Ah couldn't move right away </a:t>
            </a:r>
            <a:r>
              <a:rPr lang="en-GB" err="1"/>
              <a:t>lak</a:t>
            </a:r>
            <a:r>
              <a:rPr lang="en-GB"/>
              <a:t> Ah aimed to. But Ah </a:t>
            </a:r>
            <a:r>
              <a:rPr lang="en-GB" err="1"/>
              <a:t>knowed</a:t>
            </a:r>
            <a:r>
              <a:rPr lang="en-GB"/>
              <a:t> Ah had to make haste and do it. </a:t>
            </a:r>
          </a:p>
          <a:p>
            <a:pPr marL="0" indent="0">
              <a:buNone/>
            </a:pPr>
            <a:r>
              <a:rPr lang="en-GB"/>
              <a:t>"'You better git </a:t>
            </a:r>
            <a:r>
              <a:rPr lang="en-GB" err="1"/>
              <a:t>dat</a:t>
            </a:r>
            <a:r>
              <a:rPr lang="en-GB"/>
              <a:t> </a:t>
            </a:r>
            <a:r>
              <a:rPr lang="en-GB" err="1"/>
              <a:t>kivver</a:t>
            </a:r>
            <a:r>
              <a:rPr lang="en-GB"/>
              <a:t> </a:t>
            </a:r>
            <a:r>
              <a:rPr lang="en-GB" err="1"/>
              <a:t>offa</a:t>
            </a:r>
            <a:r>
              <a:rPr lang="en-GB"/>
              <a:t> </a:t>
            </a:r>
            <a:r>
              <a:rPr lang="en-GB" err="1"/>
              <a:t>dat</a:t>
            </a:r>
            <a:r>
              <a:rPr lang="en-GB"/>
              <a:t> </a:t>
            </a:r>
            <a:r>
              <a:rPr lang="en-GB" err="1"/>
              <a:t>youngun</a:t>
            </a:r>
            <a:r>
              <a:rPr lang="en-GB"/>
              <a:t> and </a:t>
            </a:r>
            <a:r>
              <a:rPr lang="en-GB" err="1"/>
              <a:t>dat</a:t>
            </a:r>
            <a:r>
              <a:rPr lang="en-GB"/>
              <a:t> quick!' she clashed at me. 'Look </a:t>
            </a:r>
            <a:r>
              <a:rPr lang="en-GB" err="1"/>
              <a:t>lak</a:t>
            </a:r>
            <a:r>
              <a:rPr lang="en-GB"/>
              <a:t> you don't know who is </a:t>
            </a:r>
            <a:r>
              <a:rPr lang="en-GB" err="1"/>
              <a:t>Mistis</a:t>
            </a:r>
            <a:r>
              <a:rPr lang="en-GB"/>
              <a:t> on dis plantation, Madam. But Ah aims to show you.' "By </a:t>
            </a:r>
            <a:r>
              <a:rPr lang="en-GB" err="1"/>
              <a:t>dat</a:t>
            </a:r>
            <a:r>
              <a:rPr lang="en-GB"/>
              <a:t> time I had done managed </a:t>
            </a:r>
            <a:r>
              <a:rPr lang="en-GB" err="1"/>
              <a:t>tuh</a:t>
            </a:r>
            <a:r>
              <a:rPr lang="en-GB"/>
              <a:t> </a:t>
            </a:r>
            <a:r>
              <a:rPr lang="en-GB" err="1"/>
              <a:t>unkivver</a:t>
            </a:r>
            <a:r>
              <a:rPr lang="en-GB"/>
              <a:t> </a:t>
            </a:r>
            <a:r>
              <a:rPr lang="en-GB" err="1"/>
              <a:t>mah</a:t>
            </a:r>
            <a:r>
              <a:rPr lang="en-GB"/>
              <a:t> baby enough for her to see de head and face. </a:t>
            </a:r>
          </a:p>
          <a:p>
            <a:pPr marL="0" indent="0">
              <a:buNone/>
            </a:pPr>
            <a:r>
              <a:rPr lang="en-GB"/>
              <a:t>"'Nigger, </a:t>
            </a:r>
            <a:r>
              <a:rPr lang="en-GB" err="1"/>
              <a:t>whut's</a:t>
            </a:r>
            <a:r>
              <a:rPr lang="en-GB"/>
              <a:t> </a:t>
            </a:r>
            <a:r>
              <a:rPr lang="en-GB" err="1"/>
              <a:t>yo</a:t>
            </a:r>
            <a:r>
              <a:rPr lang="en-GB"/>
              <a:t>' baby </a:t>
            </a:r>
            <a:r>
              <a:rPr lang="en-GB" err="1"/>
              <a:t>doin</a:t>
            </a:r>
            <a:r>
              <a:rPr lang="en-GB"/>
              <a:t>' </a:t>
            </a:r>
            <a:r>
              <a:rPr lang="en-GB" err="1"/>
              <a:t>wid</a:t>
            </a:r>
            <a:r>
              <a:rPr lang="en-GB"/>
              <a:t> </a:t>
            </a:r>
            <a:r>
              <a:rPr lang="en-GB" err="1"/>
              <a:t>gray</a:t>
            </a:r>
            <a:r>
              <a:rPr lang="en-GB"/>
              <a:t> eyes and </a:t>
            </a:r>
            <a:r>
              <a:rPr lang="en-GB" err="1"/>
              <a:t>yaller</a:t>
            </a:r>
            <a:r>
              <a:rPr lang="en-GB"/>
              <a:t> hair?' She begin </a:t>
            </a:r>
            <a:r>
              <a:rPr lang="en-GB" err="1"/>
              <a:t>tuh</a:t>
            </a:r>
            <a:r>
              <a:rPr lang="en-GB"/>
              <a:t> slap </a:t>
            </a:r>
            <a:r>
              <a:rPr lang="en-GB" err="1"/>
              <a:t>mah</a:t>
            </a:r>
            <a:r>
              <a:rPr lang="en-GB"/>
              <a:t> jaws ever which </a:t>
            </a:r>
            <a:r>
              <a:rPr lang="en-GB" err="1"/>
              <a:t>a'way</a:t>
            </a:r>
            <a:r>
              <a:rPr lang="en-GB"/>
              <a:t>. Ah never felt the fust ones </a:t>
            </a:r>
            <a:r>
              <a:rPr lang="en-GB" err="1"/>
              <a:t>'cause</a:t>
            </a:r>
            <a:r>
              <a:rPr lang="en-GB"/>
              <a:t> Ah </a:t>
            </a:r>
            <a:r>
              <a:rPr lang="en-GB" err="1"/>
              <a:t>wuz</a:t>
            </a:r>
            <a:r>
              <a:rPr lang="en-GB"/>
              <a:t> too busy </a:t>
            </a:r>
            <a:r>
              <a:rPr lang="en-GB" err="1"/>
              <a:t>gittin</a:t>
            </a:r>
            <a:r>
              <a:rPr lang="en-GB"/>
              <a:t>' de </a:t>
            </a:r>
            <a:r>
              <a:rPr lang="en-GB" err="1"/>
              <a:t>kivver</a:t>
            </a:r>
            <a:r>
              <a:rPr lang="en-GB"/>
              <a:t> back over </a:t>
            </a:r>
            <a:r>
              <a:rPr lang="en-GB" err="1"/>
              <a:t>mah</a:t>
            </a:r>
            <a:r>
              <a:rPr lang="en-GB"/>
              <a:t> </a:t>
            </a:r>
            <a:r>
              <a:rPr lang="en-GB" err="1"/>
              <a:t>chile</a:t>
            </a:r>
            <a:r>
              <a:rPr lang="en-GB"/>
              <a:t>. But </a:t>
            </a:r>
            <a:r>
              <a:rPr lang="en-GB" err="1"/>
              <a:t>dem</a:t>
            </a:r>
            <a:r>
              <a:rPr lang="en-GB"/>
              <a:t> last lick burnt me </a:t>
            </a:r>
            <a:r>
              <a:rPr lang="en-GB" err="1"/>
              <a:t>lak</a:t>
            </a:r>
            <a:r>
              <a:rPr lang="en-GB"/>
              <a:t> fire. Ah had too many </a:t>
            </a:r>
            <a:r>
              <a:rPr lang="en-GB" err="1"/>
              <a:t>feelin's</a:t>
            </a:r>
            <a:r>
              <a:rPr lang="en-GB"/>
              <a:t> </a:t>
            </a:r>
            <a:r>
              <a:rPr lang="en-GB" err="1"/>
              <a:t>tuh</a:t>
            </a:r>
            <a:r>
              <a:rPr lang="en-GB"/>
              <a:t> tell which one </a:t>
            </a:r>
            <a:r>
              <a:rPr lang="en-GB" err="1"/>
              <a:t>tuh</a:t>
            </a:r>
            <a:r>
              <a:rPr lang="en-GB"/>
              <a:t> follow so Ah didn't cry and Ah didn't do </a:t>
            </a:r>
            <a:r>
              <a:rPr lang="en-GB" err="1"/>
              <a:t>nothin</a:t>
            </a:r>
            <a:r>
              <a:rPr lang="en-GB"/>
              <a:t>' else. But then she kept on </a:t>
            </a:r>
            <a:r>
              <a:rPr lang="en-GB" err="1"/>
              <a:t>astin</a:t>
            </a:r>
            <a:r>
              <a:rPr lang="en-GB"/>
              <a:t> me how come </a:t>
            </a:r>
            <a:r>
              <a:rPr lang="en-GB" err="1"/>
              <a:t>mah</a:t>
            </a:r>
            <a:r>
              <a:rPr lang="en-GB"/>
              <a:t> baby look white. She </a:t>
            </a:r>
            <a:r>
              <a:rPr lang="en-GB" err="1"/>
              <a:t>asted</a:t>
            </a:r>
            <a:r>
              <a:rPr lang="en-GB"/>
              <a:t> me </a:t>
            </a:r>
            <a:r>
              <a:rPr lang="en-GB" err="1"/>
              <a:t>dat</a:t>
            </a:r>
            <a:r>
              <a:rPr lang="en-GB"/>
              <a:t> maybe twenty-five or thirty times, </a:t>
            </a:r>
            <a:r>
              <a:rPr lang="en-GB" err="1"/>
              <a:t>lak</a:t>
            </a:r>
            <a:r>
              <a:rPr lang="en-GB"/>
              <a:t> she got </a:t>
            </a:r>
            <a:r>
              <a:rPr lang="en-GB" err="1"/>
              <a:t>tuh</a:t>
            </a:r>
            <a:r>
              <a:rPr lang="en-GB"/>
              <a:t> </a:t>
            </a:r>
            <a:r>
              <a:rPr lang="en-GB" err="1"/>
              <a:t>sayin</a:t>
            </a:r>
            <a:r>
              <a:rPr lang="en-GB"/>
              <a:t>' </a:t>
            </a:r>
            <a:r>
              <a:rPr lang="en-GB" err="1"/>
              <a:t>dat</a:t>
            </a:r>
            <a:r>
              <a:rPr lang="en-GB"/>
              <a:t> and couldn't help herself. So Ah told her, `Ah don't know </a:t>
            </a:r>
            <a:r>
              <a:rPr lang="en-GB" err="1"/>
              <a:t>nothin</a:t>
            </a:r>
            <a:r>
              <a:rPr lang="en-GB"/>
              <a:t>' but what </a:t>
            </a:r>
            <a:r>
              <a:rPr lang="en-GB" err="1"/>
              <a:t>Ah'm</a:t>
            </a:r>
            <a:r>
              <a:rPr lang="en-GB"/>
              <a:t> told </a:t>
            </a:r>
            <a:r>
              <a:rPr lang="en-GB" err="1"/>
              <a:t>tuh</a:t>
            </a:r>
            <a:r>
              <a:rPr lang="en-GB"/>
              <a:t> do, </a:t>
            </a:r>
            <a:r>
              <a:rPr lang="en-GB" err="1"/>
              <a:t>'cause</a:t>
            </a:r>
            <a:r>
              <a:rPr lang="en-GB"/>
              <a:t> Ah </a:t>
            </a:r>
            <a:r>
              <a:rPr lang="en-GB" err="1"/>
              <a:t>ain't</a:t>
            </a:r>
            <a:r>
              <a:rPr lang="en-GB"/>
              <a:t> </a:t>
            </a:r>
            <a:r>
              <a:rPr lang="en-GB" err="1"/>
              <a:t>nothin</a:t>
            </a:r>
            <a:r>
              <a:rPr lang="en-GB"/>
              <a:t>' but uh nigger and uh slave.'</a:t>
            </a:r>
          </a:p>
          <a:p>
            <a:pPr marL="0" indent="0">
              <a:buNone/>
            </a:pPr>
            <a:r>
              <a:rPr lang="en-GB"/>
              <a:t>"Den, one night Ah heard de big guns </a:t>
            </a:r>
            <a:r>
              <a:rPr lang="en-GB" err="1"/>
              <a:t>boomin</a:t>
            </a:r>
            <a:r>
              <a:rPr lang="en-GB"/>
              <a:t>' </a:t>
            </a:r>
            <a:r>
              <a:rPr lang="en-GB" err="1"/>
              <a:t>lak</a:t>
            </a:r>
            <a:r>
              <a:rPr lang="en-GB"/>
              <a:t> thunder. It kept up all night long. And de next </a:t>
            </a:r>
            <a:r>
              <a:rPr lang="en-GB" err="1"/>
              <a:t>mornin</a:t>
            </a:r>
            <a:r>
              <a:rPr lang="en-GB"/>
              <a:t>' Ah could see uh big ship at a distance and a great </a:t>
            </a:r>
            <a:r>
              <a:rPr lang="en-GB" err="1"/>
              <a:t>stirrin</a:t>
            </a:r>
            <a:r>
              <a:rPr lang="en-GB"/>
              <a:t>' round. So Ah wrapped Leafy up in moss and fixed her good in a tree and picked </a:t>
            </a:r>
            <a:r>
              <a:rPr lang="en-GB" err="1"/>
              <a:t>mah</a:t>
            </a:r>
            <a:r>
              <a:rPr lang="en-GB"/>
              <a:t> way on down to de </a:t>
            </a:r>
            <a:r>
              <a:rPr lang="en-GB" err="1"/>
              <a:t>landin</a:t>
            </a:r>
            <a:r>
              <a:rPr lang="en-GB"/>
              <a:t>'. The men was all in blue, and Ah heard people say Sherman was </a:t>
            </a:r>
            <a:r>
              <a:rPr lang="en-GB" err="1"/>
              <a:t>comin</a:t>
            </a:r>
            <a:r>
              <a:rPr lang="en-GB"/>
              <a:t>' to meet de boats in Savannah, and all of us slaves was free. So Ah run got </a:t>
            </a:r>
            <a:r>
              <a:rPr lang="en-GB" err="1"/>
              <a:t>mah</a:t>
            </a:r>
            <a:r>
              <a:rPr lang="en-GB"/>
              <a:t> baby and got in quotation </a:t>
            </a:r>
            <a:r>
              <a:rPr lang="en-GB" err="1"/>
              <a:t>wid</a:t>
            </a:r>
            <a:r>
              <a:rPr lang="en-GB"/>
              <a:t> people and found a place Ah could stay. "But it was a long time after </a:t>
            </a:r>
            <a:r>
              <a:rPr lang="en-GB" err="1"/>
              <a:t>dat</a:t>
            </a:r>
            <a:r>
              <a:rPr lang="en-GB"/>
              <a:t> </a:t>
            </a:r>
            <a:r>
              <a:rPr lang="en-GB" err="1"/>
              <a:t>befo</a:t>
            </a:r>
            <a:r>
              <a:rPr lang="en-GB"/>
              <a:t>' de Big Surrender at Richmond. Den de big bell ring in Atlanta and all de men in </a:t>
            </a:r>
            <a:r>
              <a:rPr lang="en-GB" err="1"/>
              <a:t>gray</a:t>
            </a:r>
            <a:r>
              <a:rPr lang="en-GB"/>
              <a:t> uniforms had to go to Moultrie, and bury their swords in de ground to show they was never to fight about slavery no </a:t>
            </a:r>
            <a:r>
              <a:rPr lang="en-GB" err="1"/>
              <a:t>mo</a:t>
            </a:r>
            <a:r>
              <a:rPr lang="en-GB"/>
              <a:t>'. So den we </a:t>
            </a:r>
            <a:r>
              <a:rPr lang="en-GB" err="1"/>
              <a:t>knowed</a:t>
            </a:r>
            <a:r>
              <a:rPr lang="en-GB"/>
              <a:t> we was free. </a:t>
            </a:r>
          </a:p>
          <a:p>
            <a:pPr marL="0" indent="0">
              <a:buNone/>
            </a:pPr>
            <a:r>
              <a:rPr lang="en-GB"/>
              <a:t>"Ah wouldn't marry nobody, though Ah could have uh heap uh times, cause Ah didn't want nobody mistreating </a:t>
            </a:r>
            <a:r>
              <a:rPr lang="en-GB" err="1"/>
              <a:t>mah</a:t>
            </a:r>
            <a:r>
              <a:rPr lang="en-GB"/>
              <a:t> baby. So Ah got with some good white people and come down here in West Florida to work and make de sun shine on both sides of de street for Leafy. </a:t>
            </a:r>
          </a:p>
        </p:txBody>
      </p:sp>
    </p:spTree>
    <p:extLst>
      <p:ext uri="{BB962C8B-B14F-4D97-AF65-F5344CB8AC3E}">
        <p14:creationId xmlns:p14="http://schemas.microsoft.com/office/powerpoint/2010/main" val="4101017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9AC1F-D034-4C84-9090-07EB9C63E8A0}"/>
              </a:ext>
            </a:extLst>
          </p:cNvPr>
          <p:cNvSpPr>
            <a:spLocks noGrp="1"/>
          </p:cNvSpPr>
          <p:nvPr>
            <p:ph type="title"/>
          </p:nvPr>
        </p:nvSpPr>
        <p:spPr/>
        <p:txBody>
          <a:bodyPr>
            <a:noAutofit/>
          </a:bodyPr>
          <a:lstStyle/>
          <a:p>
            <a:r>
              <a:rPr lang="en-GB" sz="3200"/>
              <a:t>What happened to Janie’s mother? </a:t>
            </a:r>
            <a:br>
              <a:rPr lang="en-GB" sz="3200"/>
            </a:br>
            <a:r>
              <a:rPr lang="en-GB" sz="3200"/>
              <a:t>What can you infer about the ordeals of African American women even after slavery? </a:t>
            </a:r>
          </a:p>
        </p:txBody>
      </p:sp>
      <p:sp>
        <p:nvSpPr>
          <p:cNvPr id="3" name="Content Placeholder 2">
            <a:extLst>
              <a:ext uri="{FF2B5EF4-FFF2-40B4-BE49-F238E27FC236}">
                <a16:creationId xmlns:a16="http://schemas.microsoft.com/office/drawing/2014/main" id="{7C9DEAD7-64F2-4300-9040-F6065F670551}"/>
              </a:ext>
            </a:extLst>
          </p:cNvPr>
          <p:cNvSpPr>
            <a:spLocks noGrp="1"/>
          </p:cNvSpPr>
          <p:nvPr>
            <p:ph idx="1"/>
          </p:nvPr>
        </p:nvSpPr>
        <p:spPr/>
        <p:txBody>
          <a:bodyPr/>
          <a:lstStyle/>
          <a:p>
            <a:pPr marL="0" indent="0">
              <a:buNone/>
            </a:pPr>
            <a:r>
              <a:rPr lang="en-GB"/>
              <a:t>"She was only seventeen, and </a:t>
            </a:r>
            <a:r>
              <a:rPr lang="en-GB" err="1"/>
              <a:t>somethin</a:t>
            </a:r>
            <a:r>
              <a:rPr lang="en-GB"/>
              <a:t>' </a:t>
            </a:r>
            <a:r>
              <a:rPr lang="en-GB" err="1"/>
              <a:t>lak</a:t>
            </a:r>
            <a:r>
              <a:rPr lang="en-GB"/>
              <a:t> </a:t>
            </a:r>
            <a:r>
              <a:rPr lang="en-GB" err="1"/>
              <a:t>dat</a:t>
            </a:r>
            <a:r>
              <a:rPr lang="en-GB"/>
              <a:t> to happen! </a:t>
            </a:r>
            <a:r>
              <a:rPr lang="en-GB" err="1"/>
              <a:t>Lawd</a:t>
            </a:r>
            <a:r>
              <a:rPr lang="en-GB"/>
              <a:t> </a:t>
            </a:r>
            <a:r>
              <a:rPr lang="en-GB" err="1"/>
              <a:t>a'mussy</a:t>
            </a:r>
            <a:r>
              <a:rPr lang="en-GB"/>
              <a:t>! Look </a:t>
            </a:r>
            <a:r>
              <a:rPr lang="en-GB" err="1"/>
              <a:t>lak</a:t>
            </a:r>
            <a:r>
              <a:rPr lang="en-GB"/>
              <a:t> Ah kin see it all over again. It was a long time before she was well, and by </a:t>
            </a:r>
            <a:r>
              <a:rPr lang="en-GB" err="1"/>
              <a:t>dat</a:t>
            </a:r>
            <a:r>
              <a:rPr lang="en-GB"/>
              <a:t> time we </a:t>
            </a:r>
            <a:r>
              <a:rPr lang="en-GB" err="1"/>
              <a:t>knowed</a:t>
            </a:r>
            <a:r>
              <a:rPr lang="en-GB"/>
              <a:t> you was on de way. And after you was born she took to </a:t>
            </a:r>
            <a:r>
              <a:rPr lang="en-GB" err="1"/>
              <a:t>drinkin</a:t>
            </a:r>
            <a:r>
              <a:rPr lang="en-GB"/>
              <a:t>' likker and </a:t>
            </a:r>
            <a:r>
              <a:rPr lang="en-GB" err="1"/>
              <a:t>stayin</a:t>
            </a:r>
            <a:r>
              <a:rPr lang="en-GB"/>
              <a:t>' out nights. Couldn't git her to stay here and nowhere else. </a:t>
            </a:r>
            <a:r>
              <a:rPr lang="en-GB" err="1"/>
              <a:t>Lawd</a:t>
            </a:r>
            <a:r>
              <a:rPr lang="en-GB"/>
              <a:t> knows where she is right now. She </a:t>
            </a:r>
            <a:r>
              <a:rPr lang="en-GB" err="1"/>
              <a:t>ain't</a:t>
            </a:r>
            <a:r>
              <a:rPr lang="en-GB"/>
              <a:t> dead, </a:t>
            </a:r>
            <a:r>
              <a:rPr lang="en-GB" err="1"/>
              <a:t>'cause</a:t>
            </a:r>
            <a:r>
              <a:rPr lang="en-GB"/>
              <a:t> </a:t>
            </a:r>
            <a:r>
              <a:rPr lang="en-GB" err="1"/>
              <a:t>Ah'd</a:t>
            </a:r>
            <a:r>
              <a:rPr lang="en-GB"/>
              <a:t> know it by </a:t>
            </a:r>
            <a:r>
              <a:rPr lang="en-GB" err="1"/>
              <a:t>mah</a:t>
            </a:r>
            <a:r>
              <a:rPr lang="en-GB"/>
              <a:t> feelings, but sometimes Ah wish she was at rest.”</a:t>
            </a:r>
          </a:p>
          <a:p>
            <a:pPr marL="0" indent="0">
              <a:buNone/>
            </a:pPr>
            <a:endParaRPr lang="en-GB"/>
          </a:p>
        </p:txBody>
      </p:sp>
    </p:spTree>
    <p:extLst>
      <p:ext uri="{BB962C8B-B14F-4D97-AF65-F5344CB8AC3E}">
        <p14:creationId xmlns:p14="http://schemas.microsoft.com/office/powerpoint/2010/main" val="4274907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863AD45-F025-4500-8898-7DE237E4CB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54527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570F129-DA62-4E8B-B843-2AC53D3EA4D3}"/>
              </a:ext>
            </a:extLst>
          </p:cNvPr>
          <p:cNvSpPr>
            <a:spLocks noGrp="1"/>
          </p:cNvSpPr>
          <p:nvPr>
            <p:ph type="title"/>
          </p:nvPr>
        </p:nvSpPr>
        <p:spPr>
          <a:xfrm>
            <a:off x="382280" y="484632"/>
            <a:ext cx="6743844" cy="1609344"/>
          </a:xfrm>
        </p:spPr>
        <p:txBody>
          <a:bodyPr>
            <a:normAutofit/>
          </a:bodyPr>
          <a:lstStyle/>
          <a:p>
            <a:r>
              <a:rPr lang="en-GB" sz="3000"/>
              <a:t>Early African American feminism</a:t>
            </a:r>
            <a:br>
              <a:rPr lang="en-GB" sz="3000"/>
            </a:br>
            <a:r>
              <a:rPr lang="en-US" sz="3000"/>
              <a:t>Sojourner Truth’s “Ain’t I a Woman”</a:t>
            </a:r>
            <a:endParaRPr lang="en-GB" sz="3000"/>
          </a:p>
        </p:txBody>
      </p:sp>
      <p:sp>
        <p:nvSpPr>
          <p:cNvPr id="3" name="Content Placeholder 2">
            <a:extLst>
              <a:ext uri="{FF2B5EF4-FFF2-40B4-BE49-F238E27FC236}">
                <a16:creationId xmlns:a16="http://schemas.microsoft.com/office/drawing/2014/main" id="{984D0328-1CF2-49CD-A6D8-16BC0545DE7E}"/>
              </a:ext>
            </a:extLst>
          </p:cNvPr>
          <p:cNvSpPr>
            <a:spLocks noGrp="1"/>
          </p:cNvSpPr>
          <p:nvPr>
            <p:ph idx="1"/>
          </p:nvPr>
        </p:nvSpPr>
        <p:spPr>
          <a:xfrm>
            <a:off x="382279" y="2121408"/>
            <a:ext cx="6743845" cy="4050792"/>
          </a:xfrm>
        </p:spPr>
        <p:txBody>
          <a:bodyPr>
            <a:normAutofit/>
          </a:bodyPr>
          <a:lstStyle/>
          <a:p>
            <a:pPr marL="0" indent="0" fontAlgn="base">
              <a:spcAft>
                <a:spcPts val="800"/>
              </a:spcAft>
              <a:buNone/>
            </a:pPr>
            <a:r>
              <a:rPr lang="en-US" sz="1400">
                <a:effectLst/>
                <a:latin typeface="Calibri" panose="020F0502020204030204" pitchFamily="34" charset="0"/>
                <a:ea typeface="Times New Roman" panose="02020603050405020304" pitchFamily="18" charset="0"/>
                <a:cs typeface="Calibri" panose="020F0502020204030204" pitchFamily="34" charset="0"/>
              </a:rPr>
              <a:t>Sojourner Truth was born into slavery at the end of the 18th century, but she escaped — carrying her infant daughter with her — in 1826. (“I did not run off, for I thought that wicked, but I walked off, believing that to be all right,” she would later say.) When the son she left behind was sold illegally, she successfully sued for his freedom as well. Naming herself “Sojourner Truth,” she converted to Methodism and began campaigning for women’s rights and the abolition of slavery. She improvised her “Ain’t I a Woman” speech in 1851 at the Ohio Women’s Rights Convention in Akron. It has been transcribed, but the exact wording of the speech has been contested.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p>
            <a:pPr marL="0" indent="0" fontAlgn="base">
              <a:spcAft>
                <a:spcPts val="800"/>
              </a:spcAft>
              <a:buNone/>
            </a:pPr>
            <a:r>
              <a:rPr lang="en-US" sz="1400" b="1">
                <a:effectLst/>
                <a:latin typeface="Calibri" panose="020F0502020204030204" pitchFamily="34" charset="0"/>
                <a:ea typeface="Times New Roman" panose="02020603050405020304" pitchFamily="18" charset="0"/>
                <a:cs typeface="Calibri" panose="020F0502020204030204" pitchFamily="34" charset="0"/>
              </a:rPr>
              <a:t>You can watch it being performed here: </a:t>
            </a:r>
            <a:r>
              <a:rPr lang="en-US" sz="1400">
                <a:effectLst/>
                <a:latin typeface="Calibri" panose="020F0502020204030204" pitchFamily="34" charset="0"/>
                <a:ea typeface="Times New Roman" panose="02020603050405020304" pitchFamily="18" charset="0"/>
                <a:cs typeface="Calibri" panose="020F0502020204030204" pitchFamily="34" charset="0"/>
              </a:rPr>
              <a:t> </a:t>
            </a:r>
            <a:r>
              <a:rPr lang="en-US" sz="1400" u="sng">
                <a:effectLst/>
                <a:latin typeface="Calibri" panose="020F0502020204030204" pitchFamily="34" charset="0"/>
                <a:ea typeface="Times New Roman" panose="02020603050405020304" pitchFamily="18" charset="0"/>
                <a:cs typeface="Calibri" panose="020F0502020204030204" pitchFamily="34" charset="0"/>
                <a:hlinkClick r:id="rId3"/>
              </a:rPr>
              <a:t>Sojourner Truth’s “Ain’t I a Woman” Performed by Kerry Washington</a:t>
            </a:r>
            <a:r>
              <a:rPr lang="en-US" sz="1400">
                <a:effectLst/>
                <a:latin typeface="Calibri" panose="020F0502020204030204" pitchFamily="34" charset="0"/>
                <a:ea typeface="Times New Roman" panose="02020603050405020304" pitchFamily="18" charset="0"/>
                <a:cs typeface="Calibri" panose="020F0502020204030204" pitchFamily="34" charset="0"/>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p>
            <a:pPr marL="0" indent="0" fontAlgn="base">
              <a:spcAft>
                <a:spcPts val="800"/>
              </a:spcAft>
              <a:buNone/>
            </a:pPr>
            <a:r>
              <a:rPr lang="en-US" sz="1400" b="1">
                <a:effectLst/>
                <a:latin typeface="Calibri" panose="020F0502020204030204" pitchFamily="34" charset="0"/>
                <a:ea typeface="Times New Roman" panose="02020603050405020304" pitchFamily="18" charset="0"/>
                <a:cs typeface="Calibri" panose="020F0502020204030204" pitchFamily="34" charset="0"/>
              </a:rPr>
              <a:t>Reading Questions: </a:t>
            </a:r>
            <a:r>
              <a:rPr lang="en-US" sz="1400">
                <a:effectLst/>
                <a:latin typeface="Calibri" panose="020F0502020204030204" pitchFamily="34" charset="0"/>
                <a:ea typeface="Times New Roman" panose="02020603050405020304" pitchFamily="18" charset="0"/>
                <a:cs typeface="Calibri" panose="020F0502020204030204" pitchFamily="34" charset="0"/>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800"/>
              </a:spcAft>
              <a:buSzPts val="1000"/>
              <a:buFont typeface="Symbol" panose="05050102010706020507" pitchFamily="18" charset="2"/>
              <a:buChar char=""/>
              <a:tabLst>
                <a:tab pos="457200" algn="l"/>
              </a:tabLst>
            </a:pPr>
            <a:r>
              <a:rPr lang="en-US" sz="1400">
                <a:effectLst/>
                <a:latin typeface="Calibri" panose="020F0502020204030204" pitchFamily="34" charset="0"/>
                <a:ea typeface="Times New Roman" panose="02020603050405020304" pitchFamily="18" charset="0"/>
                <a:cs typeface="Calibri" panose="020F0502020204030204" pitchFamily="34" charset="0"/>
              </a:rPr>
              <a:t>Is this a feminist speech? How so?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spcAft>
                <a:spcPts val="800"/>
              </a:spcAft>
              <a:buSzPts val="1000"/>
              <a:buFont typeface="Symbol" panose="05050102010706020507" pitchFamily="18" charset="2"/>
              <a:buChar char=""/>
              <a:tabLst>
                <a:tab pos="457200" algn="l"/>
              </a:tabLst>
            </a:pPr>
            <a:r>
              <a:rPr lang="en-US" sz="1400">
                <a:effectLst/>
                <a:latin typeface="Calibri" panose="020F0502020204030204" pitchFamily="34" charset="0"/>
                <a:ea typeface="Times New Roman" panose="02020603050405020304" pitchFamily="18" charset="0"/>
                <a:cs typeface="Calibri" panose="020F0502020204030204" pitchFamily="34" charset="0"/>
              </a:rPr>
              <a:t>How does her message and her style of speaking relate to </a:t>
            </a:r>
            <a:r>
              <a:rPr lang="en-GB" sz="1400">
                <a:effectLst/>
                <a:latin typeface="Calibri" panose="020F0502020204030204" pitchFamily="34" charset="0"/>
                <a:ea typeface="Times New Roman" panose="02020603050405020304" pitchFamily="18" charset="0"/>
                <a:cs typeface="Calibri" panose="020F0502020204030204" pitchFamily="34" charset="0"/>
              </a:rPr>
              <a:t>Zora Neale Hurston’s style and characters?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A person sitting in a chair&#10;&#10;Description automatically generated">
            <a:extLst>
              <a:ext uri="{FF2B5EF4-FFF2-40B4-BE49-F238E27FC236}">
                <a16:creationId xmlns:a16="http://schemas.microsoft.com/office/drawing/2014/main" id="{D8FC6362-6025-4CD7-BDE5-2CB8B071DA4F}"/>
              </a:ext>
            </a:extLst>
          </p:cNvPr>
          <p:cNvPicPr/>
          <p:nvPr/>
        </p:nvPicPr>
        <p:blipFill rotWithShape="1">
          <a:blip r:embed="rId4">
            <a:extLst>
              <a:ext uri="{28A0092B-C50C-407E-A947-70E740481C1C}">
                <a14:useLocalDpi xmlns:a14="http://schemas.microsoft.com/office/drawing/2010/main" val="0"/>
              </a:ext>
            </a:extLst>
          </a:blip>
          <a:srcRect b="5571"/>
          <a:stretch/>
        </p:blipFill>
        <p:spPr bwMode="auto">
          <a:xfrm>
            <a:off x="8203460" y="640080"/>
            <a:ext cx="3369177" cy="5280471"/>
          </a:xfrm>
          <a:prstGeom prst="rect">
            <a:avLst/>
          </a:prstGeom>
          <a:noFill/>
        </p:spPr>
      </p:pic>
      <p:grpSp>
        <p:nvGrpSpPr>
          <p:cNvPr id="16" name="Group 15">
            <a:extLst>
              <a:ext uri="{FF2B5EF4-FFF2-40B4-BE49-F238E27FC236}">
                <a16:creationId xmlns:a16="http://schemas.microsoft.com/office/drawing/2014/main" id="{639A5BF8-72C2-43E2-A19E-D54875260B5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01725" y="6229681"/>
            <a:ext cx="457200" cy="457200"/>
            <a:chOff x="11361456" y="6195813"/>
            <a:chExt cx="548640" cy="548640"/>
          </a:xfrm>
        </p:grpSpPr>
        <p:sp>
          <p:nvSpPr>
            <p:cNvPr id="17" name="Oval 16">
              <a:extLst>
                <a:ext uri="{FF2B5EF4-FFF2-40B4-BE49-F238E27FC236}">
                  <a16:creationId xmlns:a16="http://schemas.microsoft.com/office/drawing/2014/main" id="{892693D9-6EE8-42C4-B9CB-C347A34A56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5">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6EB50024-24B3-46AB-9E69-716EE18835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TextBox 5">
            <a:extLst>
              <a:ext uri="{FF2B5EF4-FFF2-40B4-BE49-F238E27FC236}">
                <a16:creationId xmlns:a16="http://schemas.microsoft.com/office/drawing/2014/main" id="{3E39EB91-C609-C6CE-E87C-549AAE7EC737}"/>
              </a:ext>
            </a:extLst>
          </p:cNvPr>
          <p:cNvSpPr txBox="1"/>
          <p:nvPr/>
        </p:nvSpPr>
        <p:spPr>
          <a:xfrm>
            <a:off x="8116110" y="5997264"/>
            <a:ext cx="3070699" cy="261610"/>
          </a:xfrm>
          <a:prstGeom prst="rect">
            <a:avLst/>
          </a:prstGeom>
          <a:noFill/>
        </p:spPr>
        <p:txBody>
          <a:bodyPr wrap="square">
            <a:spAutoFit/>
          </a:bodyPr>
          <a:lstStyle/>
          <a:p>
            <a:r>
              <a:rPr lang="en-GB" sz="1100" dirty="0"/>
              <a:t>Image: Sojourner Truth (public domain)</a:t>
            </a:r>
          </a:p>
        </p:txBody>
      </p:sp>
    </p:spTree>
    <p:extLst>
      <p:ext uri="{BB962C8B-B14F-4D97-AF65-F5344CB8AC3E}">
        <p14:creationId xmlns:p14="http://schemas.microsoft.com/office/powerpoint/2010/main" val="198864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22064-88D3-4421-86A7-A3237FF73825}"/>
              </a:ext>
            </a:extLst>
          </p:cNvPr>
          <p:cNvSpPr>
            <a:spLocks noGrp="1"/>
          </p:cNvSpPr>
          <p:nvPr>
            <p:ph type="title"/>
          </p:nvPr>
        </p:nvSpPr>
        <p:spPr/>
        <p:txBody>
          <a:bodyPr/>
          <a:lstStyle/>
          <a:p>
            <a:r>
              <a:rPr lang="en-US"/>
              <a:t>Here’s the speech in full: </a:t>
            </a:r>
            <a:endParaRPr lang="en-GB"/>
          </a:p>
        </p:txBody>
      </p:sp>
      <p:sp>
        <p:nvSpPr>
          <p:cNvPr id="3" name="Content Placeholder 2">
            <a:extLst>
              <a:ext uri="{FF2B5EF4-FFF2-40B4-BE49-F238E27FC236}">
                <a16:creationId xmlns:a16="http://schemas.microsoft.com/office/drawing/2014/main" id="{2C2DF1B0-A0B6-40D2-82AB-10875EF6EA08}"/>
              </a:ext>
            </a:extLst>
          </p:cNvPr>
          <p:cNvSpPr>
            <a:spLocks noGrp="1"/>
          </p:cNvSpPr>
          <p:nvPr>
            <p:ph idx="1"/>
          </p:nvPr>
        </p:nvSpPr>
        <p:spPr/>
        <p:txBody>
          <a:bodyPr>
            <a:normAutofit fontScale="70000" lnSpcReduction="20000"/>
          </a:bodyPr>
          <a:lstStyle/>
          <a:p>
            <a:pPr marL="0" indent="0">
              <a:buNone/>
            </a:pPr>
            <a:r>
              <a:rPr lang="en-US"/>
              <a:t>Well, children, where there is so much racket there must be something out of kilter. I think that ‘twixt the negroes of the South and the women at the North, all talking about rights, the white men will be in a fix pretty soon. But what’s all this here talking about? </a:t>
            </a:r>
          </a:p>
          <a:p>
            <a:pPr marL="0" indent="0">
              <a:buNone/>
            </a:pPr>
            <a:r>
              <a:rPr lang="en-US"/>
              <a:t>That man over there says that women need to be helped into carriages, and lifted over ditches, and to have the best place everywhere. Nobody ever helps me into carriages, or over mud-puddles, or gives me any best place! And </a:t>
            </a:r>
            <a:r>
              <a:rPr lang="en-US" err="1"/>
              <a:t>ain’t</a:t>
            </a:r>
            <a:r>
              <a:rPr lang="en-US"/>
              <a:t> I a woman? Look at me! Look at my arm! I have ploughed and planted, and gathered into barns, and no man could head me! And </a:t>
            </a:r>
            <a:r>
              <a:rPr lang="en-US" err="1"/>
              <a:t>ain’t</a:t>
            </a:r>
            <a:r>
              <a:rPr lang="en-US"/>
              <a:t> I a woman? I could work as much and eat as much as a man - when I could get it - and bear the lash as well! And </a:t>
            </a:r>
            <a:r>
              <a:rPr lang="en-US" err="1"/>
              <a:t>ain’t</a:t>
            </a:r>
            <a:r>
              <a:rPr lang="en-US"/>
              <a:t> I a woman? I have borne thirteen children, and seen most all sold off to slavery, and when I cried out with my mother’s grief, none but Jesus heard me! And </a:t>
            </a:r>
            <a:r>
              <a:rPr lang="en-US" err="1"/>
              <a:t>ain’t</a:t>
            </a:r>
            <a:r>
              <a:rPr lang="en-US"/>
              <a:t> I a woman? </a:t>
            </a:r>
          </a:p>
          <a:p>
            <a:pPr marL="0" indent="0">
              <a:buNone/>
            </a:pPr>
            <a:r>
              <a:rPr lang="en-US"/>
              <a:t>Then they talk about this thing in the head; what’s this they call it? [member of audience whispers, “intellect”] That’s it, honey. What’s that got to do with women’s rights or negroes’ rights? If my cup won’t hold but a pint, and yours holds a quart, wouldn’t you be mean not to let me have my little half measure full? </a:t>
            </a:r>
          </a:p>
          <a:p>
            <a:pPr marL="0" indent="0">
              <a:buNone/>
            </a:pPr>
            <a:r>
              <a:rPr lang="en-US"/>
              <a:t>Then that little man in black there, he says women can’t have as much rights as men, </a:t>
            </a:r>
            <a:r>
              <a:rPr lang="en-US" err="1"/>
              <a:t>‘cause</a:t>
            </a:r>
            <a:r>
              <a:rPr lang="en-US"/>
              <a:t> Christ wasn’t a woman! Where did your Christ come from? Where did your Christ come from? From God and a woman! Man had nothing to do with Him. </a:t>
            </a:r>
          </a:p>
          <a:p>
            <a:pPr marL="0" indent="0">
              <a:buNone/>
            </a:pPr>
            <a:r>
              <a:rPr lang="en-US"/>
              <a:t>If the first woman God ever made was strong enough to turn the world upside down all alone, these women together ought to be able to turn it back , and get it right side up again! And now they is asking to do it, the men better let them. </a:t>
            </a:r>
          </a:p>
          <a:p>
            <a:pPr marL="0" indent="0">
              <a:buNone/>
            </a:pPr>
            <a:r>
              <a:rPr lang="en-US"/>
              <a:t>Obliged to you for hearing me, and now old Sojourner </a:t>
            </a:r>
            <a:r>
              <a:rPr lang="en-US" err="1"/>
              <a:t>ain’t</a:t>
            </a:r>
            <a:r>
              <a:rPr lang="en-US"/>
              <a:t> got nothing more to say. </a:t>
            </a:r>
          </a:p>
          <a:p>
            <a:pPr marL="0" indent="0">
              <a:buNone/>
            </a:pPr>
            <a:endParaRPr lang="en-GB"/>
          </a:p>
        </p:txBody>
      </p:sp>
    </p:spTree>
    <p:extLst>
      <p:ext uri="{BB962C8B-B14F-4D97-AF65-F5344CB8AC3E}">
        <p14:creationId xmlns:p14="http://schemas.microsoft.com/office/powerpoint/2010/main" val="31209801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ustom 1">
      <a:majorFont>
        <a:latin typeface="Tw Cen MT"/>
        <a:ea typeface=""/>
        <a:cs typeface=""/>
      </a:majorFont>
      <a:minorFont>
        <a:latin typeface="Abadi"/>
        <a:ea typeface=""/>
        <a:cs typeface=""/>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otalTime>0</TotalTime>
  <Words>1396</Words>
  <Application>Microsoft Office PowerPoint</Application>
  <PresentationFormat>Widescreen</PresentationFormat>
  <Paragraphs>38</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Abadi</vt:lpstr>
      <vt:lpstr>Calibri</vt:lpstr>
      <vt:lpstr>Rockwell Extra Bold</vt:lpstr>
      <vt:lpstr>Symbol</vt:lpstr>
      <vt:lpstr>Tw Cen MT</vt:lpstr>
      <vt:lpstr>Wingdings</vt:lpstr>
      <vt:lpstr>Wood Type</vt:lpstr>
      <vt:lpstr>Understanding Nanny</vt:lpstr>
      <vt:lpstr>objectives</vt:lpstr>
      <vt:lpstr>While listening…</vt:lpstr>
      <vt:lpstr>Who is Nanny? </vt:lpstr>
      <vt:lpstr>What do you learn about Nanny?  What can you infer about the ordeals of African American women even after slavery? </vt:lpstr>
      <vt:lpstr>What happened to Janie’s mother?  What can you infer about the ordeals of African American women even after slavery? </vt:lpstr>
      <vt:lpstr>Early African American feminism Sojourner Truth’s “Ain’t I a Woman”</vt:lpstr>
      <vt:lpstr>Here’s the speech in full: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Nanny</dc:title>
  <dc:creator>HALL, EMMA (PGR)</dc:creator>
  <cp:lastModifiedBy>HALL, EMMA (PGR)</cp:lastModifiedBy>
  <cp:revision>1</cp:revision>
  <dcterms:created xsi:type="dcterms:W3CDTF">2023-10-14T15:33:30Z</dcterms:created>
  <dcterms:modified xsi:type="dcterms:W3CDTF">2024-03-19T23:05:48Z</dcterms:modified>
</cp:coreProperties>
</file>