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257" r:id="rId6"/>
    <p:sldId id="259" r:id="rId7"/>
    <p:sldId id="258" r:id="rId8"/>
    <p:sldId id="260" r:id="rId9"/>
    <p:sldId id="285" r:id="rId10"/>
    <p:sldId id="261" r:id="rId11"/>
    <p:sldId id="286" r:id="rId12"/>
    <p:sldId id="262" r:id="rId13"/>
    <p:sldId id="266" r:id="rId14"/>
    <p:sldId id="283" r:id="rId15"/>
    <p:sldId id="280"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3F412-A4D0-4FE2-BDF1-1A2BD1AD881A}" v="1" dt="2023-11-29T21:20:06.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4" autoAdjust="0"/>
    <p:restoredTop sz="86424" autoAdjust="0"/>
  </p:normalViewPr>
  <p:slideViewPr>
    <p:cSldViewPr snapToGrid="0">
      <p:cViewPr varScale="1">
        <p:scale>
          <a:sx n="68" d="100"/>
          <a:sy n="68" d="100"/>
        </p:scale>
        <p:origin x="1430" y="62"/>
      </p:cViewPr>
      <p:guideLst/>
    </p:cSldViewPr>
  </p:slideViewPr>
  <p:outlineViewPr>
    <p:cViewPr>
      <p:scale>
        <a:sx n="33" d="100"/>
        <a:sy n="33" d="100"/>
      </p:scale>
      <p:origin x="0" y="-13674"/>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D043F412-A4D0-4FE2-BDF1-1A2BD1AD881A}"/>
    <pc:docChg chg="custSel modSld">
      <pc:chgData name="HALL, EMMA (PGR)" userId="de357696-bbf4-439b-b6da-cc918242df62" providerId="ADAL" clId="{D043F412-A4D0-4FE2-BDF1-1A2BD1AD881A}" dt="2023-11-29T21:20:47.048" v="167" actId="478"/>
      <pc:docMkLst>
        <pc:docMk/>
      </pc:docMkLst>
      <pc:sldChg chg="addSp delSp modSp mod">
        <pc:chgData name="HALL, EMMA (PGR)" userId="de357696-bbf4-439b-b6da-cc918242df62" providerId="ADAL" clId="{D043F412-A4D0-4FE2-BDF1-1A2BD1AD881A}" dt="2023-11-29T21:20:27.368" v="166" actId="1038"/>
        <pc:sldMkLst>
          <pc:docMk/>
          <pc:sldMk cId="2070170052" sldId="256"/>
        </pc:sldMkLst>
        <pc:spChg chg="mod">
          <ac:chgData name="HALL, EMMA (PGR)" userId="de357696-bbf4-439b-b6da-cc918242df62" providerId="ADAL" clId="{D043F412-A4D0-4FE2-BDF1-1A2BD1AD881A}" dt="2023-11-29T21:19:38.327" v="61" actId="20577"/>
          <ac:spMkLst>
            <pc:docMk/>
            <pc:sldMk cId="2070170052" sldId="256"/>
            <ac:spMk id="3" creationId="{85E74BB3-2AB2-4A11-B8F6-CDBF5249255C}"/>
          </ac:spMkLst>
        </pc:spChg>
        <pc:picChg chg="add mod">
          <ac:chgData name="HALL, EMMA (PGR)" userId="de357696-bbf4-439b-b6da-cc918242df62" providerId="ADAL" clId="{D043F412-A4D0-4FE2-BDF1-1A2BD1AD881A}" dt="2023-11-29T21:20:21.894" v="156" actId="1038"/>
          <ac:picMkLst>
            <pc:docMk/>
            <pc:sldMk cId="2070170052" sldId="256"/>
            <ac:picMk id="4" creationId="{CC72F0D7-2AB2-55C6-D626-BCACD9E6D65C}"/>
          </ac:picMkLst>
        </pc:picChg>
        <pc:picChg chg="del">
          <ac:chgData name="HALL, EMMA (PGR)" userId="de357696-bbf4-439b-b6da-cc918242df62" providerId="ADAL" clId="{D043F412-A4D0-4FE2-BDF1-1A2BD1AD881A}" dt="2023-11-29T21:19:40.930" v="62" actId="478"/>
          <ac:picMkLst>
            <pc:docMk/>
            <pc:sldMk cId="2070170052" sldId="256"/>
            <ac:picMk id="6" creationId="{A765417A-BAA5-4EF7-8BDA-136ADD89952C}"/>
          </ac:picMkLst>
        </pc:picChg>
        <pc:picChg chg="add mod">
          <ac:chgData name="HALL, EMMA (PGR)" userId="de357696-bbf4-439b-b6da-cc918242df62" providerId="ADAL" clId="{D043F412-A4D0-4FE2-BDF1-1A2BD1AD881A}" dt="2023-11-29T21:20:27.368" v="166" actId="1038"/>
          <ac:picMkLst>
            <pc:docMk/>
            <pc:sldMk cId="2070170052" sldId="256"/>
            <ac:picMk id="7" creationId="{535DF760-4A06-DA62-4C26-2EE60B3AEF6D}"/>
          </ac:picMkLst>
        </pc:picChg>
      </pc:sldChg>
      <pc:sldChg chg="delSp mod">
        <pc:chgData name="HALL, EMMA (PGR)" userId="de357696-bbf4-439b-b6da-cc918242df62" providerId="ADAL" clId="{D043F412-A4D0-4FE2-BDF1-1A2BD1AD881A}" dt="2023-11-29T21:20:47.048" v="167" actId="478"/>
        <pc:sldMkLst>
          <pc:docMk/>
          <pc:sldMk cId="1766587959" sldId="285"/>
        </pc:sldMkLst>
        <pc:spChg chg="del">
          <ac:chgData name="HALL, EMMA (PGR)" userId="de357696-bbf4-439b-b6da-cc918242df62" providerId="ADAL" clId="{D043F412-A4D0-4FE2-BDF1-1A2BD1AD881A}" dt="2023-11-29T21:20:47.048" v="167" actId="478"/>
          <ac:spMkLst>
            <pc:docMk/>
            <pc:sldMk cId="1766587959" sldId="285"/>
            <ac:spMk id="6" creationId="{D27F4AC1-BD7A-1AAE-CC52-D0195736D7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CDF5A-2DA7-413F-AEF2-F130DF015CE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350D0396-9F04-4927-BCAA-41D10690D82E}">
      <dgm:prSet phldrT="[Text]" custT="1"/>
      <dgm:spPr/>
      <dgm:t>
        <a:bodyPr/>
        <a:lstStyle/>
        <a:p>
          <a:r>
            <a:rPr lang="en-GB" sz="2400" dirty="0">
              <a:latin typeface="Helvetica" panose="020B0604020202020204" pitchFamily="34" charset="0"/>
              <a:cs typeface="Helvetica" panose="020B0604020202020204" pitchFamily="34" charset="0"/>
            </a:rPr>
            <a:t>Key </a:t>
          </a:r>
          <a:r>
            <a:rPr lang="en-GB" sz="2300" dirty="0">
              <a:latin typeface="Helvetica" panose="020B0604020202020204" pitchFamily="34" charset="0"/>
              <a:cs typeface="Helvetica" panose="020B0604020202020204" pitchFamily="34" charset="0"/>
            </a:rPr>
            <a:t>Concepts</a:t>
          </a:r>
        </a:p>
      </dgm:t>
    </dgm:pt>
    <dgm:pt modelId="{44439D1F-BA33-4301-BF2A-313495C9A90F}" type="parTrans" cxnId="{A42D2D6D-1C33-4D8C-9049-DED00F9EA529}">
      <dgm:prSet/>
      <dgm:spPr/>
      <dgm:t>
        <a:bodyPr/>
        <a:lstStyle/>
        <a:p>
          <a:endParaRPr lang="en-GB" sz="2000"/>
        </a:p>
      </dgm:t>
    </dgm:pt>
    <dgm:pt modelId="{98FCDB4D-E768-45CC-A7D1-CDA1F5FB6EF4}" type="sibTrans" cxnId="{A42D2D6D-1C33-4D8C-9049-DED00F9EA529}">
      <dgm:prSet/>
      <dgm:spPr/>
      <dgm:t>
        <a:bodyPr/>
        <a:lstStyle/>
        <a:p>
          <a:endParaRPr lang="en-GB" sz="2000"/>
        </a:p>
      </dgm:t>
    </dgm:pt>
    <dgm:pt modelId="{4260866B-376E-4D5B-8DEF-2C41EA38E6BA}">
      <dgm:prSet phldrT="[Text]" custT="1"/>
      <dgm:spPr/>
      <dgm:t>
        <a:bodyPr/>
        <a:lstStyle/>
        <a:p>
          <a:r>
            <a:rPr lang="en-GB" sz="2400" dirty="0">
              <a:latin typeface="Helvetica" panose="020B0604020202020204" pitchFamily="34" charset="0"/>
              <a:cs typeface="Helvetica" panose="020B0604020202020204" pitchFamily="34" charset="0"/>
            </a:rPr>
            <a:t>Strategic Model</a:t>
          </a:r>
        </a:p>
      </dgm:t>
    </dgm:pt>
    <dgm:pt modelId="{B8E87D06-E595-47DA-AC3C-44F312EDA9A5}" type="parTrans" cxnId="{B21F63FB-4215-4317-A3D5-BF17363DF61E}">
      <dgm:prSet custT="1"/>
      <dgm:spPr/>
      <dgm:t>
        <a:bodyPr/>
        <a:lstStyle/>
        <a:p>
          <a:endParaRPr lang="en-GB" sz="2400" dirty="0"/>
        </a:p>
      </dgm:t>
    </dgm:pt>
    <dgm:pt modelId="{37AE4127-C84C-43E7-B9DB-ED76E8246445}" type="sibTrans" cxnId="{B21F63FB-4215-4317-A3D5-BF17363DF61E}">
      <dgm:prSet/>
      <dgm:spPr/>
      <dgm:t>
        <a:bodyPr/>
        <a:lstStyle/>
        <a:p>
          <a:endParaRPr lang="en-GB" sz="2000"/>
        </a:p>
      </dgm:t>
    </dgm:pt>
    <dgm:pt modelId="{9755FE8F-9F2E-476B-B351-489124E25DD4}">
      <dgm:prSet phldrT="[Text]" custT="1"/>
      <dgm:spPr/>
      <dgm:t>
        <a:bodyPr/>
        <a:lstStyle/>
        <a:p>
          <a:r>
            <a:rPr lang="en-GB" sz="2400" dirty="0">
              <a:latin typeface="Helvetica" panose="020B0604020202020204" pitchFamily="34" charset="0"/>
              <a:cs typeface="Helvetica" panose="020B0604020202020204" pitchFamily="34" charset="0"/>
            </a:rPr>
            <a:t>Attitudinal Model</a:t>
          </a:r>
        </a:p>
      </dgm:t>
    </dgm:pt>
    <dgm:pt modelId="{3AC548CC-CE90-4D10-8BA6-86C3D791F33E}" type="parTrans" cxnId="{F0122C00-F8A5-4B80-9E76-834D03CEBAC2}">
      <dgm:prSet custT="1"/>
      <dgm:spPr/>
      <dgm:t>
        <a:bodyPr/>
        <a:lstStyle/>
        <a:p>
          <a:endParaRPr lang="en-GB" sz="2400" dirty="0"/>
        </a:p>
      </dgm:t>
    </dgm:pt>
    <dgm:pt modelId="{A3020201-4FB2-4552-8AA0-4332FE0B9ACD}" type="sibTrans" cxnId="{F0122C00-F8A5-4B80-9E76-834D03CEBAC2}">
      <dgm:prSet/>
      <dgm:spPr/>
      <dgm:t>
        <a:bodyPr/>
        <a:lstStyle/>
        <a:p>
          <a:endParaRPr lang="en-GB" sz="2000"/>
        </a:p>
      </dgm:t>
    </dgm:pt>
    <dgm:pt modelId="{12900A7B-EBB8-425F-83A0-EEA17E413883}">
      <dgm:prSet phldrT="[Text]" custT="1"/>
      <dgm:spPr/>
      <dgm:t>
        <a:bodyPr/>
        <a:lstStyle/>
        <a:p>
          <a:r>
            <a:rPr lang="en-GB" sz="2400" dirty="0">
              <a:latin typeface="Helvetica" panose="020B0604020202020204" pitchFamily="34" charset="0"/>
              <a:cs typeface="Helvetica" panose="020B0604020202020204" pitchFamily="34" charset="0"/>
            </a:rPr>
            <a:t>Activism vs Restraint</a:t>
          </a:r>
        </a:p>
      </dgm:t>
    </dgm:pt>
    <dgm:pt modelId="{4C18705F-99B5-44FC-97F4-B55ED3A03F51}" type="parTrans" cxnId="{8368CD94-4294-4F0A-90D9-E7200DA36ED3}">
      <dgm:prSet custT="1"/>
      <dgm:spPr/>
      <dgm:t>
        <a:bodyPr/>
        <a:lstStyle/>
        <a:p>
          <a:endParaRPr lang="en-GB" sz="2400" dirty="0"/>
        </a:p>
      </dgm:t>
    </dgm:pt>
    <dgm:pt modelId="{B3BBFF87-0EE0-4831-BC41-C4E5C9546725}" type="sibTrans" cxnId="{8368CD94-4294-4F0A-90D9-E7200DA36ED3}">
      <dgm:prSet/>
      <dgm:spPr/>
      <dgm:t>
        <a:bodyPr/>
        <a:lstStyle/>
        <a:p>
          <a:endParaRPr lang="en-GB" sz="2000"/>
        </a:p>
      </dgm:t>
    </dgm:pt>
    <dgm:pt modelId="{83AA99F6-68C9-493E-A58E-3DFCEABC8D83}">
      <dgm:prSet custT="1"/>
      <dgm:spPr/>
      <dgm:t>
        <a:bodyPr/>
        <a:lstStyle/>
        <a:p>
          <a:r>
            <a:rPr lang="en-GB" sz="2400" dirty="0">
              <a:latin typeface="Helvetica" panose="020B0604020202020204" pitchFamily="34" charset="0"/>
              <a:cs typeface="Helvetica" panose="020B0604020202020204" pitchFamily="34" charset="0"/>
            </a:rPr>
            <a:t>Legal Model</a:t>
          </a:r>
        </a:p>
      </dgm:t>
    </dgm:pt>
    <dgm:pt modelId="{73A9B6C5-DF2F-46B5-84D7-72ED96FD5491}" type="parTrans" cxnId="{CECF29EB-C08C-4E91-947E-7E08805441A0}">
      <dgm:prSet custT="1"/>
      <dgm:spPr/>
      <dgm:t>
        <a:bodyPr/>
        <a:lstStyle/>
        <a:p>
          <a:endParaRPr lang="en-GB" sz="2400" dirty="0"/>
        </a:p>
      </dgm:t>
    </dgm:pt>
    <dgm:pt modelId="{EAE6EFE1-B963-476E-8A5E-9F1EC465F856}" type="sibTrans" cxnId="{CECF29EB-C08C-4E91-947E-7E08805441A0}">
      <dgm:prSet/>
      <dgm:spPr/>
      <dgm:t>
        <a:bodyPr/>
        <a:lstStyle/>
        <a:p>
          <a:endParaRPr lang="en-GB" sz="2000"/>
        </a:p>
      </dgm:t>
    </dgm:pt>
    <dgm:pt modelId="{351A6B5A-1A8B-4287-A587-2B23E029F785}">
      <dgm:prSet custT="1"/>
      <dgm:spPr/>
      <dgm:t>
        <a:bodyPr/>
        <a:lstStyle/>
        <a:p>
          <a:r>
            <a:rPr lang="en-GB" sz="2350" dirty="0">
              <a:latin typeface="Helvetica" panose="020B0604020202020204" pitchFamily="34" charset="0"/>
              <a:cs typeface="Helvetica" panose="020B0604020202020204" pitchFamily="34" charset="0"/>
            </a:rPr>
            <a:t>Conservative vs Liberal</a:t>
          </a:r>
          <a:endParaRPr lang="en-GB" sz="2350" dirty="0"/>
        </a:p>
      </dgm:t>
    </dgm:pt>
    <dgm:pt modelId="{3711F10E-106C-419D-AAF3-CABBFB72B52D}" type="parTrans" cxnId="{DBF86756-6287-4AD2-992C-12A5E48744C9}">
      <dgm:prSet custT="1"/>
      <dgm:spPr/>
      <dgm:t>
        <a:bodyPr/>
        <a:lstStyle/>
        <a:p>
          <a:endParaRPr lang="en-GB" sz="2400" dirty="0"/>
        </a:p>
      </dgm:t>
    </dgm:pt>
    <dgm:pt modelId="{89E78336-A759-46EF-B7CB-D9A383FC5D84}" type="sibTrans" cxnId="{DBF86756-6287-4AD2-992C-12A5E48744C9}">
      <dgm:prSet/>
      <dgm:spPr/>
      <dgm:t>
        <a:bodyPr/>
        <a:lstStyle/>
        <a:p>
          <a:endParaRPr lang="en-GB" sz="2000"/>
        </a:p>
      </dgm:t>
    </dgm:pt>
    <dgm:pt modelId="{078A6583-972A-4E41-BD9F-F7B8D771A455}" type="pres">
      <dgm:prSet presAssocID="{888CDF5A-2DA7-413F-AEF2-F130DF015CE4}" presName="cycle" presStyleCnt="0">
        <dgm:presLayoutVars>
          <dgm:chMax val="1"/>
          <dgm:dir/>
          <dgm:animLvl val="ctr"/>
          <dgm:resizeHandles val="exact"/>
        </dgm:presLayoutVars>
      </dgm:prSet>
      <dgm:spPr/>
    </dgm:pt>
    <dgm:pt modelId="{98D2C370-66C6-4F64-8EB8-F903947830A1}" type="pres">
      <dgm:prSet presAssocID="{350D0396-9F04-4927-BCAA-41D10690D82E}" presName="centerShape" presStyleLbl="node0" presStyleIdx="0" presStyleCnt="1"/>
      <dgm:spPr/>
    </dgm:pt>
    <dgm:pt modelId="{E7DC0132-A5E9-4B23-BD70-B01270FCD85A}" type="pres">
      <dgm:prSet presAssocID="{B8E87D06-E595-47DA-AC3C-44F312EDA9A5}" presName="Name9" presStyleLbl="parChTrans1D2" presStyleIdx="0" presStyleCnt="5"/>
      <dgm:spPr/>
    </dgm:pt>
    <dgm:pt modelId="{AB05095B-4B91-4B5C-BFAB-C1C8E7044254}" type="pres">
      <dgm:prSet presAssocID="{B8E87D06-E595-47DA-AC3C-44F312EDA9A5}" presName="connTx" presStyleLbl="parChTrans1D2" presStyleIdx="0" presStyleCnt="5"/>
      <dgm:spPr/>
    </dgm:pt>
    <dgm:pt modelId="{B32624A7-2134-4829-8CF2-D366CA096431}" type="pres">
      <dgm:prSet presAssocID="{4260866B-376E-4D5B-8DEF-2C41EA38E6BA}" presName="node" presStyleLbl="node1" presStyleIdx="0" presStyleCnt="5" custScaleX="137089" custScaleY="137931">
        <dgm:presLayoutVars>
          <dgm:bulletEnabled val="1"/>
        </dgm:presLayoutVars>
      </dgm:prSet>
      <dgm:spPr/>
    </dgm:pt>
    <dgm:pt modelId="{C6C84F19-C944-40F1-AE38-DAFF5E708137}" type="pres">
      <dgm:prSet presAssocID="{3AC548CC-CE90-4D10-8BA6-86C3D791F33E}" presName="Name9" presStyleLbl="parChTrans1D2" presStyleIdx="1" presStyleCnt="5"/>
      <dgm:spPr/>
    </dgm:pt>
    <dgm:pt modelId="{1F3F2046-7F25-4E90-A7E4-6B2AF44A9E82}" type="pres">
      <dgm:prSet presAssocID="{3AC548CC-CE90-4D10-8BA6-86C3D791F33E}" presName="connTx" presStyleLbl="parChTrans1D2" presStyleIdx="1" presStyleCnt="5"/>
      <dgm:spPr/>
    </dgm:pt>
    <dgm:pt modelId="{8FC017F2-656C-47C6-99CE-743195D07EBA}" type="pres">
      <dgm:prSet presAssocID="{9755FE8F-9F2E-476B-B351-489124E25DD4}" presName="node" presStyleLbl="node1" presStyleIdx="1" presStyleCnt="5" custScaleX="137089" custScaleY="137931">
        <dgm:presLayoutVars>
          <dgm:bulletEnabled val="1"/>
        </dgm:presLayoutVars>
      </dgm:prSet>
      <dgm:spPr/>
    </dgm:pt>
    <dgm:pt modelId="{3F760DB9-7914-468A-8E45-A2BF0CA40368}" type="pres">
      <dgm:prSet presAssocID="{4C18705F-99B5-44FC-97F4-B55ED3A03F51}" presName="Name9" presStyleLbl="parChTrans1D2" presStyleIdx="2" presStyleCnt="5"/>
      <dgm:spPr/>
    </dgm:pt>
    <dgm:pt modelId="{D05B4F1C-28AE-4660-BDA6-D24FB065DB0F}" type="pres">
      <dgm:prSet presAssocID="{4C18705F-99B5-44FC-97F4-B55ED3A03F51}" presName="connTx" presStyleLbl="parChTrans1D2" presStyleIdx="2" presStyleCnt="5"/>
      <dgm:spPr/>
    </dgm:pt>
    <dgm:pt modelId="{F2B3BEBB-7EBF-429C-B17D-E728CAF2AE55}" type="pres">
      <dgm:prSet presAssocID="{12900A7B-EBB8-425F-83A0-EEA17E413883}" presName="node" presStyleLbl="node1" presStyleIdx="2" presStyleCnt="5" custScaleX="137089" custScaleY="137931">
        <dgm:presLayoutVars>
          <dgm:bulletEnabled val="1"/>
        </dgm:presLayoutVars>
      </dgm:prSet>
      <dgm:spPr/>
    </dgm:pt>
    <dgm:pt modelId="{B8CAFFDB-B855-4979-9A14-0EEA505719ED}" type="pres">
      <dgm:prSet presAssocID="{3711F10E-106C-419D-AAF3-CABBFB72B52D}" presName="Name9" presStyleLbl="parChTrans1D2" presStyleIdx="3" presStyleCnt="5"/>
      <dgm:spPr/>
    </dgm:pt>
    <dgm:pt modelId="{B549BAFC-F151-4FA1-BD1F-F7884D26D921}" type="pres">
      <dgm:prSet presAssocID="{3711F10E-106C-419D-AAF3-CABBFB72B52D}" presName="connTx" presStyleLbl="parChTrans1D2" presStyleIdx="3" presStyleCnt="5"/>
      <dgm:spPr/>
    </dgm:pt>
    <dgm:pt modelId="{C2F1ACC8-D2B2-4251-85B6-DAA429CD8083}" type="pres">
      <dgm:prSet presAssocID="{351A6B5A-1A8B-4287-A587-2B23E029F785}" presName="node" presStyleLbl="node1" presStyleIdx="3" presStyleCnt="5" custScaleX="137827" custScaleY="137450">
        <dgm:presLayoutVars>
          <dgm:bulletEnabled val="1"/>
        </dgm:presLayoutVars>
      </dgm:prSet>
      <dgm:spPr/>
    </dgm:pt>
    <dgm:pt modelId="{B274AFE2-ACE6-45AC-92B3-EB281B00A993}" type="pres">
      <dgm:prSet presAssocID="{73A9B6C5-DF2F-46B5-84D7-72ED96FD5491}" presName="Name9" presStyleLbl="parChTrans1D2" presStyleIdx="4" presStyleCnt="5"/>
      <dgm:spPr/>
    </dgm:pt>
    <dgm:pt modelId="{1E33648A-976E-4553-A18F-774DADE365F7}" type="pres">
      <dgm:prSet presAssocID="{73A9B6C5-DF2F-46B5-84D7-72ED96FD5491}" presName="connTx" presStyleLbl="parChTrans1D2" presStyleIdx="4" presStyleCnt="5"/>
      <dgm:spPr/>
    </dgm:pt>
    <dgm:pt modelId="{44B71971-1A9C-49FE-9E9A-68E96C79EB8D}" type="pres">
      <dgm:prSet presAssocID="{83AA99F6-68C9-493E-A58E-3DFCEABC8D83}" presName="node" presStyleLbl="node1" presStyleIdx="4" presStyleCnt="5" custScaleX="137089" custScaleY="137931">
        <dgm:presLayoutVars>
          <dgm:bulletEnabled val="1"/>
        </dgm:presLayoutVars>
      </dgm:prSet>
      <dgm:spPr/>
    </dgm:pt>
  </dgm:ptLst>
  <dgm:cxnLst>
    <dgm:cxn modelId="{F0122C00-F8A5-4B80-9E76-834D03CEBAC2}" srcId="{350D0396-9F04-4927-BCAA-41D10690D82E}" destId="{9755FE8F-9F2E-476B-B351-489124E25DD4}" srcOrd="1" destOrd="0" parTransId="{3AC548CC-CE90-4D10-8BA6-86C3D791F33E}" sibTransId="{A3020201-4FB2-4552-8AA0-4332FE0B9ACD}"/>
    <dgm:cxn modelId="{684B2F08-D8C1-4844-AF6C-FCF1AFE66BD3}" type="presOf" srcId="{3AC548CC-CE90-4D10-8BA6-86C3D791F33E}" destId="{1F3F2046-7F25-4E90-A7E4-6B2AF44A9E82}" srcOrd="1" destOrd="0" presId="urn:microsoft.com/office/officeart/2005/8/layout/radial1"/>
    <dgm:cxn modelId="{50DE8E0B-330E-4EBC-A56F-05EA6EB53E18}" type="presOf" srcId="{3711F10E-106C-419D-AAF3-CABBFB72B52D}" destId="{B8CAFFDB-B855-4979-9A14-0EEA505719ED}" srcOrd="0" destOrd="0" presId="urn:microsoft.com/office/officeart/2005/8/layout/radial1"/>
    <dgm:cxn modelId="{2C1DD11E-191F-4FDB-8906-BF042D264427}" type="presOf" srcId="{4C18705F-99B5-44FC-97F4-B55ED3A03F51}" destId="{3F760DB9-7914-468A-8E45-A2BF0CA40368}" srcOrd="0" destOrd="0" presId="urn:microsoft.com/office/officeart/2005/8/layout/radial1"/>
    <dgm:cxn modelId="{879EB123-4124-4C5E-9F3B-33C894AA4291}" type="presOf" srcId="{4260866B-376E-4D5B-8DEF-2C41EA38E6BA}" destId="{B32624A7-2134-4829-8CF2-D366CA096431}" srcOrd="0" destOrd="0" presId="urn:microsoft.com/office/officeart/2005/8/layout/radial1"/>
    <dgm:cxn modelId="{4E56F43E-20A1-4423-BD87-FA6982955F07}" type="presOf" srcId="{12900A7B-EBB8-425F-83A0-EEA17E413883}" destId="{F2B3BEBB-7EBF-429C-B17D-E728CAF2AE55}" srcOrd="0" destOrd="0" presId="urn:microsoft.com/office/officeart/2005/8/layout/radial1"/>
    <dgm:cxn modelId="{736B6164-8ED3-4EB9-9E80-CA9020540C25}" type="presOf" srcId="{350D0396-9F04-4927-BCAA-41D10690D82E}" destId="{98D2C370-66C6-4F64-8EB8-F903947830A1}" srcOrd="0" destOrd="0" presId="urn:microsoft.com/office/officeart/2005/8/layout/radial1"/>
    <dgm:cxn modelId="{A42D2D6D-1C33-4D8C-9049-DED00F9EA529}" srcId="{888CDF5A-2DA7-413F-AEF2-F130DF015CE4}" destId="{350D0396-9F04-4927-BCAA-41D10690D82E}" srcOrd="0" destOrd="0" parTransId="{44439D1F-BA33-4301-BF2A-313495C9A90F}" sibTransId="{98FCDB4D-E768-45CC-A7D1-CDA1F5FB6EF4}"/>
    <dgm:cxn modelId="{5A96694F-2812-450A-95D7-DCE2D0375821}" type="presOf" srcId="{4C18705F-99B5-44FC-97F4-B55ED3A03F51}" destId="{D05B4F1C-28AE-4660-BDA6-D24FB065DB0F}" srcOrd="1" destOrd="0" presId="urn:microsoft.com/office/officeart/2005/8/layout/radial1"/>
    <dgm:cxn modelId="{DBF86756-6287-4AD2-992C-12A5E48744C9}" srcId="{350D0396-9F04-4927-BCAA-41D10690D82E}" destId="{351A6B5A-1A8B-4287-A587-2B23E029F785}" srcOrd="3" destOrd="0" parTransId="{3711F10E-106C-419D-AAF3-CABBFB72B52D}" sibTransId="{89E78336-A759-46EF-B7CB-D9A383FC5D84}"/>
    <dgm:cxn modelId="{8368CD94-4294-4F0A-90D9-E7200DA36ED3}" srcId="{350D0396-9F04-4927-BCAA-41D10690D82E}" destId="{12900A7B-EBB8-425F-83A0-EEA17E413883}" srcOrd="2" destOrd="0" parTransId="{4C18705F-99B5-44FC-97F4-B55ED3A03F51}" sibTransId="{B3BBFF87-0EE0-4831-BC41-C4E5C9546725}"/>
    <dgm:cxn modelId="{6889A1B0-5028-40A5-B127-7D5A351E6505}" type="presOf" srcId="{351A6B5A-1A8B-4287-A587-2B23E029F785}" destId="{C2F1ACC8-D2B2-4251-85B6-DAA429CD8083}" srcOrd="0" destOrd="0" presId="urn:microsoft.com/office/officeart/2005/8/layout/radial1"/>
    <dgm:cxn modelId="{C43CE8C0-8D4E-4E5D-A3DB-D029AF742940}" type="presOf" srcId="{9755FE8F-9F2E-476B-B351-489124E25DD4}" destId="{8FC017F2-656C-47C6-99CE-743195D07EBA}" srcOrd="0" destOrd="0" presId="urn:microsoft.com/office/officeart/2005/8/layout/radial1"/>
    <dgm:cxn modelId="{6345AFD1-CAD7-4752-A1F0-2A6C3EB1B077}" type="presOf" srcId="{73A9B6C5-DF2F-46B5-84D7-72ED96FD5491}" destId="{B274AFE2-ACE6-45AC-92B3-EB281B00A993}" srcOrd="0" destOrd="0" presId="urn:microsoft.com/office/officeart/2005/8/layout/radial1"/>
    <dgm:cxn modelId="{E05AA7D2-C46A-45C6-A84F-34081B864F6F}" type="presOf" srcId="{B8E87D06-E595-47DA-AC3C-44F312EDA9A5}" destId="{E7DC0132-A5E9-4B23-BD70-B01270FCD85A}" srcOrd="0" destOrd="0" presId="urn:microsoft.com/office/officeart/2005/8/layout/radial1"/>
    <dgm:cxn modelId="{A091D7D2-A649-4CEF-BF9A-B8188F171FAE}" type="presOf" srcId="{83AA99F6-68C9-493E-A58E-3DFCEABC8D83}" destId="{44B71971-1A9C-49FE-9E9A-68E96C79EB8D}" srcOrd="0" destOrd="0" presId="urn:microsoft.com/office/officeart/2005/8/layout/radial1"/>
    <dgm:cxn modelId="{7EC67AE6-C16B-4D1B-8AFE-D258854694BF}" type="presOf" srcId="{3711F10E-106C-419D-AAF3-CABBFB72B52D}" destId="{B549BAFC-F151-4FA1-BD1F-F7884D26D921}" srcOrd="1" destOrd="0" presId="urn:microsoft.com/office/officeart/2005/8/layout/radial1"/>
    <dgm:cxn modelId="{CECF29EB-C08C-4E91-947E-7E08805441A0}" srcId="{350D0396-9F04-4927-BCAA-41D10690D82E}" destId="{83AA99F6-68C9-493E-A58E-3DFCEABC8D83}" srcOrd="4" destOrd="0" parTransId="{73A9B6C5-DF2F-46B5-84D7-72ED96FD5491}" sibTransId="{EAE6EFE1-B963-476E-8A5E-9F1EC465F856}"/>
    <dgm:cxn modelId="{1F6A8BEC-8214-406A-AC11-D1CAFDF1694A}" type="presOf" srcId="{3AC548CC-CE90-4D10-8BA6-86C3D791F33E}" destId="{C6C84F19-C944-40F1-AE38-DAFF5E708137}" srcOrd="0" destOrd="0" presId="urn:microsoft.com/office/officeart/2005/8/layout/radial1"/>
    <dgm:cxn modelId="{101E74ED-6825-4D69-BB82-C6BD23D510C7}" type="presOf" srcId="{73A9B6C5-DF2F-46B5-84D7-72ED96FD5491}" destId="{1E33648A-976E-4553-A18F-774DADE365F7}" srcOrd="1" destOrd="0" presId="urn:microsoft.com/office/officeart/2005/8/layout/radial1"/>
    <dgm:cxn modelId="{D289C8EE-8F72-477B-BD4B-91329AACA049}" type="presOf" srcId="{888CDF5A-2DA7-413F-AEF2-F130DF015CE4}" destId="{078A6583-972A-4E41-BD9F-F7B8D771A455}" srcOrd="0" destOrd="0" presId="urn:microsoft.com/office/officeart/2005/8/layout/radial1"/>
    <dgm:cxn modelId="{B21F63FB-4215-4317-A3D5-BF17363DF61E}" srcId="{350D0396-9F04-4927-BCAA-41D10690D82E}" destId="{4260866B-376E-4D5B-8DEF-2C41EA38E6BA}" srcOrd="0" destOrd="0" parTransId="{B8E87D06-E595-47DA-AC3C-44F312EDA9A5}" sibTransId="{37AE4127-C84C-43E7-B9DB-ED76E8246445}"/>
    <dgm:cxn modelId="{0C68C2FC-3B22-4B1A-BA49-A14D8E01D0F6}" type="presOf" srcId="{B8E87D06-E595-47DA-AC3C-44F312EDA9A5}" destId="{AB05095B-4B91-4B5C-BFAB-C1C8E7044254}" srcOrd="1" destOrd="0" presId="urn:microsoft.com/office/officeart/2005/8/layout/radial1"/>
    <dgm:cxn modelId="{37255B3E-E53E-4004-B729-36C5244F3AD0}" type="presParOf" srcId="{078A6583-972A-4E41-BD9F-F7B8D771A455}" destId="{98D2C370-66C6-4F64-8EB8-F903947830A1}" srcOrd="0" destOrd="0" presId="urn:microsoft.com/office/officeart/2005/8/layout/radial1"/>
    <dgm:cxn modelId="{D3C8EF77-1B23-4668-BC2A-A736536F3D28}" type="presParOf" srcId="{078A6583-972A-4E41-BD9F-F7B8D771A455}" destId="{E7DC0132-A5E9-4B23-BD70-B01270FCD85A}" srcOrd="1" destOrd="0" presId="urn:microsoft.com/office/officeart/2005/8/layout/radial1"/>
    <dgm:cxn modelId="{7079FB8D-BB7C-4211-9F56-0313D9217AC1}" type="presParOf" srcId="{E7DC0132-A5E9-4B23-BD70-B01270FCD85A}" destId="{AB05095B-4B91-4B5C-BFAB-C1C8E7044254}" srcOrd="0" destOrd="0" presId="urn:microsoft.com/office/officeart/2005/8/layout/radial1"/>
    <dgm:cxn modelId="{87268123-FFB9-4193-A2EB-CEE7CE7C2C9A}" type="presParOf" srcId="{078A6583-972A-4E41-BD9F-F7B8D771A455}" destId="{B32624A7-2134-4829-8CF2-D366CA096431}" srcOrd="2" destOrd="0" presId="urn:microsoft.com/office/officeart/2005/8/layout/radial1"/>
    <dgm:cxn modelId="{46A4ACD5-B8A5-40CA-95A0-E772487A6B5F}" type="presParOf" srcId="{078A6583-972A-4E41-BD9F-F7B8D771A455}" destId="{C6C84F19-C944-40F1-AE38-DAFF5E708137}" srcOrd="3" destOrd="0" presId="urn:microsoft.com/office/officeart/2005/8/layout/radial1"/>
    <dgm:cxn modelId="{20AB624D-067A-4F2D-9E7D-0A8D0FFD2940}" type="presParOf" srcId="{C6C84F19-C944-40F1-AE38-DAFF5E708137}" destId="{1F3F2046-7F25-4E90-A7E4-6B2AF44A9E82}" srcOrd="0" destOrd="0" presId="urn:microsoft.com/office/officeart/2005/8/layout/radial1"/>
    <dgm:cxn modelId="{F72C2738-4CB5-41F9-BC09-672EFCFE7B3C}" type="presParOf" srcId="{078A6583-972A-4E41-BD9F-F7B8D771A455}" destId="{8FC017F2-656C-47C6-99CE-743195D07EBA}" srcOrd="4" destOrd="0" presId="urn:microsoft.com/office/officeart/2005/8/layout/radial1"/>
    <dgm:cxn modelId="{66C3D1A0-779A-4E95-89A3-7DE07012BB78}" type="presParOf" srcId="{078A6583-972A-4E41-BD9F-F7B8D771A455}" destId="{3F760DB9-7914-468A-8E45-A2BF0CA40368}" srcOrd="5" destOrd="0" presId="urn:microsoft.com/office/officeart/2005/8/layout/radial1"/>
    <dgm:cxn modelId="{532F14AC-0C0E-4A9E-B394-758159BA2BA2}" type="presParOf" srcId="{3F760DB9-7914-468A-8E45-A2BF0CA40368}" destId="{D05B4F1C-28AE-4660-BDA6-D24FB065DB0F}" srcOrd="0" destOrd="0" presId="urn:microsoft.com/office/officeart/2005/8/layout/radial1"/>
    <dgm:cxn modelId="{F65B7E00-3DE1-4FDE-AF75-A38CF87A6E0B}" type="presParOf" srcId="{078A6583-972A-4E41-BD9F-F7B8D771A455}" destId="{F2B3BEBB-7EBF-429C-B17D-E728CAF2AE55}" srcOrd="6" destOrd="0" presId="urn:microsoft.com/office/officeart/2005/8/layout/radial1"/>
    <dgm:cxn modelId="{FF7D1863-959A-46CB-9A0A-8B717207A18E}" type="presParOf" srcId="{078A6583-972A-4E41-BD9F-F7B8D771A455}" destId="{B8CAFFDB-B855-4979-9A14-0EEA505719ED}" srcOrd="7" destOrd="0" presId="urn:microsoft.com/office/officeart/2005/8/layout/radial1"/>
    <dgm:cxn modelId="{01BB5F7C-9A2E-42B8-A76C-A63FC6012E33}" type="presParOf" srcId="{B8CAFFDB-B855-4979-9A14-0EEA505719ED}" destId="{B549BAFC-F151-4FA1-BD1F-F7884D26D921}" srcOrd="0" destOrd="0" presId="urn:microsoft.com/office/officeart/2005/8/layout/radial1"/>
    <dgm:cxn modelId="{CFA5FB46-D90A-4BA9-A74E-A8F400B72ED5}" type="presParOf" srcId="{078A6583-972A-4E41-BD9F-F7B8D771A455}" destId="{C2F1ACC8-D2B2-4251-85B6-DAA429CD8083}" srcOrd="8" destOrd="0" presId="urn:microsoft.com/office/officeart/2005/8/layout/radial1"/>
    <dgm:cxn modelId="{9C0385C6-6AD1-4066-B21B-7B27A20FFCBB}" type="presParOf" srcId="{078A6583-972A-4E41-BD9F-F7B8D771A455}" destId="{B274AFE2-ACE6-45AC-92B3-EB281B00A993}" srcOrd="9" destOrd="0" presId="urn:microsoft.com/office/officeart/2005/8/layout/radial1"/>
    <dgm:cxn modelId="{4D7D249D-CFF9-4A81-9F6C-413D5A257A65}" type="presParOf" srcId="{B274AFE2-ACE6-45AC-92B3-EB281B00A993}" destId="{1E33648A-976E-4553-A18F-774DADE365F7}" srcOrd="0" destOrd="0" presId="urn:microsoft.com/office/officeart/2005/8/layout/radial1"/>
    <dgm:cxn modelId="{0A8D71C7-C193-4440-842B-4875148EDAD4}" type="presParOf" srcId="{078A6583-972A-4E41-BD9F-F7B8D771A455}" destId="{44B71971-1A9C-49FE-9E9A-68E96C79EB8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C370-66C6-4F64-8EB8-F903947830A1}">
      <dsp:nvSpPr>
        <dsp:cNvPr id="0" name=""/>
        <dsp:cNvSpPr/>
      </dsp:nvSpPr>
      <dsp:spPr>
        <a:xfrm>
          <a:off x="3601426" y="2434498"/>
          <a:ext cx="1851017" cy="1851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Key </a:t>
          </a:r>
          <a:r>
            <a:rPr lang="en-GB" sz="2300" kern="1200" dirty="0">
              <a:latin typeface="Helvetica" panose="020B0604020202020204" pitchFamily="34" charset="0"/>
              <a:cs typeface="Helvetica" panose="020B0604020202020204" pitchFamily="34" charset="0"/>
            </a:rPr>
            <a:t>Concepts</a:t>
          </a:r>
        </a:p>
      </dsp:txBody>
      <dsp:txXfrm>
        <a:off x="3872501" y="2705573"/>
        <a:ext cx="1308867" cy="1308867"/>
      </dsp:txXfrm>
    </dsp:sp>
    <dsp:sp modelId="{E7DC0132-A5E9-4B23-BD70-B01270FCD85A}">
      <dsp:nvSpPr>
        <dsp:cNvPr id="0" name=""/>
        <dsp:cNvSpPr/>
      </dsp:nvSpPr>
      <dsp:spPr>
        <a:xfrm rot="16200000">
          <a:off x="4423550" y="2312713"/>
          <a:ext cx="206770" cy="36800"/>
        </a:xfrm>
        <a:custGeom>
          <a:avLst/>
          <a:gdLst/>
          <a:ahLst/>
          <a:cxnLst/>
          <a:rect l="0" t="0" r="0" b="0"/>
          <a:pathLst>
            <a:path>
              <a:moveTo>
                <a:pt x="0" y="18400"/>
              </a:moveTo>
              <a:lnTo>
                <a:pt x="206770"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4521766" y="2325944"/>
        <a:ext cx="10338" cy="10338"/>
      </dsp:txXfrm>
    </dsp:sp>
    <dsp:sp modelId="{B32624A7-2134-4829-8CF2-D366CA096431}">
      <dsp:nvSpPr>
        <dsp:cNvPr id="0" name=""/>
        <dsp:cNvSpPr/>
      </dsp:nvSpPr>
      <dsp:spPr>
        <a:xfrm>
          <a:off x="3258164" y="-325399"/>
          <a:ext cx="2537541" cy="2553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Strategic Model</a:t>
          </a:r>
        </a:p>
      </dsp:txBody>
      <dsp:txXfrm>
        <a:off x="3629778" y="48498"/>
        <a:ext cx="1794313" cy="1805333"/>
      </dsp:txXfrm>
    </dsp:sp>
    <dsp:sp modelId="{C6C84F19-C944-40F1-AE38-DAFF5E708137}">
      <dsp:nvSpPr>
        <dsp:cNvPr id="0" name=""/>
        <dsp:cNvSpPr/>
      </dsp:nvSpPr>
      <dsp:spPr>
        <a:xfrm rot="20520000">
          <a:off x="5401913" y="3022571"/>
          <a:ext cx="213825" cy="36800"/>
        </a:xfrm>
        <a:custGeom>
          <a:avLst/>
          <a:gdLst/>
          <a:ahLst/>
          <a:cxnLst/>
          <a:rect l="0" t="0" r="0" b="0"/>
          <a:pathLst>
            <a:path>
              <a:moveTo>
                <a:pt x="0" y="18400"/>
              </a:moveTo>
              <a:lnTo>
                <a:pt x="213825"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5503481" y="3035626"/>
        <a:ext cx="10691" cy="10691"/>
      </dsp:txXfrm>
    </dsp:sp>
    <dsp:sp modelId="{8FC017F2-656C-47C6-99CE-743195D07EBA}">
      <dsp:nvSpPr>
        <dsp:cNvPr id="0" name=""/>
        <dsp:cNvSpPr/>
      </dsp:nvSpPr>
      <dsp:spPr>
        <a:xfrm>
          <a:off x="5549110" y="1339070"/>
          <a:ext cx="2537541" cy="2553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Attitudinal Model</a:t>
          </a:r>
        </a:p>
      </dsp:txBody>
      <dsp:txXfrm>
        <a:off x="5920724" y="1712967"/>
        <a:ext cx="1794313" cy="1805333"/>
      </dsp:txXfrm>
    </dsp:sp>
    <dsp:sp modelId="{3F760DB9-7914-468A-8E45-A2BF0CA40368}">
      <dsp:nvSpPr>
        <dsp:cNvPr id="0" name=""/>
        <dsp:cNvSpPr/>
      </dsp:nvSpPr>
      <dsp:spPr>
        <a:xfrm rot="3240000">
          <a:off x="5027760" y="4175096"/>
          <a:ext cx="209479" cy="36800"/>
        </a:xfrm>
        <a:custGeom>
          <a:avLst/>
          <a:gdLst/>
          <a:ahLst/>
          <a:cxnLst/>
          <a:rect l="0" t="0" r="0" b="0"/>
          <a:pathLst>
            <a:path>
              <a:moveTo>
                <a:pt x="0" y="18400"/>
              </a:moveTo>
              <a:lnTo>
                <a:pt x="209479"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a:off x="5127263" y="4188259"/>
        <a:ext cx="10473" cy="10473"/>
      </dsp:txXfrm>
    </dsp:sp>
    <dsp:sp modelId="{F2B3BEBB-7EBF-429C-B17D-E728CAF2AE55}">
      <dsp:nvSpPr>
        <dsp:cNvPr id="0" name=""/>
        <dsp:cNvSpPr/>
      </dsp:nvSpPr>
      <dsp:spPr>
        <a:xfrm>
          <a:off x="4674047" y="4032239"/>
          <a:ext cx="2537541" cy="2553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Activism vs Restraint</a:t>
          </a:r>
        </a:p>
      </dsp:txBody>
      <dsp:txXfrm>
        <a:off x="5045661" y="4406136"/>
        <a:ext cx="1794313" cy="1805333"/>
      </dsp:txXfrm>
    </dsp:sp>
    <dsp:sp modelId="{B8CAFFDB-B855-4979-9A14-0EEA505719ED}">
      <dsp:nvSpPr>
        <dsp:cNvPr id="0" name=""/>
        <dsp:cNvSpPr/>
      </dsp:nvSpPr>
      <dsp:spPr>
        <a:xfrm rot="7560000">
          <a:off x="3816201" y="4175314"/>
          <a:ext cx="210020" cy="36800"/>
        </a:xfrm>
        <a:custGeom>
          <a:avLst/>
          <a:gdLst/>
          <a:ahLst/>
          <a:cxnLst/>
          <a:rect l="0" t="0" r="0" b="0"/>
          <a:pathLst>
            <a:path>
              <a:moveTo>
                <a:pt x="0" y="18400"/>
              </a:moveTo>
              <a:lnTo>
                <a:pt x="210020"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10800000">
        <a:off x="3915961" y="4188464"/>
        <a:ext cx="10501" cy="10501"/>
      </dsp:txXfrm>
    </dsp:sp>
    <dsp:sp modelId="{C2F1ACC8-D2B2-4251-85B6-DAA429CD8083}">
      <dsp:nvSpPr>
        <dsp:cNvPr id="0" name=""/>
        <dsp:cNvSpPr/>
      </dsp:nvSpPr>
      <dsp:spPr>
        <a:xfrm>
          <a:off x="1835451" y="4036690"/>
          <a:ext cx="2551202" cy="2544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44575">
            <a:lnSpc>
              <a:spcPct val="90000"/>
            </a:lnSpc>
            <a:spcBef>
              <a:spcPct val="0"/>
            </a:spcBef>
            <a:spcAft>
              <a:spcPct val="35000"/>
            </a:spcAft>
            <a:buNone/>
          </a:pPr>
          <a:r>
            <a:rPr lang="en-GB" sz="2350" kern="1200" dirty="0">
              <a:latin typeface="Helvetica" panose="020B0604020202020204" pitchFamily="34" charset="0"/>
              <a:cs typeface="Helvetica" panose="020B0604020202020204" pitchFamily="34" charset="0"/>
            </a:rPr>
            <a:t>Conservative vs Liberal</a:t>
          </a:r>
          <a:endParaRPr lang="en-GB" sz="2350" kern="1200" dirty="0"/>
        </a:p>
      </dsp:txBody>
      <dsp:txXfrm>
        <a:off x="2209066" y="4409283"/>
        <a:ext cx="1803972" cy="1799037"/>
      </dsp:txXfrm>
    </dsp:sp>
    <dsp:sp modelId="{B274AFE2-ACE6-45AC-92B3-EB281B00A993}">
      <dsp:nvSpPr>
        <dsp:cNvPr id="0" name=""/>
        <dsp:cNvSpPr/>
      </dsp:nvSpPr>
      <dsp:spPr>
        <a:xfrm rot="11880000">
          <a:off x="3438131" y="3022571"/>
          <a:ext cx="213825" cy="36800"/>
        </a:xfrm>
        <a:custGeom>
          <a:avLst/>
          <a:gdLst/>
          <a:ahLst/>
          <a:cxnLst/>
          <a:rect l="0" t="0" r="0" b="0"/>
          <a:pathLst>
            <a:path>
              <a:moveTo>
                <a:pt x="0" y="18400"/>
              </a:moveTo>
              <a:lnTo>
                <a:pt x="213825" y="184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10800000">
        <a:off x="3539698" y="3035626"/>
        <a:ext cx="10691" cy="10691"/>
      </dsp:txXfrm>
    </dsp:sp>
    <dsp:sp modelId="{44B71971-1A9C-49FE-9E9A-68E96C79EB8D}">
      <dsp:nvSpPr>
        <dsp:cNvPr id="0" name=""/>
        <dsp:cNvSpPr/>
      </dsp:nvSpPr>
      <dsp:spPr>
        <a:xfrm>
          <a:off x="967218" y="1339070"/>
          <a:ext cx="2537541" cy="2553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panose="020B0604020202020204" pitchFamily="34" charset="0"/>
              <a:cs typeface="Helvetica" panose="020B0604020202020204" pitchFamily="34" charset="0"/>
            </a:rPr>
            <a:t>Legal Model</a:t>
          </a:r>
        </a:p>
      </dsp:txBody>
      <dsp:txXfrm>
        <a:off x="1338832" y="1712967"/>
        <a:ext cx="1794313" cy="180533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AF1D2-F11E-4470-8887-DBDB03752608}" type="datetimeFigureOut">
              <a:rPr lang="en-GB" smtClean="0"/>
              <a:t>22/03/2024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4B83F-3D41-4909-BFE8-FE21786F8392}" type="slidenum">
              <a:rPr lang="en-GB" smtClean="0"/>
              <a:t>‹#›</a:t>
            </a:fld>
            <a:endParaRPr lang="en-GB" dirty="0"/>
          </a:p>
        </p:txBody>
      </p:sp>
    </p:spTree>
    <p:extLst>
      <p:ext uri="{BB962C8B-B14F-4D97-AF65-F5344CB8AC3E}">
        <p14:creationId xmlns:p14="http://schemas.microsoft.com/office/powerpoint/2010/main" val="69242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4B83F-3D41-4909-BFE8-FE21786F8392}" type="slidenum">
              <a:rPr lang="en-GB" smtClean="0"/>
              <a:t>1</a:t>
            </a:fld>
            <a:endParaRPr lang="en-GB" dirty="0"/>
          </a:p>
        </p:txBody>
      </p:sp>
    </p:spTree>
    <p:extLst>
      <p:ext uri="{BB962C8B-B14F-4D97-AF65-F5344CB8AC3E}">
        <p14:creationId xmlns:p14="http://schemas.microsoft.com/office/powerpoint/2010/main" val="282171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4B83F-3D41-4909-BFE8-FE21786F8392}" type="slidenum">
              <a:rPr lang="en-GB" smtClean="0"/>
              <a:t>2</a:t>
            </a:fld>
            <a:endParaRPr lang="en-GB" dirty="0"/>
          </a:p>
        </p:txBody>
      </p:sp>
    </p:spTree>
    <p:extLst>
      <p:ext uri="{BB962C8B-B14F-4D97-AF65-F5344CB8AC3E}">
        <p14:creationId xmlns:p14="http://schemas.microsoft.com/office/powerpoint/2010/main" val="306656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4B83F-3D41-4909-BFE8-FE21786F8392}" type="slidenum">
              <a:rPr lang="en-GB" smtClean="0"/>
              <a:t>8</a:t>
            </a:fld>
            <a:endParaRPr lang="en-GB" dirty="0"/>
          </a:p>
        </p:txBody>
      </p:sp>
    </p:spTree>
    <p:extLst>
      <p:ext uri="{BB962C8B-B14F-4D97-AF65-F5344CB8AC3E}">
        <p14:creationId xmlns:p14="http://schemas.microsoft.com/office/powerpoint/2010/main" val="287808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4B83F-3D41-4909-BFE8-FE21786F8392}" type="slidenum">
              <a:rPr lang="en-GB" smtClean="0"/>
              <a:t>9</a:t>
            </a:fld>
            <a:endParaRPr lang="en-GB" dirty="0"/>
          </a:p>
        </p:txBody>
      </p:sp>
    </p:spTree>
    <p:extLst>
      <p:ext uri="{BB962C8B-B14F-4D97-AF65-F5344CB8AC3E}">
        <p14:creationId xmlns:p14="http://schemas.microsoft.com/office/powerpoint/2010/main" val="35896872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DA0B865-59E5-4C09-887D-9A3D6E4F9BD4}" type="slidenum">
              <a:rPr lang="en-GB" smtClean="0"/>
              <a:t>‹#›</a:t>
            </a:fld>
            <a:endParaRPr lang="en-GB" dirty="0"/>
          </a:p>
        </p:txBody>
      </p:sp>
    </p:spTree>
    <p:extLst>
      <p:ext uri="{BB962C8B-B14F-4D97-AF65-F5344CB8AC3E}">
        <p14:creationId xmlns:p14="http://schemas.microsoft.com/office/powerpoint/2010/main" val="14315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50654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12775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406283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540CE40-B350-4E47-BFBD-A2D115EB7AF1}" type="datetimeFigureOut">
              <a:rPr lang="en-GB" smtClean="0"/>
              <a:t>22/03/2024</a:t>
            </a:fld>
            <a:endParaRPr lang="en-GB" dirty="0"/>
          </a:p>
        </p:txBody>
      </p:sp>
      <p:sp>
        <p:nvSpPr>
          <p:cNvPr id="5" name="Footer Placeholder 4"/>
          <p:cNvSpPr>
            <a:spLocks noGrp="1"/>
          </p:cNvSpPr>
          <p:nvPr>
            <p:ph type="ftr" sz="quarter" idx="11"/>
          </p:nvPr>
        </p:nvSpPr>
        <p:spPr>
          <a:xfrm>
            <a:off x="2182708" y="6272784"/>
            <a:ext cx="6327648" cy="365125"/>
          </a:xfrm>
        </p:spPr>
        <p:txBody>
          <a:bodyPr/>
          <a:lstStyle/>
          <a:p>
            <a:endParaRPr lang="en-GB"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DA0B865-59E5-4C09-887D-9A3D6E4F9BD4}" type="slidenum">
              <a:rPr lang="en-GB" smtClean="0"/>
              <a:t>‹#›</a:t>
            </a:fld>
            <a:endParaRPr lang="en-GB" dirty="0"/>
          </a:p>
        </p:txBody>
      </p:sp>
    </p:spTree>
    <p:extLst>
      <p:ext uri="{BB962C8B-B14F-4D97-AF65-F5344CB8AC3E}">
        <p14:creationId xmlns:p14="http://schemas.microsoft.com/office/powerpoint/2010/main" val="376102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6780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251918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249463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347343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0CE40-B350-4E47-BFBD-A2D115EB7AF1}" type="datetimeFigureOut">
              <a:rPr lang="en-GB" smtClean="0"/>
              <a:t>22/03/2024</a:t>
            </a:fld>
            <a:endParaRPr lang="en-GB" dirty="0"/>
          </a:p>
        </p:txBody>
      </p:sp>
      <p:sp>
        <p:nvSpPr>
          <p:cNvPr id="6" name="Footer Placeholder 5"/>
          <p:cNvSpPr>
            <a:spLocks noGrp="1"/>
          </p:cNvSpPr>
          <p:nvPr>
            <p:ph type="ftr" sz="quarter" idx="11"/>
          </p:nvPr>
        </p:nvSpPr>
        <p:spPr/>
        <p:txBody>
          <a:bodyPr/>
          <a:lstStyle/>
          <a:p>
            <a:endParaRPr lang="en-GB"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273484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0CE40-B350-4E47-BFBD-A2D115EB7AF1}" type="datetimeFigureOut">
              <a:rPr lang="en-GB" smtClean="0"/>
              <a:t>22/03/2024</a:t>
            </a:fld>
            <a:endParaRPr lang="en-GB"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DA0B865-59E5-4C09-887D-9A3D6E4F9BD4}" type="slidenum">
              <a:rPr lang="en-GB" smtClean="0"/>
              <a:t>‹#›</a:t>
            </a:fld>
            <a:endParaRPr lang="en-GB" dirty="0"/>
          </a:p>
        </p:txBody>
      </p:sp>
    </p:spTree>
    <p:extLst>
      <p:ext uri="{BB962C8B-B14F-4D97-AF65-F5344CB8AC3E}">
        <p14:creationId xmlns:p14="http://schemas.microsoft.com/office/powerpoint/2010/main" val="252195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540CE40-B350-4E47-BFBD-A2D115EB7AF1}" type="datetimeFigureOut">
              <a:rPr lang="en-GB" smtClean="0"/>
              <a:t>22/03/2024</a:t>
            </a:fld>
            <a:endParaRPr lang="en-GB"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DA0B865-59E5-4C09-887D-9A3D6E4F9BD4}" type="slidenum">
              <a:rPr lang="en-GB" smtClean="0"/>
              <a:t>‹#›</a:t>
            </a:fld>
            <a:endParaRPr lang="en-GB" dirty="0"/>
          </a:p>
        </p:txBody>
      </p:sp>
    </p:spTree>
    <p:extLst>
      <p:ext uri="{BB962C8B-B14F-4D97-AF65-F5344CB8AC3E}">
        <p14:creationId xmlns:p14="http://schemas.microsoft.com/office/powerpoint/2010/main" val="1064329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tates.guttmacher.org/policies/" TargetMode="Externa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D161A-E535-4BBA-A052-27C6237985EF}"/>
              </a:ext>
            </a:extLst>
          </p:cNvPr>
          <p:cNvSpPr>
            <a:spLocks noGrp="1"/>
          </p:cNvSpPr>
          <p:nvPr>
            <p:ph type="ctrTitle"/>
          </p:nvPr>
        </p:nvSpPr>
        <p:spPr>
          <a:xfrm>
            <a:off x="6556100" y="1360493"/>
            <a:ext cx="4972511" cy="3106732"/>
          </a:xfrm>
        </p:spPr>
        <p:txBody>
          <a:bodyPr anchor="b">
            <a:normAutofit/>
          </a:bodyPr>
          <a:lstStyle/>
          <a:p>
            <a:r>
              <a:rPr lang="en-GB" sz="7200"/>
              <a:t>The Supreme Court</a:t>
            </a:r>
          </a:p>
        </p:txBody>
      </p:sp>
      <p:sp>
        <p:nvSpPr>
          <p:cNvPr id="3" name="Subtitle 2">
            <a:extLst>
              <a:ext uri="{FF2B5EF4-FFF2-40B4-BE49-F238E27FC236}">
                <a16:creationId xmlns:a16="http://schemas.microsoft.com/office/drawing/2014/main" id="{85E74BB3-2AB2-4A11-B8F6-CDBF5249255C}"/>
              </a:ext>
            </a:extLst>
          </p:cNvPr>
          <p:cNvSpPr>
            <a:spLocks noGrp="1"/>
          </p:cNvSpPr>
          <p:nvPr>
            <p:ph type="subTitle" idx="1"/>
          </p:nvPr>
        </p:nvSpPr>
        <p:spPr>
          <a:xfrm>
            <a:off x="6556100" y="4687316"/>
            <a:ext cx="4972512" cy="1517088"/>
          </a:xfrm>
        </p:spPr>
        <p:txBody>
          <a:bodyPr>
            <a:normAutofit/>
          </a:bodyPr>
          <a:lstStyle/>
          <a:p>
            <a:r>
              <a:rPr lang="en-GB">
                <a:latin typeface="Helvetica" panose="020B0604020202020204" pitchFamily="34" charset="0"/>
                <a:ea typeface="Tahoma" panose="020B0604030504040204" pitchFamily="34" charset="0"/>
                <a:cs typeface="Helvetica" panose="020B0604020202020204" pitchFamily="34" charset="0"/>
              </a:rPr>
              <a:t>Why did the Court overturned Roe v Wade?</a:t>
            </a:r>
          </a:p>
        </p:txBody>
      </p:sp>
      <p:pic>
        <p:nvPicPr>
          <p:cNvPr id="6" name="Picture 5">
            <a:extLst>
              <a:ext uri="{FF2B5EF4-FFF2-40B4-BE49-F238E27FC236}">
                <a16:creationId xmlns:a16="http://schemas.microsoft.com/office/drawing/2014/main" id="{7E85DBA5-D49D-780B-9C9A-F885C944D591}"/>
              </a:ext>
            </a:extLst>
          </p:cNvPr>
          <p:cNvPicPr>
            <a:picLocks noChangeAspect="1"/>
          </p:cNvPicPr>
          <p:nvPr/>
        </p:nvPicPr>
        <p:blipFill rotWithShape="1">
          <a:blip r:embed="rId3"/>
          <a:srcRect t="10155" r="-1" b="14747"/>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72" name="Freeform: Shape 71">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3">
            <a:extLst>
              <a:ext uri="{FF2B5EF4-FFF2-40B4-BE49-F238E27FC236}">
                <a16:creationId xmlns:a16="http://schemas.microsoft.com/office/drawing/2014/main" id="{CC72F0D7-2AB2-55C6-D626-BCACD9E6D65C}"/>
              </a:ext>
            </a:extLst>
          </p:cNvPr>
          <p:cNvPicPr>
            <a:picLocks noChangeAspect="1"/>
          </p:cNvPicPr>
          <p:nvPr/>
        </p:nvPicPr>
        <p:blipFill>
          <a:blip r:embed="rId6"/>
          <a:stretch>
            <a:fillRect/>
          </a:stretch>
        </p:blipFill>
        <p:spPr>
          <a:xfrm>
            <a:off x="151373" y="117322"/>
            <a:ext cx="2133600" cy="1143000"/>
          </a:xfrm>
          <a:prstGeom prst="rect">
            <a:avLst/>
          </a:prstGeom>
        </p:spPr>
      </p:pic>
      <p:pic>
        <p:nvPicPr>
          <p:cNvPr id="7" name="Picture 6">
            <a:extLst>
              <a:ext uri="{FF2B5EF4-FFF2-40B4-BE49-F238E27FC236}">
                <a16:creationId xmlns:a16="http://schemas.microsoft.com/office/drawing/2014/main" id="{535DF760-4A06-DA62-4C26-2EE60B3AEF6D}"/>
              </a:ext>
            </a:extLst>
          </p:cNvPr>
          <p:cNvPicPr>
            <a:picLocks noChangeAspect="1"/>
          </p:cNvPicPr>
          <p:nvPr/>
        </p:nvPicPr>
        <p:blipFill>
          <a:blip r:embed="rId7"/>
          <a:stretch>
            <a:fillRect/>
          </a:stretch>
        </p:blipFill>
        <p:spPr>
          <a:xfrm>
            <a:off x="9842118" y="117322"/>
            <a:ext cx="2171699" cy="1143000"/>
          </a:xfrm>
          <a:prstGeom prst="rect">
            <a:avLst/>
          </a:prstGeom>
        </p:spPr>
      </p:pic>
    </p:spTree>
    <p:extLst>
      <p:ext uri="{BB962C8B-B14F-4D97-AF65-F5344CB8AC3E}">
        <p14:creationId xmlns:p14="http://schemas.microsoft.com/office/powerpoint/2010/main" val="207017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B16BA6D-29EF-47AC-9AE4-45BFA2AA8533}"/>
              </a:ext>
            </a:extLst>
          </p:cNvPr>
          <p:cNvSpPr>
            <a:spLocks noGrp="1"/>
          </p:cNvSpPr>
          <p:nvPr>
            <p:ph type="title"/>
          </p:nvPr>
        </p:nvSpPr>
        <p:spPr>
          <a:xfrm>
            <a:off x="643468" y="643466"/>
            <a:ext cx="3686312" cy="5528734"/>
          </a:xfrm>
        </p:spPr>
        <p:txBody>
          <a:bodyPr>
            <a:normAutofit/>
          </a:bodyPr>
          <a:lstStyle/>
          <a:p>
            <a:pPr algn="r"/>
            <a:r>
              <a:rPr lang="en-GB" sz="4800" dirty="0">
                <a:solidFill>
                  <a:srgbClr val="FFFFFF"/>
                </a:solidFill>
              </a:rPr>
              <a:t>Does the Supreme Court need Reform?</a:t>
            </a:r>
          </a:p>
        </p:txBody>
      </p:sp>
      <p:sp>
        <p:nvSpPr>
          <p:cNvPr id="3" name="Content Placeholder 2">
            <a:extLst>
              <a:ext uri="{FF2B5EF4-FFF2-40B4-BE49-F238E27FC236}">
                <a16:creationId xmlns:a16="http://schemas.microsoft.com/office/drawing/2014/main" id="{DFD5ACF4-08E4-4908-BB55-490FDB438017}"/>
              </a:ext>
            </a:extLst>
          </p:cNvPr>
          <p:cNvSpPr>
            <a:spLocks noGrp="1"/>
          </p:cNvSpPr>
          <p:nvPr>
            <p:ph idx="1"/>
          </p:nvPr>
        </p:nvSpPr>
        <p:spPr>
          <a:xfrm>
            <a:off x="5053780" y="599768"/>
            <a:ext cx="6074467" cy="5572432"/>
          </a:xfrm>
        </p:spPr>
        <p:txBody>
          <a:bodyPr anchor="ctr">
            <a:normAutofit/>
          </a:bodyPr>
          <a:lstStyle/>
          <a:p>
            <a:r>
              <a:rPr lang="en-GB" sz="2400" dirty="0">
                <a:latin typeface="Helvetica" panose="020B0604020202020204" pitchFamily="34" charset="0"/>
                <a:cs typeface="Helvetica" panose="020B0604020202020204" pitchFamily="34" charset="0"/>
              </a:rPr>
              <a:t>Currently, Justices are independent, and appointed by democratically-elected presidents.</a:t>
            </a:r>
          </a:p>
          <a:p>
            <a:r>
              <a:rPr lang="en-GB" sz="2400" dirty="0">
                <a:latin typeface="Helvetica" panose="020B0604020202020204" pitchFamily="34" charset="0"/>
                <a:cs typeface="Helvetica" panose="020B0604020202020204" pitchFamily="34" charset="0"/>
              </a:rPr>
              <a:t>Checks on the Court: the power to impeach Justices.</a:t>
            </a:r>
          </a:p>
          <a:p>
            <a:r>
              <a:rPr lang="en-GB" sz="2400" dirty="0">
                <a:latin typeface="Helvetica" panose="020B0604020202020204" pitchFamily="34" charset="0"/>
                <a:cs typeface="Helvetica" panose="020B0604020202020204" pitchFamily="34" charset="0"/>
              </a:rPr>
              <a:t>Court Expansion.</a:t>
            </a:r>
          </a:p>
          <a:p>
            <a:r>
              <a:rPr lang="en-GB" sz="2400" dirty="0">
                <a:latin typeface="Helvetica" panose="020B0604020202020204" pitchFamily="34" charset="0"/>
                <a:cs typeface="Helvetica" panose="020B0604020202020204" pitchFamily="34" charset="0"/>
              </a:rPr>
              <a:t>Term limits for Justices. </a:t>
            </a:r>
          </a:p>
          <a:p>
            <a:r>
              <a:rPr lang="en-GB" sz="2400" dirty="0">
                <a:latin typeface="Helvetica" panose="020B0604020202020204" pitchFamily="34" charset="0"/>
                <a:cs typeface="Helvetica" panose="020B0604020202020204" pitchFamily="34" charset="0"/>
              </a:rPr>
              <a:t>To protect ‘policy areas,’ enshrine rights into the Constitution.</a:t>
            </a:r>
          </a:p>
          <a:p>
            <a:endParaRPr lang="en-GB" sz="2000" dirty="0">
              <a:latin typeface="Helvetica" panose="020B0604020202020204" pitchFamily="34" charset="0"/>
              <a:cs typeface="Helvetica" panose="020B0604020202020204" pitchFamily="34" charset="0"/>
            </a:endParaRPr>
          </a:p>
          <a:p>
            <a:pPr lvl="1"/>
            <a:endParaRPr lang="en-GB" dirty="0"/>
          </a:p>
        </p:txBody>
      </p:sp>
      <p:sp>
        <p:nvSpPr>
          <p:cNvPr id="27" name="Oval 2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050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14" name="Group 1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GB"/>
            </a:p>
          </p:txBody>
        </p:sp>
        <p:sp>
          <p:nvSpPr>
            <p:cNvPr id="16" name="Oval 1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GB"/>
            </a:p>
          </p:txBody>
        </p:sp>
      </p:grpSp>
      <p:sp>
        <p:nvSpPr>
          <p:cNvPr id="18" name="Rectangle 17">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Rectangle 19">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DD1316-A201-4B92-AA10-B3DD74D00A7C}"/>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7400" dirty="0">
                <a:blipFill dpi="0" rotWithShape="1">
                  <a:blip r:embed="rId5"/>
                  <a:srcRect/>
                  <a:tile tx="6350" ty="-127000" sx="65000" sy="64000" flip="none" algn="tl"/>
                </a:blipFill>
              </a:rPr>
              <a:t>Questions for Seminars</a:t>
            </a:r>
          </a:p>
        </p:txBody>
      </p:sp>
      <p:grpSp>
        <p:nvGrpSpPr>
          <p:cNvPr id="22" name="Group 21">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3" name="Oval 22">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599DED89-B897-445F-9B1A-845696671867}"/>
              </a:ext>
            </a:extLst>
          </p:cNvPr>
          <p:cNvSpPr txBox="1"/>
          <p:nvPr/>
        </p:nvSpPr>
        <p:spPr>
          <a:xfrm>
            <a:off x="1048173" y="579417"/>
            <a:ext cx="10613943" cy="3416320"/>
          </a:xfrm>
          <a:prstGeom prst="rect">
            <a:avLst/>
          </a:prstGeom>
          <a:noFill/>
        </p:spPr>
        <p:txBody>
          <a:bodyPr wrap="square" rtlCol="0">
            <a:spAutoFit/>
          </a:bodyPr>
          <a:lstStyle/>
          <a:p>
            <a:r>
              <a:rPr lang="en-GB" sz="3600" dirty="0">
                <a:latin typeface="Helvetica" panose="020B0604020202020204" pitchFamily="34" charset="0"/>
                <a:cs typeface="Helvetica" panose="020B0604020202020204" pitchFamily="34" charset="0"/>
              </a:rPr>
              <a:t>Has the Supreme Court become too political?</a:t>
            </a:r>
          </a:p>
          <a:p>
            <a:endParaRPr lang="en-GB" sz="3600" dirty="0">
              <a:latin typeface="Helvetica" panose="020B0604020202020204" pitchFamily="34" charset="0"/>
              <a:cs typeface="Helvetica" panose="020B0604020202020204" pitchFamily="34" charset="0"/>
            </a:endParaRPr>
          </a:p>
          <a:p>
            <a:r>
              <a:rPr lang="en-GB" sz="3600" dirty="0">
                <a:latin typeface="Helvetica" panose="020B0604020202020204" pitchFamily="34" charset="0"/>
                <a:cs typeface="Helvetica" panose="020B0604020202020204" pitchFamily="34" charset="0"/>
              </a:rPr>
              <a:t>Should Supreme Court justices have term limits?</a:t>
            </a:r>
          </a:p>
          <a:p>
            <a:endParaRPr lang="en-GB" sz="3600" dirty="0">
              <a:latin typeface="Helvetica" panose="020B0604020202020204" pitchFamily="34" charset="0"/>
              <a:cs typeface="Helvetica" panose="020B0604020202020204" pitchFamily="34" charset="0"/>
            </a:endParaRPr>
          </a:p>
          <a:p>
            <a:r>
              <a:rPr lang="en-GB" sz="3600" dirty="0">
                <a:latin typeface="Helvetica" panose="020B0604020202020204" pitchFamily="34" charset="0"/>
                <a:cs typeface="Helvetica" panose="020B0604020202020204" pitchFamily="34" charset="0"/>
              </a:rPr>
              <a:t>Should some ‘policy areas’ be off-limits to the Supreme Court?</a:t>
            </a:r>
          </a:p>
        </p:txBody>
      </p:sp>
    </p:spTree>
    <p:extLst>
      <p:ext uri="{BB962C8B-B14F-4D97-AF65-F5344CB8AC3E}">
        <p14:creationId xmlns:p14="http://schemas.microsoft.com/office/powerpoint/2010/main" val="325672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39">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Rectangle 41">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43">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CD161A-E535-4BBA-A052-27C6237985EF}"/>
              </a:ext>
            </a:extLst>
          </p:cNvPr>
          <p:cNvSpPr>
            <a:spLocks noGrp="1"/>
          </p:cNvSpPr>
          <p:nvPr>
            <p:ph type="ctrTitle"/>
          </p:nvPr>
        </p:nvSpPr>
        <p:spPr>
          <a:xfrm>
            <a:off x="1248156" y="1333059"/>
            <a:ext cx="5965470" cy="1469483"/>
          </a:xfrm>
        </p:spPr>
        <p:txBody>
          <a:bodyPr anchor="ctr">
            <a:normAutofit/>
          </a:bodyPr>
          <a:lstStyle/>
          <a:p>
            <a:r>
              <a:rPr lang="en-GB" sz="8800" dirty="0"/>
              <a:t>Summary</a:t>
            </a:r>
          </a:p>
        </p:txBody>
      </p:sp>
      <p:sp>
        <p:nvSpPr>
          <p:cNvPr id="63" name="Rectangle 45">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B62076F-AB56-FAD1-7AAF-C5E9EB96D995}"/>
              </a:ext>
            </a:extLst>
          </p:cNvPr>
          <p:cNvPicPr>
            <a:picLocks noChangeAspect="1"/>
          </p:cNvPicPr>
          <p:nvPr/>
        </p:nvPicPr>
        <p:blipFill rotWithShape="1">
          <a:blip r:embed="rId4"/>
          <a:srcRect t="6665" r="3" b="11261"/>
          <a:stretch/>
        </p:blipFill>
        <p:spPr>
          <a:xfrm>
            <a:off x="7742065" y="1252376"/>
            <a:ext cx="3529102" cy="4339416"/>
          </a:xfrm>
          <a:prstGeom prst="rect">
            <a:avLst/>
          </a:prstGeom>
        </p:spPr>
      </p:pic>
      <p:grpSp>
        <p:nvGrpSpPr>
          <p:cNvPr id="48" name="Group 47">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64" name="Oval 48">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5" name="Oval 49">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ubtitle 6">
            <a:extLst>
              <a:ext uri="{FF2B5EF4-FFF2-40B4-BE49-F238E27FC236}">
                <a16:creationId xmlns:a16="http://schemas.microsoft.com/office/drawing/2014/main" id="{347C931D-6F4F-48CF-8735-8DE20B612C84}"/>
              </a:ext>
            </a:extLst>
          </p:cNvPr>
          <p:cNvSpPr>
            <a:spLocks noGrp="1"/>
          </p:cNvSpPr>
          <p:nvPr>
            <p:ph type="subTitle" idx="1"/>
          </p:nvPr>
        </p:nvSpPr>
        <p:spPr>
          <a:xfrm>
            <a:off x="1203913" y="2563343"/>
            <a:ext cx="6053956" cy="3350017"/>
          </a:xfrm>
        </p:spPr>
        <p:txBody>
          <a:bodyPr>
            <a:normAutofit/>
          </a:bodyPr>
          <a:lstStyle/>
          <a:p>
            <a:r>
              <a:rPr lang="en-GB" dirty="0">
                <a:latin typeface="Helvetica" panose="020B0604020202020204" pitchFamily="34" charset="0"/>
                <a:cs typeface="Helvetica" panose="020B0604020202020204" pitchFamily="34" charset="0"/>
              </a:rPr>
              <a:t>The Role of the Supreme Court</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Decision-making by the Court</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The Overturning of Roe v. Wade (1973)</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Should the Court be Reformed?</a:t>
            </a:r>
          </a:p>
        </p:txBody>
      </p:sp>
    </p:spTree>
    <p:extLst>
      <p:ext uri="{BB962C8B-B14F-4D97-AF65-F5344CB8AC3E}">
        <p14:creationId xmlns:p14="http://schemas.microsoft.com/office/powerpoint/2010/main" val="389852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6A88727-0E60-4CC4-A9CE-AFE3D7C6BB84}"/>
              </a:ext>
            </a:extLst>
          </p:cNvPr>
          <p:cNvSpPr>
            <a:spLocks noGrp="1"/>
          </p:cNvSpPr>
          <p:nvPr>
            <p:ph type="title"/>
          </p:nvPr>
        </p:nvSpPr>
        <p:spPr>
          <a:xfrm>
            <a:off x="1069848" y="484632"/>
            <a:ext cx="10058400" cy="1609344"/>
          </a:xfrm>
        </p:spPr>
        <p:txBody>
          <a:bodyPr>
            <a:normAutofit/>
          </a:bodyPr>
          <a:lstStyle/>
          <a:p>
            <a:r>
              <a:rPr lang="en-GB" dirty="0"/>
              <a:t>Lecture outline</a:t>
            </a:r>
          </a:p>
        </p:txBody>
      </p:sp>
      <p:sp>
        <p:nvSpPr>
          <p:cNvPr id="3" name="Content Placeholder 2">
            <a:extLst>
              <a:ext uri="{FF2B5EF4-FFF2-40B4-BE49-F238E27FC236}">
                <a16:creationId xmlns:a16="http://schemas.microsoft.com/office/drawing/2014/main" id="{3F74E9C2-5CF9-4140-A2D1-EBD70F430B22}"/>
              </a:ext>
            </a:extLst>
          </p:cNvPr>
          <p:cNvSpPr>
            <a:spLocks noGrp="1"/>
          </p:cNvSpPr>
          <p:nvPr>
            <p:ph idx="1"/>
          </p:nvPr>
        </p:nvSpPr>
        <p:spPr>
          <a:xfrm>
            <a:off x="1069848" y="2320412"/>
            <a:ext cx="5165203" cy="4073469"/>
          </a:xfrm>
        </p:spPr>
        <p:txBody>
          <a:bodyPr>
            <a:normAutofit/>
          </a:bodyPr>
          <a:lstStyle/>
          <a:p>
            <a:r>
              <a:rPr lang="en-GB" sz="2800" dirty="0">
                <a:latin typeface="Helvetica" panose="020B0604020202020204" pitchFamily="34" charset="0"/>
                <a:ea typeface="Tahoma" panose="020B0604030504040204" pitchFamily="34" charset="0"/>
                <a:cs typeface="Helvetica" panose="020B0604020202020204" pitchFamily="34" charset="0"/>
              </a:rPr>
              <a:t>The Powers of the Supreme Court</a:t>
            </a:r>
          </a:p>
          <a:p>
            <a:r>
              <a:rPr lang="en-GB" sz="2800" dirty="0">
                <a:latin typeface="Helvetica" panose="020B0604020202020204" pitchFamily="34" charset="0"/>
                <a:ea typeface="Tahoma" panose="020B0604030504040204" pitchFamily="34" charset="0"/>
                <a:cs typeface="Helvetica" panose="020B0604020202020204" pitchFamily="34" charset="0"/>
              </a:rPr>
              <a:t>The Current Supreme Court </a:t>
            </a:r>
          </a:p>
          <a:p>
            <a:r>
              <a:rPr lang="en-GB" sz="2800" dirty="0">
                <a:latin typeface="Helvetica" panose="020B0604020202020204" pitchFamily="34" charset="0"/>
                <a:ea typeface="Tahoma" panose="020B0604030504040204" pitchFamily="34" charset="0"/>
                <a:cs typeface="Helvetica" panose="020B0604020202020204" pitchFamily="34" charset="0"/>
              </a:rPr>
              <a:t>Momentous decisions </a:t>
            </a:r>
          </a:p>
          <a:p>
            <a:r>
              <a:rPr lang="en-GB" sz="2800" dirty="0">
                <a:latin typeface="Helvetica" panose="020B0604020202020204" pitchFamily="34" charset="0"/>
                <a:ea typeface="Tahoma" panose="020B0604030504040204" pitchFamily="34" charset="0"/>
                <a:cs typeface="Helvetica" panose="020B0604020202020204" pitchFamily="34" charset="0"/>
              </a:rPr>
              <a:t>How does the Court make decisions?</a:t>
            </a:r>
          </a:p>
          <a:p>
            <a:r>
              <a:rPr lang="en-GB" sz="2800" dirty="0">
                <a:latin typeface="Helvetica" panose="020B0604020202020204" pitchFamily="34" charset="0"/>
                <a:ea typeface="Tahoma" panose="020B0604030504040204" pitchFamily="34" charset="0"/>
                <a:cs typeface="Helvetica" panose="020B0604020202020204" pitchFamily="34" charset="0"/>
              </a:rPr>
              <a:t>Overturning Roe v. Wade</a:t>
            </a:r>
            <a:endParaRPr lang="en-GB" sz="2400" dirty="0">
              <a:latin typeface="Helvetica" panose="020B0604020202020204" pitchFamily="34" charset="0"/>
              <a:ea typeface="Tahoma" panose="020B0604030504040204" pitchFamily="34" charset="0"/>
              <a:cs typeface="Helvetica" panose="020B0604020202020204" pitchFamily="34"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EED76B8D-2B74-1302-C873-AAE2C67421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5715" y="2320412"/>
            <a:ext cx="5165203" cy="3873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E499ED-B44D-41E5-BE03-3DE278BE7398}"/>
              </a:ext>
            </a:extLst>
          </p:cNvPr>
          <p:cNvSpPr txBox="1"/>
          <p:nvPr/>
        </p:nvSpPr>
        <p:spPr>
          <a:xfrm>
            <a:off x="6235051" y="6195053"/>
            <a:ext cx="4820302" cy="430887"/>
          </a:xfrm>
          <a:prstGeom prst="rect">
            <a:avLst/>
          </a:prstGeom>
          <a:noFill/>
        </p:spPr>
        <p:txBody>
          <a:bodyPr wrap="square" rtlCol="0">
            <a:spAutoFit/>
          </a:bodyPr>
          <a:lstStyle/>
          <a:p>
            <a:r>
              <a:rPr lang="en-GB" sz="1100" dirty="0"/>
              <a:t>Image by </a:t>
            </a:r>
            <a:r>
              <a:rPr lang="en-GB" sz="1100" dirty="0" err="1"/>
              <a:t>Kjetil</a:t>
            </a:r>
            <a:r>
              <a:rPr lang="en-GB" sz="1100" dirty="0"/>
              <a:t> Ree, license at: https://commons.wikimedia.org/wiki/File:US_Supreme_Court.JPG</a:t>
            </a:r>
          </a:p>
        </p:txBody>
      </p:sp>
    </p:spTree>
    <p:extLst>
      <p:ext uri="{BB962C8B-B14F-4D97-AF65-F5344CB8AC3E}">
        <p14:creationId xmlns:p14="http://schemas.microsoft.com/office/powerpoint/2010/main" val="152243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F8C9-4033-4330-960A-43845BA8E10E}"/>
              </a:ext>
            </a:extLst>
          </p:cNvPr>
          <p:cNvSpPr>
            <a:spLocks noGrp="1"/>
          </p:cNvSpPr>
          <p:nvPr>
            <p:ph type="title"/>
          </p:nvPr>
        </p:nvSpPr>
        <p:spPr/>
        <p:txBody>
          <a:bodyPr/>
          <a:lstStyle/>
          <a:p>
            <a:r>
              <a:rPr lang="en-GB" dirty="0"/>
              <a:t>The Powers of the Supreme Court</a:t>
            </a:r>
          </a:p>
        </p:txBody>
      </p:sp>
      <p:sp>
        <p:nvSpPr>
          <p:cNvPr id="3" name="Content Placeholder 2">
            <a:extLst>
              <a:ext uri="{FF2B5EF4-FFF2-40B4-BE49-F238E27FC236}">
                <a16:creationId xmlns:a16="http://schemas.microsoft.com/office/drawing/2014/main" id="{9DC2AB85-7DC5-4E5F-B49F-34299D0FEF6F}"/>
              </a:ext>
            </a:extLst>
          </p:cNvPr>
          <p:cNvSpPr>
            <a:spLocks noGrp="1"/>
          </p:cNvSpPr>
          <p:nvPr>
            <p:ph idx="1"/>
          </p:nvPr>
        </p:nvSpPr>
        <p:spPr>
          <a:xfrm>
            <a:off x="1069848" y="1917290"/>
            <a:ext cx="10058400" cy="4940710"/>
          </a:xfrm>
        </p:spPr>
        <p:txBody>
          <a:bodyPr>
            <a:normAutofit fontScale="85000" lnSpcReduction="10000"/>
          </a:bodyPr>
          <a:lstStyle/>
          <a:p>
            <a:r>
              <a:rPr lang="en-GB" sz="2800" dirty="0">
                <a:latin typeface="Helvetica" panose="020B0604020202020204" pitchFamily="34" charset="0"/>
                <a:ea typeface="Tahoma" panose="020B0604030504040204" pitchFamily="34" charset="0"/>
                <a:cs typeface="Helvetica" panose="020B0604020202020204" pitchFamily="34" charset="0"/>
              </a:rPr>
              <a:t>Article III Section 1 of the Constitution</a:t>
            </a:r>
          </a:p>
          <a:p>
            <a:pPr marL="274320" lvl="1" indent="0">
              <a:lnSpc>
                <a:spcPct val="120000"/>
              </a:lnSpc>
              <a:buNone/>
            </a:pPr>
            <a:r>
              <a:rPr lang="en-GB" sz="2200" dirty="0">
                <a:latin typeface="Helvetica" panose="020B0604020202020204" pitchFamily="34" charset="0"/>
                <a:ea typeface="Tahoma" panose="020B0604030504040204" pitchFamily="34" charset="0"/>
                <a:cs typeface="Helvetica" panose="020B0604020202020204" pitchFamily="34" charset="0"/>
              </a:rPr>
              <a:t>“</a:t>
            </a:r>
            <a:r>
              <a:rPr lang="en-GB" sz="2400" dirty="0">
                <a:latin typeface="Helvetica" panose="020B0604020202020204" pitchFamily="34" charset="0"/>
                <a:ea typeface="Tahoma" panose="020B0604030504040204" pitchFamily="34" charset="0"/>
                <a:cs typeface="Helvetica" panose="020B0604020202020204" pitchFamily="34" charset="0"/>
              </a:rPr>
              <a:t>The judicial Power of the United States, shall be vested in one supreme Court, and in such inferior Courts as the Congress may from time to time ordain and establish. The Judges, both of the supreme and inferior Courts, shall hold their Offices during good Behaviour, and shall, at stated Times, receive for their Services, a Compensation, which shall not be diminished during their Continuance in Office.”</a:t>
            </a:r>
          </a:p>
          <a:p>
            <a:pPr marL="0" indent="0">
              <a:buNone/>
            </a:pPr>
            <a:endParaRPr lang="en-GB" sz="2400" dirty="0">
              <a:latin typeface="Helvetica" panose="020B0604020202020204" pitchFamily="34" charset="0"/>
              <a:ea typeface="Tahoma" panose="020B0604030504040204" pitchFamily="34" charset="0"/>
              <a:cs typeface="Helvetica" panose="020B0604020202020204" pitchFamily="34" charset="0"/>
            </a:endParaRPr>
          </a:p>
          <a:p>
            <a:r>
              <a:rPr lang="en-GB" sz="2800" dirty="0">
                <a:latin typeface="Helvetica" panose="020B0604020202020204" pitchFamily="34" charset="0"/>
                <a:ea typeface="Tahoma" panose="020B0604030504040204" pitchFamily="34" charset="0"/>
                <a:cs typeface="Helvetica" panose="020B0604020202020204" pitchFamily="34" charset="0"/>
              </a:rPr>
              <a:t>Marbury v Madison (1803) – the power of judicial review</a:t>
            </a:r>
          </a:p>
          <a:p>
            <a:pPr marL="274320" lvl="1" indent="0">
              <a:lnSpc>
                <a:spcPct val="120000"/>
              </a:lnSpc>
              <a:buNone/>
            </a:pPr>
            <a:r>
              <a:rPr lang="en-GB" sz="2600" dirty="0">
                <a:latin typeface="Helvetica" panose="020B0604020202020204" pitchFamily="34" charset="0"/>
                <a:ea typeface="Tahoma" panose="020B0604030504040204" pitchFamily="34" charset="0"/>
                <a:cs typeface="Helvetica" panose="020B0604020202020204" pitchFamily="34" charset="0"/>
              </a:rPr>
              <a:t>A ‘discovered’ power, not in the Constitution. It is the role of the judiciary to decide what the law is, and decide what is constitutional and what is not.</a:t>
            </a:r>
          </a:p>
          <a:p>
            <a:endParaRPr lang="en-GB" sz="2800" dirty="0">
              <a:latin typeface="Helvetica" panose="020B0604020202020204" pitchFamily="34" charset="0"/>
              <a:ea typeface="Tahoma" panose="020B0604030504040204" pitchFamily="34" charset="0"/>
              <a:cs typeface="Helvetica" panose="020B0604020202020204" pitchFamily="34" charset="0"/>
            </a:endParaRPr>
          </a:p>
          <a:p>
            <a:r>
              <a:rPr lang="en-GB" sz="2800" u="sng" dirty="0">
                <a:latin typeface="Helvetica" panose="020B0604020202020204" pitchFamily="34" charset="0"/>
                <a:ea typeface="Tahoma" panose="020B0604030504040204" pitchFamily="34" charset="0"/>
                <a:cs typeface="Helvetica" panose="020B0604020202020204" pitchFamily="34" charset="0"/>
              </a:rPr>
              <a:t>Not</a:t>
            </a:r>
            <a:r>
              <a:rPr lang="en-GB" sz="2800" dirty="0">
                <a:latin typeface="Helvetica" panose="020B0604020202020204" pitchFamily="34" charset="0"/>
                <a:ea typeface="Tahoma" panose="020B0604030504040204" pitchFamily="34" charset="0"/>
                <a:cs typeface="Helvetica" panose="020B0604020202020204" pitchFamily="34" charset="0"/>
              </a:rPr>
              <a:t> the power of enforcement</a:t>
            </a:r>
            <a:endParaRPr lang="en-GB" sz="2800" dirty="0"/>
          </a:p>
        </p:txBody>
      </p:sp>
    </p:spTree>
    <p:extLst>
      <p:ext uri="{BB962C8B-B14F-4D97-AF65-F5344CB8AC3E}">
        <p14:creationId xmlns:p14="http://schemas.microsoft.com/office/powerpoint/2010/main" val="252474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E833-F446-4989-B4F4-BE39C124B166}"/>
              </a:ext>
            </a:extLst>
          </p:cNvPr>
          <p:cNvSpPr>
            <a:spLocks noGrp="1"/>
          </p:cNvSpPr>
          <p:nvPr>
            <p:ph type="title"/>
          </p:nvPr>
        </p:nvSpPr>
        <p:spPr>
          <a:xfrm>
            <a:off x="1069848" y="798394"/>
            <a:ext cx="4730451" cy="1637730"/>
          </a:xfrm>
        </p:spPr>
        <p:txBody>
          <a:bodyPr>
            <a:normAutofit/>
          </a:bodyPr>
          <a:lstStyle/>
          <a:p>
            <a:r>
              <a:rPr lang="en-GB" dirty="0"/>
              <a:t>The Current Court</a:t>
            </a:r>
          </a:p>
        </p:txBody>
      </p:sp>
      <p:sp>
        <p:nvSpPr>
          <p:cNvPr id="3" name="Content Placeholder 2">
            <a:extLst>
              <a:ext uri="{FF2B5EF4-FFF2-40B4-BE49-F238E27FC236}">
                <a16:creationId xmlns:a16="http://schemas.microsoft.com/office/drawing/2014/main" id="{BED1AAC2-BFE1-4707-9553-1B7970EACFCB}"/>
              </a:ext>
            </a:extLst>
          </p:cNvPr>
          <p:cNvSpPr>
            <a:spLocks noGrp="1"/>
          </p:cNvSpPr>
          <p:nvPr>
            <p:ph idx="1"/>
          </p:nvPr>
        </p:nvSpPr>
        <p:spPr>
          <a:xfrm>
            <a:off x="1069848" y="2578608"/>
            <a:ext cx="4730451" cy="3593592"/>
          </a:xfrm>
        </p:spPr>
        <p:txBody>
          <a:bodyPr>
            <a:normAutofit/>
          </a:bodyPr>
          <a:lstStyle/>
          <a:p>
            <a:r>
              <a:rPr lang="en-GB" sz="2400" dirty="0">
                <a:latin typeface="Helvetica" panose="020B0604020202020204" pitchFamily="34" charset="0"/>
                <a:cs typeface="Helvetica" panose="020B0604020202020204" pitchFamily="34" charset="0"/>
              </a:rPr>
              <a:t>Nine Justices</a:t>
            </a:r>
          </a:p>
          <a:p>
            <a:r>
              <a:rPr lang="en-GB" sz="2400" dirty="0">
                <a:latin typeface="Helvetica" panose="020B0604020202020204" pitchFamily="34" charset="0"/>
                <a:cs typeface="Helvetica" panose="020B0604020202020204" pitchFamily="34" charset="0"/>
              </a:rPr>
              <a:t>Nominated by the President, confirmed by a simple majority in the Senate </a:t>
            </a:r>
          </a:p>
          <a:p>
            <a:r>
              <a:rPr lang="en-GB" sz="2400" dirty="0">
                <a:latin typeface="Helvetica" panose="020B0604020202020204" pitchFamily="34" charset="0"/>
                <a:cs typeface="Helvetica" panose="020B0604020202020204" pitchFamily="34" charset="0"/>
              </a:rPr>
              <a:t>No term limits </a:t>
            </a:r>
          </a:p>
          <a:p>
            <a:r>
              <a:rPr lang="en-GB" sz="2400" dirty="0">
                <a:latin typeface="Helvetica" panose="020B0604020202020204" pitchFamily="34" charset="0"/>
                <a:cs typeface="Helvetica" panose="020B0604020202020204" pitchFamily="34" charset="0"/>
              </a:rPr>
              <a:t>Justice Breyer retired, and Justice Brown Jackson sworn in on 30 June, 2022.</a:t>
            </a:r>
          </a:p>
        </p:txBody>
      </p:sp>
      <p:sp>
        <p:nvSpPr>
          <p:cNvPr id="6" name="TextBox 5">
            <a:extLst>
              <a:ext uri="{FF2B5EF4-FFF2-40B4-BE49-F238E27FC236}">
                <a16:creationId xmlns:a16="http://schemas.microsoft.com/office/drawing/2014/main" id="{B5CBE539-E95B-9B91-795B-616D95A94B01}"/>
              </a:ext>
            </a:extLst>
          </p:cNvPr>
          <p:cNvSpPr txBox="1"/>
          <p:nvPr/>
        </p:nvSpPr>
        <p:spPr>
          <a:xfrm>
            <a:off x="6341805" y="3201196"/>
            <a:ext cx="2256503" cy="338554"/>
          </a:xfrm>
          <a:prstGeom prst="rect">
            <a:avLst/>
          </a:prstGeom>
          <a:noFill/>
        </p:spPr>
        <p:txBody>
          <a:bodyPr wrap="square" rtlCol="0">
            <a:spAutoFit/>
          </a:bodyPr>
          <a:lstStyle/>
          <a:p>
            <a:r>
              <a:rPr lang="en-GB" sz="1600" dirty="0">
                <a:solidFill>
                  <a:schemeClr val="bg1"/>
                </a:solidFill>
                <a:latin typeface="Post-Grotesk"/>
              </a:rPr>
              <a:t>Getty Images</a:t>
            </a:r>
          </a:p>
        </p:txBody>
      </p:sp>
      <p:pic>
        <p:nvPicPr>
          <p:cNvPr id="5" name="Picture 4" descr="New Supreme Court justice, Ketanji Brown Jackson, being sworn into office, with one hand two bibles (a family bible and the Harlan bible). ">
            <a:extLst>
              <a:ext uri="{FF2B5EF4-FFF2-40B4-BE49-F238E27FC236}">
                <a16:creationId xmlns:a16="http://schemas.microsoft.com/office/drawing/2014/main" id="{7C12F344-9F97-B7B7-A634-F3925B87908F}"/>
              </a:ext>
            </a:extLst>
          </p:cNvPr>
          <p:cNvPicPr>
            <a:picLocks noChangeAspect="1"/>
          </p:cNvPicPr>
          <p:nvPr/>
        </p:nvPicPr>
        <p:blipFill>
          <a:blip r:embed="rId2"/>
          <a:stretch>
            <a:fillRect/>
          </a:stretch>
        </p:blipFill>
        <p:spPr>
          <a:xfrm>
            <a:off x="6341805" y="3547631"/>
            <a:ext cx="5850195" cy="3290735"/>
          </a:xfrm>
          <a:prstGeom prst="rect">
            <a:avLst/>
          </a:prstGeom>
        </p:spPr>
      </p:pic>
      <p:pic>
        <p:nvPicPr>
          <p:cNvPr id="7" name="Picture 6">
            <a:extLst>
              <a:ext uri="{FF2B5EF4-FFF2-40B4-BE49-F238E27FC236}">
                <a16:creationId xmlns:a16="http://schemas.microsoft.com/office/drawing/2014/main" id="{99948B1D-2344-6A31-FB0D-BC1B99A35E75}"/>
              </a:ext>
            </a:extLst>
          </p:cNvPr>
          <p:cNvPicPr>
            <a:picLocks noChangeAspect="1"/>
          </p:cNvPicPr>
          <p:nvPr/>
        </p:nvPicPr>
        <p:blipFill>
          <a:blip r:embed="rId3"/>
          <a:stretch>
            <a:fillRect/>
          </a:stretch>
        </p:blipFill>
        <p:spPr>
          <a:xfrm>
            <a:off x="6939384" y="44564"/>
            <a:ext cx="5242779" cy="3495186"/>
          </a:xfrm>
          <a:prstGeom prst="rect">
            <a:avLst/>
          </a:prstGeom>
        </p:spPr>
      </p:pic>
      <p:sp>
        <p:nvSpPr>
          <p:cNvPr id="8" name="TextBox 7">
            <a:extLst>
              <a:ext uri="{FF2B5EF4-FFF2-40B4-BE49-F238E27FC236}">
                <a16:creationId xmlns:a16="http://schemas.microsoft.com/office/drawing/2014/main" id="{C6D09B74-E3FE-A062-1927-51710618115B}"/>
              </a:ext>
            </a:extLst>
          </p:cNvPr>
          <p:cNvSpPr txBox="1"/>
          <p:nvPr/>
        </p:nvSpPr>
        <p:spPr>
          <a:xfrm>
            <a:off x="6939384" y="3259723"/>
            <a:ext cx="5850195" cy="276999"/>
          </a:xfrm>
          <a:prstGeom prst="rect">
            <a:avLst/>
          </a:prstGeom>
          <a:noFill/>
        </p:spPr>
        <p:txBody>
          <a:bodyPr wrap="square" rtlCol="0">
            <a:spAutoFit/>
          </a:bodyPr>
          <a:lstStyle/>
          <a:p>
            <a:r>
              <a:rPr lang="en-GB" sz="1200" b="0" i="0" dirty="0">
                <a:solidFill>
                  <a:schemeClr val="bg1"/>
                </a:solidFill>
                <a:effectLst/>
                <a:latin typeface="Post-Grotesk"/>
              </a:rPr>
              <a:t>Image credit: Fred Schilling, Collection of the Supreme Court of the United States</a:t>
            </a:r>
            <a:endParaRPr lang="en-GB" sz="1200" dirty="0">
              <a:solidFill>
                <a:schemeClr val="bg1"/>
              </a:solidFill>
            </a:endParaRPr>
          </a:p>
        </p:txBody>
      </p:sp>
      <p:sp>
        <p:nvSpPr>
          <p:cNvPr id="10" name="TextBox 9">
            <a:extLst>
              <a:ext uri="{FF2B5EF4-FFF2-40B4-BE49-F238E27FC236}">
                <a16:creationId xmlns:a16="http://schemas.microsoft.com/office/drawing/2014/main" id="{6BB4A925-D5FB-4A74-2259-0B48FAB5DD7A}"/>
              </a:ext>
            </a:extLst>
          </p:cNvPr>
          <p:cNvSpPr txBox="1"/>
          <p:nvPr/>
        </p:nvSpPr>
        <p:spPr>
          <a:xfrm>
            <a:off x="6341805" y="6569248"/>
            <a:ext cx="5850195" cy="276999"/>
          </a:xfrm>
          <a:prstGeom prst="rect">
            <a:avLst/>
          </a:prstGeom>
          <a:noFill/>
        </p:spPr>
        <p:txBody>
          <a:bodyPr wrap="square" rtlCol="0">
            <a:spAutoFit/>
          </a:bodyPr>
          <a:lstStyle/>
          <a:p>
            <a:r>
              <a:rPr lang="en-GB" sz="1200" b="0" i="0" dirty="0">
                <a:solidFill>
                  <a:schemeClr val="bg1"/>
                </a:solidFill>
                <a:effectLst/>
                <a:latin typeface="Post-Grotesk"/>
              </a:rPr>
              <a:t>Image credit: Fred Schilling, Collection of the Supreme Court of the United States</a:t>
            </a:r>
            <a:endParaRPr lang="en-GB" sz="1200" dirty="0">
              <a:solidFill>
                <a:schemeClr val="bg1"/>
              </a:solidFill>
            </a:endParaRPr>
          </a:p>
        </p:txBody>
      </p:sp>
    </p:spTree>
    <p:extLst>
      <p:ext uri="{BB962C8B-B14F-4D97-AF65-F5344CB8AC3E}">
        <p14:creationId xmlns:p14="http://schemas.microsoft.com/office/powerpoint/2010/main" val="196661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B576E3F-FE1E-4B7F-9CAA-5229AD0027C0}"/>
              </a:ext>
            </a:extLst>
          </p:cNvPr>
          <p:cNvSpPr>
            <a:spLocks noGrp="1"/>
          </p:cNvSpPr>
          <p:nvPr>
            <p:ph type="title"/>
          </p:nvPr>
        </p:nvSpPr>
        <p:spPr>
          <a:xfrm>
            <a:off x="1069848" y="484632"/>
            <a:ext cx="10058400" cy="1609344"/>
          </a:xfrm>
        </p:spPr>
        <p:txBody>
          <a:bodyPr>
            <a:normAutofit/>
          </a:bodyPr>
          <a:lstStyle/>
          <a:p>
            <a:r>
              <a:rPr lang="en-GB" dirty="0"/>
              <a:t>Momentous Decisions</a:t>
            </a:r>
          </a:p>
        </p:txBody>
      </p:sp>
      <p:sp>
        <p:nvSpPr>
          <p:cNvPr id="3" name="Content Placeholder 2">
            <a:extLst>
              <a:ext uri="{FF2B5EF4-FFF2-40B4-BE49-F238E27FC236}">
                <a16:creationId xmlns:a16="http://schemas.microsoft.com/office/drawing/2014/main" id="{EA20638E-0BC1-40B0-99FC-953397D4B490}"/>
              </a:ext>
            </a:extLst>
          </p:cNvPr>
          <p:cNvSpPr>
            <a:spLocks noGrp="1"/>
          </p:cNvSpPr>
          <p:nvPr>
            <p:ph idx="1"/>
          </p:nvPr>
        </p:nvSpPr>
        <p:spPr>
          <a:xfrm>
            <a:off x="1069847" y="2320412"/>
            <a:ext cx="10302683" cy="4337277"/>
          </a:xfrm>
        </p:spPr>
        <p:txBody>
          <a:bodyPr>
            <a:normAutofit/>
          </a:bodyPr>
          <a:lstStyle/>
          <a:p>
            <a:r>
              <a:rPr lang="en-GB" sz="2400" dirty="0">
                <a:latin typeface="Helvetica" panose="020B0604020202020204" pitchFamily="34" charset="0"/>
                <a:cs typeface="Helvetica" panose="020B0604020202020204" pitchFamily="34" charset="0"/>
              </a:rPr>
              <a:t>Dred Scott v. Sanford (1857) – No descendent of slaves could be a citizen of the United States. </a:t>
            </a:r>
          </a:p>
          <a:p>
            <a:r>
              <a:rPr lang="en-GB" sz="2400" dirty="0">
                <a:latin typeface="Helvetica" panose="020B0604020202020204" pitchFamily="34" charset="0"/>
                <a:cs typeface="Helvetica" panose="020B0604020202020204" pitchFamily="34" charset="0"/>
              </a:rPr>
              <a:t>Plessy v. Ferguson (1896) – the 14</a:t>
            </a:r>
            <a:r>
              <a:rPr lang="en-GB" sz="2400" baseline="30000" dirty="0">
                <a:latin typeface="Helvetica" panose="020B0604020202020204" pitchFamily="34" charset="0"/>
                <a:cs typeface="Helvetica" panose="020B0604020202020204" pitchFamily="34" charset="0"/>
              </a:rPr>
              <a:t>th</a:t>
            </a:r>
            <a:r>
              <a:rPr lang="en-GB" sz="2400" dirty="0">
                <a:latin typeface="Helvetica" panose="020B0604020202020204" pitchFamily="34" charset="0"/>
                <a:cs typeface="Helvetica" panose="020B0604020202020204" pitchFamily="34" charset="0"/>
              </a:rPr>
              <a:t> amendment allows for segregation</a:t>
            </a:r>
          </a:p>
          <a:p>
            <a:r>
              <a:rPr lang="en-GB" sz="2400" dirty="0">
                <a:latin typeface="Helvetica" panose="020B0604020202020204" pitchFamily="34" charset="0"/>
                <a:cs typeface="Helvetica" panose="020B0604020202020204" pitchFamily="34" charset="0"/>
              </a:rPr>
              <a:t>Brown v. Board of Education (1957) – segregation is unconstitutional</a:t>
            </a:r>
          </a:p>
          <a:p>
            <a:r>
              <a:rPr lang="en-GB" sz="2400" dirty="0">
                <a:latin typeface="Helvetica" panose="020B0604020202020204" pitchFamily="34" charset="0"/>
                <a:cs typeface="Helvetica" panose="020B0604020202020204" pitchFamily="34" charset="0"/>
              </a:rPr>
              <a:t>Miranda v. Arizona (1966) – established ‘Miranda rights’  </a:t>
            </a:r>
          </a:p>
          <a:p>
            <a:r>
              <a:rPr lang="en-GB" sz="2400" dirty="0">
                <a:latin typeface="Helvetica" panose="020B0604020202020204" pitchFamily="34" charset="0"/>
                <a:cs typeface="Helvetica" panose="020B0604020202020204" pitchFamily="34" charset="0"/>
              </a:rPr>
              <a:t>Roe v. Wade (1973) – the right to access abortion is protected</a:t>
            </a:r>
          </a:p>
          <a:p>
            <a:r>
              <a:rPr lang="en-GB" sz="2400" dirty="0">
                <a:latin typeface="Helvetica" panose="020B0604020202020204" pitchFamily="34" charset="0"/>
                <a:cs typeface="Helvetica" panose="020B0604020202020204" pitchFamily="34" charset="0"/>
              </a:rPr>
              <a:t>Citizens United v. FEC (2010) – political donations are an act of ‘free speech’</a:t>
            </a:r>
          </a:p>
          <a:p>
            <a:r>
              <a:rPr lang="en-GB" sz="2400" dirty="0">
                <a:latin typeface="Helvetica" panose="020B0604020202020204" pitchFamily="34" charset="0"/>
                <a:cs typeface="Helvetica" panose="020B0604020202020204" pitchFamily="34" charset="0"/>
              </a:rPr>
              <a:t>Obergefell v. Hodges (2015) – all states must recognise same-sex marriages, and issue marriage licenses to same-sex couples.</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635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8777-C6F9-994A-58A9-40CC5DFC5AB7}"/>
              </a:ext>
            </a:extLst>
          </p:cNvPr>
          <p:cNvSpPr>
            <a:spLocks noGrp="1"/>
          </p:cNvSpPr>
          <p:nvPr>
            <p:ph type="title"/>
          </p:nvPr>
        </p:nvSpPr>
        <p:spPr>
          <a:xfrm>
            <a:off x="406170" y="385322"/>
            <a:ext cx="4593533" cy="1609344"/>
          </a:xfrm>
        </p:spPr>
        <p:txBody>
          <a:bodyPr/>
          <a:lstStyle/>
          <a:p>
            <a:r>
              <a:rPr lang="en-GB" dirty="0"/>
              <a:t>How Do Justices</a:t>
            </a:r>
            <a:br>
              <a:rPr lang="en-GB" dirty="0"/>
            </a:br>
            <a:r>
              <a:rPr lang="en-GB" dirty="0"/>
              <a:t>Make Decisions?</a:t>
            </a:r>
          </a:p>
        </p:txBody>
      </p:sp>
      <p:graphicFrame>
        <p:nvGraphicFramePr>
          <p:cNvPr id="4" name="Diagram 3" descr="Spider Diagram, with 'concept' in the middle, and five branches. Legal Model, Attitudinal Model, Strategic Model, Activism vs. Restraint, and Conservative vs. Liberal. ">
            <a:extLst>
              <a:ext uri="{FF2B5EF4-FFF2-40B4-BE49-F238E27FC236}">
                <a16:creationId xmlns:a16="http://schemas.microsoft.com/office/drawing/2014/main" id="{B7A06E51-3063-4BBB-DAAD-48F493619E5D}"/>
              </a:ext>
            </a:extLst>
          </p:cNvPr>
          <p:cNvGraphicFramePr/>
          <p:nvPr>
            <p:extLst>
              <p:ext uri="{D42A27DB-BD31-4B8C-83A1-F6EECF244321}">
                <p14:modId xmlns:p14="http://schemas.microsoft.com/office/powerpoint/2010/main" val="3873115045"/>
              </p:ext>
            </p:extLst>
          </p:nvPr>
        </p:nvGraphicFramePr>
        <p:xfrm>
          <a:off x="3554362" y="274508"/>
          <a:ext cx="9053871" cy="6259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B28C46E-350E-C262-4035-A08CB195CE61}"/>
              </a:ext>
            </a:extLst>
          </p:cNvPr>
          <p:cNvSpPr txBox="1"/>
          <p:nvPr/>
        </p:nvSpPr>
        <p:spPr>
          <a:xfrm>
            <a:off x="420920" y="3288892"/>
            <a:ext cx="3133442" cy="1631216"/>
          </a:xfrm>
          <a:prstGeom prst="rect">
            <a:avLst/>
          </a:prstGeom>
          <a:noFill/>
        </p:spPr>
        <p:txBody>
          <a:bodyPr wrap="square" rtlCol="0">
            <a:spAutoFit/>
          </a:bodyPr>
          <a:lstStyle/>
          <a:p>
            <a:r>
              <a:rPr lang="en-GB" sz="2000" dirty="0">
                <a:latin typeface="Helvetica" panose="020B0604020202020204" pitchFamily="34" charset="0"/>
                <a:cs typeface="Helvetica" panose="020B0604020202020204" pitchFamily="34" charset="0"/>
              </a:rPr>
              <a:t>Attitudinal Model: there are now six ‘conservative’ justices and three ‘liberal</a:t>
            </a:r>
            <a:r>
              <a:rPr lang="en-GB" sz="2000">
                <a:latin typeface="Helvetica" panose="020B0604020202020204" pitchFamily="34" charset="0"/>
                <a:cs typeface="Helvetica" panose="020B0604020202020204" pitchFamily="34" charset="0"/>
              </a:rPr>
              <a:t>’ justices on </a:t>
            </a:r>
            <a:r>
              <a:rPr lang="en-GB" sz="2000" dirty="0">
                <a:latin typeface="Helvetica" panose="020B0604020202020204" pitchFamily="34" charset="0"/>
                <a:cs typeface="Helvetica" panose="020B0604020202020204" pitchFamily="34" charset="0"/>
              </a:rPr>
              <a:t>the Supreme Court </a:t>
            </a:r>
          </a:p>
        </p:txBody>
      </p:sp>
    </p:spTree>
    <p:extLst>
      <p:ext uri="{BB962C8B-B14F-4D97-AF65-F5344CB8AC3E}">
        <p14:creationId xmlns:p14="http://schemas.microsoft.com/office/powerpoint/2010/main" val="176658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37B1-53AE-4481-B1CB-AB700CA11DFF}"/>
              </a:ext>
            </a:extLst>
          </p:cNvPr>
          <p:cNvSpPr>
            <a:spLocks noGrp="1"/>
          </p:cNvSpPr>
          <p:nvPr>
            <p:ph type="title"/>
          </p:nvPr>
        </p:nvSpPr>
        <p:spPr>
          <a:xfrm>
            <a:off x="6381135" y="484632"/>
            <a:ext cx="5161935" cy="1609344"/>
          </a:xfrm>
        </p:spPr>
        <p:txBody>
          <a:bodyPr>
            <a:normAutofit/>
          </a:bodyPr>
          <a:lstStyle/>
          <a:p>
            <a:r>
              <a:rPr lang="en-GB" sz="4800" dirty="0"/>
              <a:t>The Challenge to </a:t>
            </a:r>
            <a:br>
              <a:rPr lang="en-GB" sz="4800" dirty="0"/>
            </a:br>
            <a:r>
              <a:rPr lang="en-GB" sz="4800" dirty="0"/>
              <a:t>Roe v. Wade</a:t>
            </a:r>
          </a:p>
        </p:txBody>
      </p:sp>
      <p:sp>
        <p:nvSpPr>
          <p:cNvPr id="3" name="Content Placeholder 2">
            <a:extLst>
              <a:ext uri="{FF2B5EF4-FFF2-40B4-BE49-F238E27FC236}">
                <a16:creationId xmlns:a16="http://schemas.microsoft.com/office/drawing/2014/main" id="{E9AB4AD6-D43F-4879-8ED4-62BCE5138628}"/>
              </a:ext>
              <a:ext uri="{C183D7F6-B498-43B3-948B-1728B52AA6E4}">
                <adec:decorative xmlns:adec="http://schemas.microsoft.com/office/drawing/2017/decorative" val="0"/>
              </a:ext>
            </a:extLst>
          </p:cNvPr>
          <p:cNvSpPr>
            <a:spLocks noGrp="1"/>
          </p:cNvSpPr>
          <p:nvPr>
            <p:ph idx="1"/>
          </p:nvPr>
        </p:nvSpPr>
        <p:spPr>
          <a:xfrm>
            <a:off x="6381135" y="2121408"/>
            <a:ext cx="5161934" cy="4092579"/>
          </a:xfrm>
        </p:spPr>
        <p:txBody>
          <a:bodyPr>
            <a:normAutofit lnSpcReduction="10000"/>
          </a:bodyPr>
          <a:lstStyle/>
          <a:p>
            <a:r>
              <a:rPr lang="en-GB" dirty="0">
                <a:latin typeface="Helvetica" panose="020B0604020202020204" pitchFamily="34" charset="0"/>
                <a:cs typeface="Helvetica" panose="020B0604020202020204" pitchFamily="34" charset="0"/>
              </a:rPr>
              <a:t>With the Court becoming more ‘conservative’ since Trump’s appointments, Republican-led </a:t>
            </a:r>
            <a:r>
              <a:rPr lang="en-GB">
                <a:latin typeface="Helvetica" panose="020B0604020202020204" pitchFamily="34" charset="0"/>
                <a:cs typeface="Helvetica" panose="020B0604020202020204" pitchFamily="34" charset="0"/>
              </a:rPr>
              <a:t>states began </a:t>
            </a:r>
            <a:r>
              <a:rPr lang="en-GB" dirty="0">
                <a:latin typeface="Helvetica" panose="020B0604020202020204" pitchFamily="34" charset="0"/>
                <a:cs typeface="Helvetica" panose="020B0604020202020204" pitchFamily="34" charset="0"/>
              </a:rPr>
              <a:t>to put in place laws which challenge Roe v. Wade and Planned Parenthood v. Casey (1992)</a:t>
            </a:r>
          </a:p>
          <a:p>
            <a:r>
              <a:rPr lang="en-GB" b="0" dirty="0">
                <a:effectLst/>
                <a:latin typeface="Helvetica" panose="020B0604020202020204" pitchFamily="34" charset="0"/>
                <a:cs typeface="Helvetica" panose="020B0604020202020204" pitchFamily="34" charset="0"/>
              </a:rPr>
              <a:t>Dobbs v Jackson Women’s Health Organization, from Mississippi is taken up by the Court. </a:t>
            </a:r>
            <a:r>
              <a:rPr lang="en-GB" dirty="0">
                <a:latin typeface="Helvetica" panose="020B0604020202020204" pitchFamily="34" charset="0"/>
                <a:cs typeface="Helvetica" panose="020B0604020202020204" pitchFamily="34" charset="0"/>
              </a:rPr>
              <a:t>Argued December </a:t>
            </a:r>
            <a:r>
              <a:rPr lang="en-GB" b="0" dirty="0">
                <a:effectLst/>
                <a:latin typeface="Helvetica" panose="020B0604020202020204" pitchFamily="34" charset="0"/>
                <a:cs typeface="Helvetica" panose="020B0604020202020204" pitchFamily="34" charset="0"/>
              </a:rPr>
              <a:t>2021.</a:t>
            </a:r>
          </a:p>
          <a:p>
            <a:r>
              <a:rPr lang="en-GB" dirty="0">
                <a:latin typeface="Helvetica" panose="020B0604020202020204" pitchFamily="34" charset="0"/>
                <a:cs typeface="Helvetica" panose="020B0604020202020204" pitchFamily="34" charset="0"/>
              </a:rPr>
              <a:t>On 3 May, 2022 –  Justice Alito’s draft opinion is leaked </a:t>
            </a:r>
          </a:p>
          <a:p>
            <a:r>
              <a:rPr lang="en-GB" dirty="0">
                <a:latin typeface="Helvetica" panose="020B0604020202020204" pitchFamily="34" charset="0"/>
                <a:cs typeface="Helvetica" panose="020B0604020202020204" pitchFamily="34" charset="0"/>
              </a:rPr>
              <a:t>24 June, 2022 – Roe v. Wade is overturned</a:t>
            </a:r>
          </a:p>
        </p:txBody>
      </p:sp>
      <p:pic>
        <p:nvPicPr>
          <p:cNvPr id="4098" name="Picture 2" descr="'Pro-life' or anti-abortion protesters, outside the Supreme Court holding placards, in June 2022. ">
            <a:extLst>
              <a:ext uri="{FF2B5EF4-FFF2-40B4-BE49-F238E27FC236}">
                <a16:creationId xmlns:a16="http://schemas.microsoft.com/office/drawing/2014/main" id="{7BABA957-08A0-8F5D-30AF-03014AA91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39" y="1120877"/>
            <a:ext cx="6162473" cy="46162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80F35A-D49F-0765-4C66-6B3875D45B10}"/>
              </a:ext>
            </a:extLst>
          </p:cNvPr>
          <p:cNvSpPr txBox="1"/>
          <p:nvPr/>
        </p:nvSpPr>
        <p:spPr>
          <a:xfrm>
            <a:off x="103239" y="1120877"/>
            <a:ext cx="5024285" cy="338554"/>
          </a:xfrm>
          <a:prstGeom prst="rect">
            <a:avLst/>
          </a:prstGeom>
          <a:noFill/>
        </p:spPr>
        <p:txBody>
          <a:bodyPr wrap="square" rtlCol="0">
            <a:spAutoFit/>
          </a:bodyPr>
          <a:lstStyle/>
          <a:p>
            <a:r>
              <a:rPr lang="en-GB" sz="1600" dirty="0">
                <a:latin typeface="Post-Grotesk"/>
              </a:rPr>
              <a:t>Drew Angerer/Getty Images</a:t>
            </a:r>
          </a:p>
        </p:txBody>
      </p:sp>
    </p:spTree>
    <p:extLst>
      <p:ext uri="{BB962C8B-B14F-4D97-AF65-F5344CB8AC3E}">
        <p14:creationId xmlns:p14="http://schemas.microsoft.com/office/powerpoint/2010/main" val="143925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370C-979E-2C11-DE80-713CC2909B0C}"/>
              </a:ext>
            </a:extLst>
          </p:cNvPr>
          <p:cNvSpPr>
            <a:spLocks noGrp="1"/>
          </p:cNvSpPr>
          <p:nvPr>
            <p:ph type="title"/>
          </p:nvPr>
        </p:nvSpPr>
        <p:spPr/>
        <p:txBody>
          <a:bodyPr/>
          <a:lstStyle/>
          <a:p>
            <a:r>
              <a:rPr lang="en-GB" dirty="0"/>
              <a:t>What does the Decision Say?</a:t>
            </a:r>
          </a:p>
        </p:txBody>
      </p:sp>
      <p:sp>
        <p:nvSpPr>
          <p:cNvPr id="3" name="Content Placeholder 2">
            <a:extLst>
              <a:ext uri="{FF2B5EF4-FFF2-40B4-BE49-F238E27FC236}">
                <a16:creationId xmlns:a16="http://schemas.microsoft.com/office/drawing/2014/main" id="{BAA6B355-6CDF-5C99-D2D0-A7FB22C616CE}"/>
              </a:ext>
            </a:extLst>
          </p:cNvPr>
          <p:cNvSpPr>
            <a:spLocks noGrp="1"/>
          </p:cNvSpPr>
          <p:nvPr>
            <p:ph idx="1"/>
          </p:nvPr>
        </p:nvSpPr>
        <p:spPr>
          <a:xfrm>
            <a:off x="1066800" y="2492476"/>
            <a:ext cx="10058400" cy="3576559"/>
          </a:xfrm>
        </p:spPr>
        <p:txBody>
          <a:bodyPr>
            <a:normAutofit/>
          </a:bodyPr>
          <a:lstStyle/>
          <a:p>
            <a:pPr algn="l"/>
            <a:endParaRPr lang="en-GB" sz="1800" b="0" i="0" u="none" strike="noStrike" baseline="0" dirty="0">
              <a:solidFill>
                <a:srgbClr val="000000"/>
              </a:solidFill>
              <a:latin typeface="Century Schoolbook" panose="02040604050505020304" pitchFamily="18" charset="0"/>
            </a:endParaRPr>
          </a:p>
          <a:p>
            <a:pPr marL="0" indent="0" algn="ctr">
              <a:buNone/>
            </a:pPr>
            <a:r>
              <a:rPr lang="en-GB" sz="3200" dirty="0">
                <a:solidFill>
                  <a:srgbClr val="000000"/>
                </a:solidFill>
                <a:latin typeface="Century Schoolbook" panose="02040604050505020304" pitchFamily="18" charset="0"/>
                <a:cs typeface="Helvetica" panose="020B0604020202020204" pitchFamily="34" charset="0"/>
              </a:rPr>
              <a:t>“</a:t>
            </a:r>
            <a:r>
              <a:rPr lang="en-GB" sz="3200" b="0" i="0" u="none" strike="noStrike" baseline="0" dirty="0">
                <a:solidFill>
                  <a:srgbClr val="000000"/>
                </a:solidFill>
                <a:latin typeface="Helvetica" panose="020B0604020202020204" pitchFamily="34" charset="0"/>
                <a:cs typeface="Helvetica" panose="020B0604020202020204" pitchFamily="34" charset="0"/>
              </a:rPr>
              <a:t>The Constitution does not confer a right to abortion; </a:t>
            </a:r>
            <a:r>
              <a:rPr lang="en-GB" sz="3200" b="0" i="1" u="none" strike="noStrike" baseline="0" dirty="0">
                <a:solidFill>
                  <a:srgbClr val="000000"/>
                </a:solidFill>
                <a:latin typeface="Helvetica" panose="020B0604020202020204" pitchFamily="34" charset="0"/>
                <a:cs typeface="Helvetica" panose="020B0604020202020204" pitchFamily="34" charset="0"/>
              </a:rPr>
              <a:t>Roe </a:t>
            </a:r>
            <a:r>
              <a:rPr lang="en-GB" sz="3200" b="0" i="0" u="none" strike="noStrike" baseline="0" dirty="0">
                <a:solidFill>
                  <a:srgbClr val="000000"/>
                </a:solidFill>
                <a:latin typeface="Helvetica" panose="020B0604020202020204" pitchFamily="34" charset="0"/>
                <a:cs typeface="Helvetica" panose="020B0604020202020204" pitchFamily="34" charset="0"/>
              </a:rPr>
              <a:t>and </a:t>
            </a:r>
            <a:r>
              <a:rPr lang="en-GB" sz="3200" b="0" i="1" u="none" strike="noStrike" baseline="0" dirty="0">
                <a:solidFill>
                  <a:srgbClr val="000000"/>
                </a:solidFill>
                <a:latin typeface="Helvetica" panose="020B0604020202020204" pitchFamily="34" charset="0"/>
                <a:cs typeface="Helvetica" panose="020B0604020202020204" pitchFamily="34" charset="0"/>
              </a:rPr>
              <a:t>Casey </a:t>
            </a:r>
            <a:r>
              <a:rPr lang="en-GB" sz="3200" b="0" i="0" u="none" strike="noStrike" baseline="0" dirty="0">
                <a:solidFill>
                  <a:srgbClr val="000000"/>
                </a:solidFill>
                <a:latin typeface="Helvetica" panose="020B0604020202020204" pitchFamily="34" charset="0"/>
                <a:cs typeface="Helvetica" panose="020B0604020202020204" pitchFamily="34" charset="0"/>
              </a:rPr>
              <a:t>are overruled; and the authority to regulate abortion is returned to the people and their elected representatives.”</a:t>
            </a:r>
          </a:p>
          <a:p>
            <a:pPr algn="l"/>
            <a:endParaRPr lang="en-GB" sz="1800" b="0" i="0" u="none" strike="noStrike" baseline="0" dirty="0">
              <a:solidFill>
                <a:srgbClr val="000000"/>
              </a:solidFill>
              <a:latin typeface="Century Schoolbook" panose="02040604050505020304" pitchFamily="18" charset="0"/>
            </a:endParaRPr>
          </a:p>
          <a:p>
            <a:pPr marL="0" indent="0" algn="ctr">
              <a:buNone/>
            </a:pPr>
            <a:r>
              <a:rPr lang="en-GB" sz="3200" b="0" i="0" u="none" strike="noStrike" baseline="0" dirty="0">
                <a:solidFill>
                  <a:srgbClr val="000000"/>
                </a:solidFill>
                <a:latin typeface="Helvetica" panose="020B0604020202020204" pitchFamily="34" charset="0"/>
                <a:cs typeface="Helvetica" panose="020B0604020202020204" pitchFamily="34" charset="0"/>
              </a:rPr>
              <a:t> </a:t>
            </a:r>
            <a:endParaRPr lang="en-GB"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5782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GB"/>
            </a:p>
          </p:txBody>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GB"/>
            </a:p>
          </p:txBody>
        </p:sp>
      </p:grpSp>
      <p:sp>
        <p:nvSpPr>
          <p:cNvPr id="13" name="Freeform: Shape 12">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5" name="Title 4">
            <a:extLst>
              <a:ext uri="{FF2B5EF4-FFF2-40B4-BE49-F238E27FC236}">
                <a16:creationId xmlns:a16="http://schemas.microsoft.com/office/drawing/2014/main" id="{474BFE6E-F54A-40CD-F8BD-D7E27A3C2FFD}"/>
              </a:ext>
            </a:extLst>
          </p:cNvPr>
          <p:cNvSpPr>
            <a:spLocks noGrp="1"/>
          </p:cNvSpPr>
          <p:nvPr>
            <p:ph type="title"/>
          </p:nvPr>
        </p:nvSpPr>
        <p:spPr>
          <a:xfrm>
            <a:off x="1069848" y="-1609344"/>
            <a:ext cx="10058400" cy="1609344"/>
          </a:xfrm>
        </p:spPr>
        <p:txBody>
          <a:bodyPr vert="horz" lIns="91440" tIns="45720" rIns="91440" bIns="45720" rtlCol="0" anchor="b">
            <a:normAutofit/>
          </a:bodyPr>
          <a:lstStyle/>
          <a:p>
            <a:r>
              <a:rPr lang="en-GB" dirty="0"/>
              <a:t>Where will Abortion be illegal?</a:t>
            </a:r>
          </a:p>
        </p:txBody>
      </p:sp>
      <p:sp>
        <p:nvSpPr>
          <p:cNvPr id="3" name="TextBox 2">
            <a:extLst>
              <a:ext uri="{FF2B5EF4-FFF2-40B4-BE49-F238E27FC236}">
                <a16:creationId xmlns:a16="http://schemas.microsoft.com/office/drawing/2014/main" id="{35F41AA2-B685-FAE8-E768-C192EB31C835}"/>
              </a:ext>
            </a:extLst>
          </p:cNvPr>
          <p:cNvSpPr txBox="1"/>
          <p:nvPr/>
        </p:nvSpPr>
        <p:spPr>
          <a:xfrm>
            <a:off x="2675701" y="6473023"/>
            <a:ext cx="6784388" cy="369332"/>
          </a:xfrm>
          <a:prstGeom prst="rect">
            <a:avLst/>
          </a:prstGeom>
          <a:noFill/>
        </p:spPr>
        <p:txBody>
          <a:bodyPr wrap="square" rtlCol="0">
            <a:spAutoFit/>
          </a:bodyPr>
          <a:lstStyle/>
          <a:p>
            <a:r>
              <a:rPr lang="en-GB" dirty="0">
                <a:solidFill>
                  <a:schemeClr val="bg1"/>
                </a:solidFill>
                <a:latin typeface="Post-Grotesk"/>
              </a:rPr>
              <a:t>Source: Guttmacher Institute, </a:t>
            </a:r>
            <a:r>
              <a:rPr lang="en-GB" dirty="0">
                <a:solidFill>
                  <a:schemeClr val="bg1"/>
                </a:solidFill>
                <a:latin typeface="Post-Grotesk"/>
                <a:hlinkClick r:id="rId6"/>
              </a:rPr>
              <a:t>https://states.guttmacher.org/policies/</a:t>
            </a:r>
            <a:r>
              <a:rPr lang="en-GB" dirty="0">
                <a:solidFill>
                  <a:schemeClr val="bg1"/>
                </a:solidFill>
                <a:latin typeface="Post-Grotesk"/>
              </a:rPr>
              <a:t> </a:t>
            </a:r>
          </a:p>
        </p:txBody>
      </p:sp>
      <p:pic>
        <p:nvPicPr>
          <p:cNvPr id="4" name="Picture 3">
            <a:extLst>
              <a:ext uri="{FF2B5EF4-FFF2-40B4-BE49-F238E27FC236}">
                <a16:creationId xmlns:a16="http://schemas.microsoft.com/office/drawing/2014/main" id="{576DD718-632D-1287-B5C1-B23618A59AB6}"/>
              </a:ext>
            </a:extLst>
          </p:cNvPr>
          <p:cNvPicPr>
            <a:picLocks noChangeAspect="1"/>
          </p:cNvPicPr>
          <p:nvPr/>
        </p:nvPicPr>
        <p:blipFill rotWithShape="1">
          <a:blip r:embed="rId7"/>
          <a:srcRect l="-741" t="14486" r="26759" b="5643"/>
          <a:stretch/>
        </p:blipFill>
        <p:spPr>
          <a:xfrm>
            <a:off x="1682046" y="270933"/>
            <a:ext cx="9019821" cy="5477596"/>
          </a:xfrm>
          <a:prstGeom prst="rect">
            <a:avLst/>
          </a:prstGeom>
        </p:spPr>
      </p:pic>
      <p:pic>
        <p:nvPicPr>
          <p:cNvPr id="7" name="Picture 6">
            <a:extLst>
              <a:ext uri="{FF2B5EF4-FFF2-40B4-BE49-F238E27FC236}">
                <a16:creationId xmlns:a16="http://schemas.microsoft.com/office/drawing/2014/main" id="{3CED0AFC-A67D-1F5D-EE8A-6D2838F7A597}"/>
              </a:ext>
            </a:extLst>
          </p:cNvPr>
          <p:cNvPicPr>
            <a:picLocks noChangeAspect="1"/>
          </p:cNvPicPr>
          <p:nvPr/>
        </p:nvPicPr>
        <p:blipFill rotWithShape="1">
          <a:blip r:embed="rId7"/>
          <a:srcRect l="72777" t="41317" r="5264" b="20329"/>
          <a:stretch/>
        </p:blipFill>
        <p:spPr>
          <a:xfrm>
            <a:off x="9516299" y="4212043"/>
            <a:ext cx="2677249" cy="2630312"/>
          </a:xfrm>
          <a:prstGeom prst="rect">
            <a:avLst/>
          </a:prstGeom>
        </p:spPr>
      </p:pic>
    </p:spTree>
    <p:extLst>
      <p:ext uri="{BB962C8B-B14F-4D97-AF65-F5344CB8AC3E}">
        <p14:creationId xmlns:p14="http://schemas.microsoft.com/office/powerpoint/2010/main" val="2521555236"/>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PRESGUID" val="94fa2bed-4616-4a30-b159-d896bf49b59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24F19DFD1974BB2F5718B5F169114" ma:contentTypeVersion="13" ma:contentTypeDescription="Create a new document." ma:contentTypeScope="" ma:versionID="7ae25099842c37f04ab169e8c89d1d6a">
  <xsd:schema xmlns:xsd="http://www.w3.org/2001/XMLSchema" xmlns:xs="http://www.w3.org/2001/XMLSchema" xmlns:p="http://schemas.microsoft.com/office/2006/metadata/properties" xmlns:ns3="e08ae966-a3bf-4911-91a7-6ea3dc5faced" xmlns:ns4="52c17609-989e-48e4-85dd-def5513402bc" targetNamespace="http://schemas.microsoft.com/office/2006/metadata/properties" ma:root="true" ma:fieldsID="94fc43033073a1d4e7cf16288ba57b39" ns3:_="" ns4:_="">
    <xsd:import namespace="e08ae966-a3bf-4911-91a7-6ea3dc5faced"/>
    <xsd:import namespace="52c17609-989e-48e4-85dd-def5513402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ae966-a3bf-4911-91a7-6ea3dc5fac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c17609-989e-48e4-85dd-def5513402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84A848-BA77-4917-B773-6B7AD9FE1E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8ae966-a3bf-4911-91a7-6ea3dc5faced"/>
    <ds:schemaRef ds:uri="52c17609-989e-48e4-85dd-def551340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7873DF-4668-40B3-983F-17C7C005779B}">
  <ds:schemaRefs>
    <ds:schemaRef ds:uri="http://www.w3.org/XML/1998/namespace"/>
    <ds:schemaRef ds:uri="e08ae966-a3bf-4911-91a7-6ea3dc5faced"/>
    <ds:schemaRef ds:uri="http://schemas.microsoft.com/office/2006/documentManagement/types"/>
    <ds:schemaRef ds:uri="52c17609-989e-48e4-85dd-def5513402bc"/>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F7EA79D-8CE7-4143-A90B-0538642FF7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706</Words>
  <Application>Microsoft Office PowerPoint</Application>
  <PresentationFormat>Widescreen</PresentationFormat>
  <Paragraphs>78</Paragraphs>
  <Slides>12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Century Schoolbook</vt:lpstr>
      <vt:lpstr>Helvetica</vt:lpstr>
      <vt:lpstr>Post-Grotesk</vt:lpstr>
      <vt:lpstr>Rockwell</vt:lpstr>
      <vt:lpstr>Rockwell Condensed</vt:lpstr>
      <vt:lpstr>Rockwell Extra Bold</vt:lpstr>
      <vt:lpstr>Wingdings</vt:lpstr>
      <vt:lpstr>Wood Type</vt:lpstr>
      <vt:lpstr>The Supreme Court</vt:lpstr>
      <vt:lpstr>Lecture outline</vt:lpstr>
      <vt:lpstr>The Powers of the Supreme Court</vt:lpstr>
      <vt:lpstr>The Current Court</vt:lpstr>
      <vt:lpstr>Momentous Decisions</vt:lpstr>
      <vt:lpstr>How Do Justices Make Decisions?</vt:lpstr>
      <vt:lpstr>The Challenge to  Roe v. Wade</vt:lpstr>
      <vt:lpstr>What does the Decision Say?</vt:lpstr>
      <vt:lpstr>Where will Abortion be illegal?</vt:lpstr>
      <vt:lpstr>Does the Supreme Court need Reform?</vt:lpstr>
      <vt:lpstr>Questions for Seminars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US Politics</dc:title>
  <dc:creator>HALL, EMMA (PGR)</dc:creator>
  <cp:lastModifiedBy>HALL, EMMA (PGR)</cp:lastModifiedBy>
  <cp:revision>5</cp:revision>
  <dcterms:created xsi:type="dcterms:W3CDTF">2022-01-27T15:11:14Z</dcterms:created>
  <dcterms:modified xsi:type="dcterms:W3CDTF">2024-03-22T17:42:08Z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0x010100E1C24F19DFD1974BB2F5718B5F169114</vt:lpwstr>
  </property>
</Properties>
</file>