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564" r:id="rId2"/>
    <p:sldId id="1593" r:id="rId3"/>
    <p:sldId id="1597" r:id="rId4"/>
    <p:sldId id="1596" r:id="rId5"/>
    <p:sldId id="1559" r:id="rId6"/>
    <p:sldId id="1565" r:id="rId7"/>
    <p:sldId id="1566" r:id="rId8"/>
    <p:sldId id="1567" r:id="rId9"/>
    <p:sldId id="1568" r:id="rId10"/>
    <p:sldId id="1569" r:id="rId11"/>
    <p:sldId id="1580" r:id="rId12"/>
    <p:sldId id="1562" r:id="rId13"/>
    <p:sldId id="1571" r:id="rId14"/>
    <p:sldId id="1540" r:id="rId15"/>
    <p:sldId id="1578" r:id="rId16"/>
    <p:sldId id="15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B1A28-4D07-4A63-9052-4A186CAB00A3}" v="46" dt="2024-03-19T18:01:18.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95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D9440AEF-BAC8-4D7B-A9A2-2860D35C7390}"/>
    <pc:docChg chg="modSld">
      <pc:chgData name="HALL, EMMA (PGR)" userId="de357696-bbf4-439b-b6da-cc918242df62" providerId="ADAL" clId="{D9440AEF-BAC8-4D7B-A9A2-2860D35C7390}" dt="2023-10-14T15:49:48.506" v="1" actId="1076"/>
      <pc:docMkLst>
        <pc:docMk/>
      </pc:docMkLst>
      <pc:sldChg chg="addSp modSp mod">
        <pc:chgData name="HALL, EMMA (PGR)" userId="de357696-bbf4-439b-b6da-cc918242df62" providerId="ADAL" clId="{D9440AEF-BAC8-4D7B-A9A2-2860D35C7390}" dt="2023-10-14T15:49:48.506" v="1" actId="1076"/>
        <pc:sldMkLst>
          <pc:docMk/>
          <pc:sldMk cId="210174033" sldId="1564"/>
        </pc:sldMkLst>
        <pc:picChg chg="add mod">
          <ac:chgData name="HALL, EMMA (PGR)" userId="de357696-bbf4-439b-b6da-cc918242df62" providerId="ADAL" clId="{D9440AEF-BAC8-4D7B-A9A2-2860D35C7390}" dt="2023-10-14T15:49:48.506" v="1" actId="1076"/>
          <ac:picMkLst>
            <pc:docMk/>
            <pc:sldMk cId="210174033" sldId="1564"/>
            <ac:picMk id="2" creationId="{202948ED-61B5-8649-870F-3E70CDB6C2F4}"/>
          </ac:picMkLst>
        </pc:picChg>
        <pc:picChg chg="add mod">
          <ac:chgData name="HALL, EMMA (PGR)" userId="de357696-bbf4-439b-b6da-cc918242df62" providerId="ADAL" clId="{D9440AEF-BAC8-4D7B-A9A2-2860D35C7390}" dt="2023-10-14T15:49:48.506" v="1" actId="1076"/>
          <ac:picMkLst>
            <pc:docMk/>
            <pc:sldMk cId="210174033" sldId="1564"/>
            <ac:picMk id="3" creationId="{27ECDF10-57B2-B3CD-C1E6-4BB3EC8B19E8}"/>
          </ac:picMkLst>
        </pc:picChg>
      </pc:sldChg>
    </pc:docChg>
  </pc:docChgLst>
  <pc:docChgLst>
    <pc:chgData name="HALL, EMMA (PGR)" userId="de357696-bbf4-439b-b6da-cc918242df62" providerId="ADAL" clId="{5CEB1A28-4D07-4A63-9052-4A186CAB00A3}"/>
    <pc:docChg chg="custSel delSld modSld">
      <pc:chgData name="HALL, EMMA (PGR)" userId="de357696-bbf4-439b-b6da-cc918242df62" providerId="ADAL" clId="{5CEB1A28-4D07-4A63-9052-4A186CAB00A3}" dt="2024-03-19T18:02:05.773" v="572" actId="47"/>
      <pc:docMkLst>
        <pc:docMk/>
      </pc:docMkLst>
      <pc:sldChg chg="del">
        <pc:chgData name="HALL, EMMA (PGR)" userId="de357696-bbf4-439b-b6da-cc918242df62" providerId="ADAL" clId="{5CEB1A28-4D07-4A63-9052-4A186CAB00A3}" dt="2024-03-19T18:02:05.773" v="572" actId="47"/>
        <pc:sldMkLst>
          <pc:docMk/>
          <pc:sldMk cId="2620787335" sldId="1544"/>
        </pc:sldMkLst>
      </pc:sldChg>
      <pc:sldChg chg="del">
        <pc:chgData name="HALL, EMMA (PGR)" userId="de357696-bbf4-439b-b6da-cc918242df62" providerId="ADAL" clId="{5CEB1A28-4D07-4A63-9052-4A186CAB00A3}" dt="2024-03-19T18:02:05.773" v="572" actId="47"/>
        <pc:sldMkLst>
          <pc:docMk/>
          <pc:sldMk cId="3495855660" sldId="1546"/>
        </pc:sldMkLst>
      </pc:sldChg>
      <pc:sldChg chg="del">
        <pc:chgData name="HALL, EMMA (PGR)" userId="de357696-bbf4-439b-b6da-cc918242df62" providerId="ADAL" clId="{5CEB1A28-4D07-4A63-9052-4A186CAB00A3}" dt="2024-03-19T18:02:05.773" v="572" actId="47"/>
        <pc:sldMkLst>
          <pc:docMk/>
          <pc:sldMk cId="2314817921" sldId="1548"/>
        </pc:sldMkLst>
      </pc:sldChg>
      <pc:sldChg chg="del">
        <pc:chgData name="HALL, EMMA (PGR)" userId="de357696-bbf4-439b-b6da-cc918242df62" providerId="ADAL" clId="{5CEB1A28-4D07-4A63-9052-4A186CAB00A3}" dt="2024-03-19T18:02:05.773" v="572" actId="47"/>
        <pc:sldMkLst>
          <pc:docMk/>
          <pc:sldMk cId="1291471261" sldId="1551"/>
        </pc:sldMkLst>
      </pc:sldChg>
      <pc:sldChg chg="del">
        <pc:chgData name="HALL, EMMA (PGR)" userId="de357696-bbf4-439b-b6da-cc918242df62" providerId="ADAL" clId="{5CEB1A28-4D07-4A63-9052-4A186CAB00A3}" dt="2024-03-19T18:02:05.773" v="572" actId="47"/>
        <pc:sldMkLst>
          <pc:docMk/>
          <pc:sldMk cId="1906262445" sldId="1552"/>
        </pc:sldMkLst>
      </pc:sldChg>
      <pc:sldChg chg="del">
        <pc:chgData name="HALL, EMMA (PGR)" userId="de357696-bbf4-439b-b6da-cc918242df62" providerId="ADAL" clId="{5CEB1A28-4D07-4A63-9052-4A186CAB00A3}" dt="2024-03-19T18:02:05.773" v="572" actId="47"/>
        <pc:sldMkLst>
          <pc:docMk/>
          <pc:sldMk cId="3163641877" sldId="1557"/>
        </pc:sldMkLst>
      </pc:sldChg>
      <pc:sldChg chg="del">
        <pc:chgData name="HALL, EMMA (PGR)" userId="de357696-bbf4-439b-b6da-cc918242df62" providerId="ADAL" clId="{5CEB1A28-4D07-4A63-9052-4A186CAB00A3}" dt="2024-03-19T18:02:05.773" v="572" actId="47"/>
        <pc:sldMkLst>
          <pc:docMk/>
          <pc:sldMk cId="3052217973" sldId="1558"/>
        </pc:sldMkLst>
      </pc:sldChg>
      <pc:sldChg chg="addSp modSp mod">
        <pc:chgData name="HALL, EMMA (PGR)" userId="de357696-bbf4-439b-b6da-cc918242df62" providerId="ADAL" clId="{5CEB1A28-4D07-4A63-9052-4A186CAB00A3}" dt="2024-03-19T17:54:08.891" v="260" actId="1076"/>
        <pc:sldMkLst>
          <pc:docMk/>
          <pc:sldMk cId="2076705222" sldId="1565"/>
        </pc:sldMkLst>
        <pc:spChg chg="add mod">
          <ac:chgData name="HALL, EMMA (PGR)" userId="de357696-bbf4-439b-b6da-cc918242df62" providerId="ADAL" clId="{5CEB1A28-4D07-4A63-9052-4A186CAB00A3}" dt="2024-03-19T17:54:08.891" v="260" actId="1076"/>
          <ac:spMkLst>
            <pc:docMk/>
            <pc:sldMk cId="2076705222" sldId="1565"/>
            <ac:spMk id="4" creationId="{2FFC24FE-E3E8-F32C-CBB9-F28DBE62406B}"/>
          </ac:spMkLst>
        </pc:spChg>
      </pc:sldChg>
      <pc:sldChg chg="addSp modSp">
        <pc:chgData name="HALL, EMMA (PGR)" userId="de357696-bbf4-439b-b6da-cc918242df62" providerId="ADAL" clId="{5CEB1A28-4D07-4A63-9052-4A186CAB00A3}" dt="2024-03-19T17:54:13.679" v="261"/>
        <pc:sldMkLst>
          <pc:docMk/>
          <pc:sldMk cId="717259441" sldId="1566"/>
        </pc:sldMkLst>
        <pc:spChg chg="add mod">
          <ac:chgData name="HALL, EMMA (PGR)" userId="de357696-bbf4-439b-b6da-cc918242df62" providerId="ADAL" clId="{5CEB1A28-4D07-4A63-9052-4A186CAB00A3}" dt="2024-03-19T17:54:13.679" v="261"/>
          <ac:spMkLst>
            <pc:docMk/>
            <pc:sldMk cId="717259441" sldId="1566"/>
            <ac:spMk id="4" creationId="{A3B696CF-B988-0E7C-5D0C-CCA1A2647BBA}"/>
          </ac:spMkLst>
        </pc:spChg>
      </pc:sldChg>
      <pc:sldChg chg="addSp modSp">
        <pc:chgData name="HALL, EMMA (PGR)" userId="de357696-bbf4-439b-b6da-cc918242df62" providerId="ADAL" clId="{5CEB1A28-4D07-4A63-9052-4A186CAB00A3}" dt="2024-03-19T17:54:17.643" v="262"/>
        <pc:sldMkLst>
          <pc:docMk/>
          <pc:sldMk cId="432578857" sldId="1567"/>
        </pc:sldMkLst>
        <pc:spChg chg="add mod">
          <ac:chgData name="HALL, EMMA (PGR)" userId="de357696-bbf4-439b-b6da-cc918242df62" providerId="ADAL" clId="{5CEB1A28-4D07-4A63-9052-4A186CAB00A3}" dt="2024-03-19T17:54:17.643" v="262"/>
          <ac:spMkLst>
            <pc:docMk/>
            <pc:sldMk cId="432578857" sldId="1567"/>
            <ac:spMk id="3" creationId="{7005AC39-D480-8183-9676-67B60679F24B}"/>
          </ac:spMkLst>
        </pc:spChg>
      </pc:sldChg>
      <pc:sldChg chg="addSp modSp">
        <pc:chgData name="HALL, EMMA (PGR)" userId="de357696-bbf4-439b-b6da-cc918242df62" providerId="ADAL" clId="{5CEB1A28-4D07-4A63-9052-4A186CAB00A3}" dt="2024-03-19T17:54:21.259" v="263"/>
        <pc:sldMkLst>
          <pc:docMk/>
          <pc:sldMk cId="1914572370" sldId="1568"/>
        </pc:sldMkLst>
        <pc:spChg chg="add mod">
          <ac:chgData name="HALL, EMMA (PGR)" userId="de357696-bbf4-439b-b6da-cc918242df62" providerId="ADAL" clId="{5CEB1A28-4D07-4A63-9052-4A186CAB00A3}" dt="2024-03-19T17:54:21.259" v="263"/>
          <ac:spMkLst>
            <pc:docMk/>
            <pc:sldMk cId="1914572370" sldId="1568"/>
            <ac:spMk id="5" creationId="{9FEE6BEF-CF37-AA82-357A-E8776083B1AD}"/>
          </ac:spMkLst>
        </pc:spChg>
      </pc:sldChg>
      <pc:sldChg chg="addSp modSp">
        <pc:chgData name="HALL, EMMA (PGR)" userId="de357696-bbf4-439b-b6da-cc918242df62" providerId="ADAL" clId="{5CEB1A28-4D07-4A63-9052-4A186CAB00A3}" dt="2024-03-19T17:54:23.637" v="264"/>
        <pc:sldMkLst>
          <pc:docMk/>
          <pc:sldMk cId="2678779754" sldId="1569"/>
        </pc:sldMkLst>
        <pc:spChg chg="add mod">
          <ac:chgData name="HALL, EMMA (PGR)" userId="de357696-bbf4-439b-b6da-cc918242df62" providerId="ADAL" clId="{5CEB1A28-4D07-4A63-9052-4A186CAB00A3}" dt="2024-03-19T17:54:23.637" v="264"/>
          <ac:spMkLst>
            <pc:docMk/>
            <pc:sldMk cId="2678779754" sldId="1569"/>
            <ac:spMk id="5" creationId="{8C86FBB0-632A-0498-D4AF-502DAF99554D}"/>
          </ac:spMkLst>
        </pc:spChg>
      </pc:sldChg>
      <pc:sldChg chg="addSp delSp modSp mod">
        <pc:chgData name="HALL, EMMA (PGR)" userId="de357696-bbf4-439b-b6da-cc918242df62" providerId="ADAL" clId="{5CEB1A28-4D07-4A63-9052-4A186CAB00A3}" dt="2024-03-19T18:01:18.532" v="571" actId="1038"/>
        <pc:sldMkLst>
          <pc:docMk/>
          <pc:sldMk cId="3321195622" sldId="1571"/>
        </pc:sldMkLst>
        <pc:spChg chg="add mod">
          <ac:chgData name="HALL, EMMA (PGR)" userId="de357696-bbf4-439b-b6da-cc918242df62" providerId="ADAL" clId="{5CEB1A28-4D07-4A63-9052-4A186CAB00A3}" dt="2024-03-19T18:01:18.532" v="571" actId="1038"/>
          <ac:spMkLst>
            <pc:docMk/>
            <pc:sldMk cId="3321195622" sldId="1571"/>
            <ac:spMk id="4" creationId="{BC78B6FC-1FC0-765B-2CDC-4B65895F4AE8}"/>
          </ac:spMkLst>
        </pc:spChg>
        <pc:picChg chg="mod">
          <ac:chgData name="HALL, EMMA (PGR)" userId="de357696-bbf4-439b-b6da-cc918242df62" providerId="ADAL" clId="{5CEB1A28-4D07-4A63-9052-4A186CAB00A3}" dt="2024-03-19T18:01:18.532" v="571" actId="1038"/>
          <ac:picMkLst>
            <pc:docMk/>
            <pc:sldMk cId="3321195622" sldId="1571"/>
            <ac:picMk id="1026" creationId="{300E073B-A84C-4586-8F3E-82E111F7D1A8}"/>
          </ac:picMkLst>
        </pc:picChg>
        <pc:picChg chg="del">
          <ac:chgData name="HALL, EMMA (PGR)" userId="de357696-bbf4-439b-b6da-cc918242df62" providerId="ADAL" clId="{5CEB1A28-4D07-4A63-9052-4A186CAB00A3}" dt="2024-03-19T18:01:12.232" v="543" actId="478"/>
          <ac:picMkLst>
            <pc:docMk/>
            <pc:sldMk cId="3321195622" sldId="1571"/>
            <ac:picMk id="1028" creationId="{BF853810-2D6F-45E6-AD37-FC881F736B7D}"/>
          </ac:picMkLst>
        </pc:picChg>
      </pc:sldChg>
      <pc:sldChg chg="delSp modSp del mod">
        <pc:chgData name="HALL, EMMA (PGR)" userId="de357696-bbf4-439b-b6da-cc918242df62" providerId="ADAL" clId="{5CEB1A28-4D07-4A63-9052-4A186CAB00A3}" dt="2024-03-19T17:55:11.594" v="298" actId="47"/>
        <pc:sldMkLst>
          <pc:docMk/>
          <pc:sldMk cId="2151683416" sldId="1575"/>
        </pc:sldMkLst>
        <pc:spChg chg="mod">
          <ac:chgData name="HALL, EMMA (PGR)" userId="de357696-bbf4-439b-b6da-cc918242df62" providerId="ADAL" clId="{5CEB1A28-4D07-4A63-9052-4A186CAB00A3}" dt="2024-03-19T17:54:58.937" v="279" actId="20577"/>
          <ac:spMkLst>
            <pc:docMk/>
            <pc:sldMk cId="2151683416" sldId="1575"/>
            <ac:spMk id="2" creationId="{BC053D35-003B-421C-AD06-06A9EC6A0A9C}"/>
          </ac:spMkLst>
        </pc:spChg>
        <pc:spChg chg="mod">
          <ac:chgData name="HALL, EMMA (PGR)" userId="de357696-bbf4-439b-b6da-cc918242df62" providerId="ADAL" clId="{5CEB1A28-4D07-4A63-9052-4A186CAB00A3}" dt="2024-03-19T17:55:09.411" v="297" actId="20577"/>
          <ac:spMkLst>
            <pc:docMk/>
            <pc:sldMk cId="2151683416" sldId="1575"/>
            <ac:spMk id="3" creationId="{10ADA7C8-9CC9-4AFC-AA83-C95677E18DC9}"/>
          </ac:spMkLst>
        </pc:spChg>
        <pc:picChg chg="del">
          <ac:chgData name="HALL, EMMA (PGR)" userId="de357696-bbf4-439b-b6da-cc918242df62" providerId="ADAL" clId="{5CEB1A28-4D07-4A63-9052-4A186CAB00A3}" dt="2024-03-19T17:54:47.243" v="265" actId="478"/>
          <ac:picMkLst>
            <pc:docMk/>
            <pc:sldMk cId="2151683416" sldId="1575"/>
            <ac:picMk id="5" creationId="{82A0092A-BDD1-4CC6-AD6D-F39F24F9D6FD}"/>
          </ac:picMkLst>
        </pc:picChg>
      </pc:sldChg>
      <pc:sldChg chg="addSp delSp modSp mod setBg">
        <pc:chgData name="HALL, EMMA (PGR)" userId="de357696-bbf4-439b-b6da-cc918242df62" providerId="ADAL" clId="{5CEB1A28-4D07-4A63-9052-4A186CAB00A3}" dt="2024-03-19T17:50:58.083" v="208" actId="14100"/>
        <pc:sldMkLst>
          <pc:docMk/>
          <pc:sldMk cId="2205263833" sldId="1593"/>
        </pc:sldMkLst>
        <pc:spChg chg="add mod">
          <ac:chgData name="HALL, EMMA (PGR)" userId="de357696-bbf4-439b-b6da-cc918242df62" providerId="ADAL" clId="{5CEB1A28-4D07-4A63-9052-4A186CAB00A3}" dt="2024-03-19T17:50:30.623" v="196" actId="20577"/>
          <ac:spMkLst>
            <pc:docMk/>
            <pc:sldMk cId="2205263833" sldId="1593"/>
            <ac:spMk id="2" creationId="{4A7C6422-9DB0-3561-528F-18A8C1E30E67}"/>
          </ac:spMkLst>
        </pc:spChg>
        <pc:spChg chg="add mod">
          <ac:chgData name="HALL, EMMA (PGR)" userId="de357696-bbf4-439b-b6da-cc918242df62" providerId="ADAL" clId="{5CEB1A28-4D07-4A63-9052-4A186CAB00A3}" dt="2024-03-19T17:45:33.004" v="125" actId="20577"/>
          <ac:spMkLst>
            <pc:docMk/>
            <pc:sldMk cId="2205263833" sldId="1593"/>
            <ac:spMk id="3" creationId="{49C49EB8-E180-B31A-F9FF-1F6F9F814D4D}"/>
          </ac:spMkLst>
        </pc:spChg>
        <pc:spChg chg="mod">
          <ac:chgData name="HALL, EMMA (PGR)" userId="de357696-bbf4-439b-b6da-cc918242df62" providerId="ADAL" clId="{5CEB1A28-4D07-4A63-9052-4A186CAB00A3}" dt="2024-03-19T17:50:43.363" v="197" actId="21"/>
          <ac:spMkLst>
            <pc:docMk/>
            <pc:sldMk cId="2205263833" sldId="1593"/>
            <ac:spMk id="4" creationId="{AA257569-6AB9-4C7D-8B6B-3309EFFEEDBC}"/>
          </ac:spMkLst>
        </pc:spChg>
        <pc:spChg chg="add del mod">
          <ac:chgData name="HALL, EMMA (PGR)" userId="de357696-bbf4-439b-b6da-cc918242df62" providerId="ADAL" clId="{5CEB1A28-4D07-4A63-9052-4A186CAB00A3}" dt="2024-03-19T17:48:10.435" v="129" actId="478"/>
          <ac:spMkLst>
            <pc:docMk/>
            <pc:sldMk cId="2205263833" sldId="1593"/>
            <ac:spMk id="5" creationId="{31BAA2F7-8C28-634B-32F2-F604D7DD8CA2}"/>
          </ac:spMkLst>
        </pc:spChg>
        <pc:spChg chg="add mod">
          <ac:chgData name="HALL, EMMA (PGR)" userId="de357696-bbf4-439b-b6da-cc918242df62" providerId="ADAL" clId="{5CEB1A28-4D07-4A63-9052-4A186CAB00A3}" dt="2024-03-19T17:50:58.083" v="208" actId="14100"/>
          <ac:spMkLst>
            <pc:docMk/>
            <pc:sldMk cId="2205263833" sldId="1593"/>
            <ac:spMk id="7" creationId="{72F978CD-1463-78E3-314D-5A17D1D571B7}"/>
          </ac:spMkLst>
        </pc:spChg>
        <pc:spChg chg="add">
          <ac:chgData name="HALL, EMMA (PGR)" userId="de357696-bbf4-439b-b6da-cc918242df62" providerId="ADAL" clId="{5CEB1A28-4D07-4A63-9052-4A186CAB00A3}" dt="2024-03-19T17:42:21.917" v="2" actId="26606"/>
          <ac:spMkLst>
            <pc:docMk/>
            <pc:sldMk cId="2205263833" sldId="1593"/>
            <ac:spMk id="1041" creationId="{630CF515-E0ED-4921-99B2-EF60F39D9E14}"/>
          </ac:spMkLst>
        </pc:spChg>
        <pc:grpChg chg="add">
          <ac:chgData name="HALL, EMMA (PGR)" userId="de357696-bbf4-439b-b6da-cc918242df62" providerId="ADAL" clId="{5CEB1A28-4D07-4A63-9052-4A186CAB00A3}" dt="2024-03-19T17:42:21.917" v="2" actId="26606"/>
          <ac:grpSpMkLst>
            <pc:docMk/>
            <pc:sldMk cId="2205263833" sldId="1593"/>
            <ac:grpSpMk id="1037" creationId="{D9C3C275-9AA7-4F76-9CB6-FD4318FC390F}"/>
          </ac:grpSpMkLst>
        </pc:grpChg>
        <pc:grpChg chg="add">
          <ac:chgData name="HALL, EMMA (PGR)" userId="de357696-bbf4-439b-b6da-cc918242df62" providerId="ADAL" clId="{5CEB1A28-4D07-4A63-9052-4A186CAB00A3}" dt="2024-03-19T17:42:21.917" v="2" actId="26606"/>
          <ac:grpSpMkLst>
            <pc:docMk/>
            <pc:sldMk cId="2205263833" sldId="1593"/>
            <ac:grpSpMk id="1043" creationId="{13048939-26DF-4DAF-87A6-7662CF40D558}"/>
          </ac:grpSpMkLst>
        </pc:grpChg>
        <pc:picChg chg="mod">
          <ac:chgData name="HALL, EMMA (PGR)" userId="de357696-bbf4-439b-b6da-cc918242df62" providerId="ADAL" clId="{5CEB1A28-4D07-4A63-9052-4A186CAB00A3}" dt="2024-03-19T17:42:21.917" v="2" actId="26606"/>
          <ac:picMkLst>
            <pc:docMk/>
            <pc:sldMk cId="2205263833" sldId="1593"/>
            <ac:picMk id="1026" creationId="{665692FC-5580-411D-A431-3956F8635579}"/>
          </ac:picMkLst>
        </pc:picChg>
        <pc:picChg chg="mod ord">
          <ac:chgData name="HALL, EMMA (PGR)" userId="de357696-bbf4-439b-b6da-cc918242df62" providerId="ADAL" clId="{5CEB1A28-4D07-4A63-9052-4A186CAB00A3}" dt="2024-03-19T17:50:02.873" v="130" actId="14826"/>
          <ac:picMkLst>
            <pc:docMk/>
            <pc:sldMk cId="2205263833" sldId="1593"/>
            <ac:picMk id="1028" creationId="{E0CE6496-5456-4B21-A732-C6D4C4AA474C}"/>
          </ac:picMkLst>
        </pc:picChg>
        <pc:picChg chg="mod ord">
          <ac:chgData name="HALL, EMMA (PGR)" userId="de357696-bbf4-439b-b6da-cc918242df62" providerId="ADAL" clId="{5CEB1A28-4D07-4A63-9052-4A186CAB00A3}" dt="2024-03-19T17:42:21.917" v="2" actId="26606"/>
          <ac:picMkLst>
            <pc:docMk/>
            <pc:sldMk cId="2205263833" sldId="1593"/>
            <ac:picMk id="1030" creationId="{51D27FC2-0C2F-4A57-A253-AB872F24188A}"/>
          </ac:picMkLst>
        </pc:picChg>
        <pc:picChg chg="mod">
          <ac:chgData name="HALL, EMMA (PGR)" userId="de357696-bbf4-439b-b6da-cc918242df62" providerId="ADAL" clId="{5CEB1A28-4D07-4A63-9052-4A186CAB00A3}" dt="2024-03-19T17:45:10.373" v="93" actId="14826"/>
          <ac:picMkLst>
            <pc:docMk/>
            <pc:sldMk cId="2205263833" sldId="1593"/>
            <ac:picMk id="1032" creationId="{4A4FA1A4-2514-4BB7-B071-ADF5E621927C}"/>
          </ac:picMkLst>
        </pc:picChg>
      </pc:sldChg>
      <pc:sldChg chg="addSp modSp mod setBg">
        <pc:chgData name="HALL, EMMA (PGR)" userId="de357696-bbf4-439b-b6da-cc918242df62" providerId="ADAL" clId="{5CEB1A28-4D07-4A63-9052-4A186CAB00A3}" dt="2024-03-19T17:51:41.902" v="213" actId="26606"/>
        <pc:sldMkLst>
          <pc:docMk/>
          <pc:sldMk cId="1493126979" sldId="1596"/>
        </pc:sldMkLst>
        <pc:spChg chg="add">
          <ac:chgData name="HALL, EMMA (PGR)" userId="de357696-bbf4-439b-b6da-cc918242df62" providerId="ADAL" clId="{5CEB1A28-4D07-4A63-9052-4A186CAB00A3}" dt="2024-03-19T17:51:41.902" v="213" actId="26606"/>
          <ac:spMkLst>
            <pc:docMk/>
            <pc:sldMk cId="1493126979" sldId="1596"/>
            <ac:spMk id="1035" creationId="{A2168B3A-3AE7-4946-8AF6-76E3E5176180}"/>
          </ac:spMkLst>
        </pc:spChg>
        <pc:spChg chg="add">
          <ac:chgData name="HALL, EMMA (PGR)" userId="de357696-bbf4-439b-b6da-cc918242df62" providerId="ADAL" clId="{5CEB1A28-4D07-4A63-9052-4A186CAB00A3}" dt="2024-03-19T17:51:41.902" v="213" actId="26606"/>
          <ac:spMkLst>
            <pc:docMk/>
            <pc:sldMk cId="1493126979" sldId="1596"/>
            <ac:spMk id="1037" creationId="{64C2224D-8669-4449-BA35-66D2DEF0EE2C}"/>
          </ac:spMkLst>
        </pc:spChg>
        <pc:spChg chg="add">
          <ac:chgData name="HALL, EMMA (PGR)" userId="de357696-bbf4-439b-b6da-cc918242df62" providerId="ADAL" clId="{5CEB1A28-4D07-4A63-9052-4A186CAB00A3}" dt="2024-03-19T17:51:41.902" v="213" actId="26606"/>
          <ac:spMkLst>
            <pc:docMk/>
            <pc:sldMk cId="1493126979" sldId="1596"/>
            <ac:spMk id="1039" creationId="{F99E36D9-8C4D-4CA1-89BA-D0BF2FB97201}"/>
          </ac:spMkLst>
        </pc:spChg>
        <pc:picChg chg="mod">
          <ac:chgData name="HALL, EMMA (PGR)" userId="de357696-bbf4-439b-b6da-cc918242df62" providerId="ADAL" clId="{5CEB1A28-4D07-4A63-9052-4A186CAB00A3}" dt="2024-03-19T17:51:41.902" v="213" actId="26606"/>
          <ac:picMkLst>
            <pc:docMk/>
            <pc:sldMk cId="1493126979" sldId="1596"/>
            <ac:picMk id="1026" creationId="{665692FC-5580-411D-A431-3956F8635579}"/>
          </ac:picMkLst>
        </pc:picChg>
      </pc:sldChg>
      <pc:sldChg chg="addSp modSp mod setBg">
        <pc:chgData name="HALL, EMMA (PGR)" userId="de357696-bbf4-439b-b6da-cc918242df62" providerId="ADAL" clId="{5CEB1A28-4D07-4A63-9052-4A186CAB00A3}" dt="2024-03-19T17:51:29.833" v="211" actId="26606"/>
        <pc:sldMkLst>
          <pc:docMk/>
          <pc:sldMk cId="2835407305" sldId="1597"/>
        </pc:sldMkLst>
        <pc:spChg chg="add">
          <ac:chgData name="HALL, EMMA (PGR)" userId="de357696-bbf4-439b-b6da-cc918242df62" providerId="ADAL" clId="{5CEB1A28-4D07-4A63-9052-4A186CAB00A3}" dt="2024-03-19T17:51:29.833" v="211" actId="26606"/>
          <ac:spMkLst>
            <pc:docMk/>
            <pc:sldMk cId="2835407305" sldId="1597"/>
            <ac:spMk id="1037" creationId="{A2168B3A-3AE7-4946-8AF6-76E3E5176180}"/>
          </ac:spMkLst>
        </pc:spChg>
        <pc:spChg chg="add">
          <ac:chgData name="HALL, EMMA (PGR)" userId="de357696-bbf4-439b-b6da-cc918242df62" providerId="ADAL" clId="{5CEB1A28-4D07-4A63-9052-4A186CAB00A3}" dt="2024-03-19T17:51:29.833" v="211" actId="26606"/>
          <ac:spMkLst>
            <pc:docMk/>
            <pc:sldMk cId="2835407305" sldId="1597"/>
            <ac:spMk id="1039" creationId="{64C2224D-8669-4449-BA35-66D2DEF0EE2C}"/>
          </ac:spMkLst>
        </pc:spChg>
        <pc:spChg chg="add">
          <ac:chgData name="HALL, EMMA (PGR)" userId="de357696-bbf4-439b-b6da-cc918242df62" providerId="ADAL" clId="{5CEB1A28-4D07-4A63-9052-4A186CAB00A3}" dt="2024-03-19T17:51:29.833" v="211" actId="26606"/>
          <ac:spMkLst>
            <pc:docMk/>
            <pc:sldMk cId="2835407305" sldId="1597"/>
            <ac:spMk id="1041" creationId="{F99E36D9-8C4D-4CA1-89BA-D0BF2FB97201}"/>
          </ac:spMkLst>
        </pc:spChg>
        <pc:picChg chg="mod">
          <ac:chgData name="HALL, EMMA (PGR)" userId="de357696-bbf4-439b-b6da-cc918242df62" providerId="ADAL" clId="{5CEB1A28-4D07-4A63-9052-4A186CAB00A3}" dt="2024-03-19T17:51:29.833" v="211" actId="26606"/>
          <ac:picMkLst>
            <pc:docMk/>
            <pc:sldMk cId="2835407305" sldId="1597"/>
            <ac:picMk id="1028" creationId="{E0CE6496-5456-4B21-A732-C6D4C4AA474C}"/>
          </ac:picMkLst>
        </pc:picChg>
        <pc:picChg chg="mod">
          <ac:chgData name="HALL, EMMA (PGR)" userId="de357696-bbf4-439b-b6da-cc918242df62" providerId="ADAL" clId="{5CEB1A28-4D07-4A63-9052-4A186CAB00A3}" dt="2024-03-19T17:51:29.833" v="211" actId="26606"/>
          <ac:picMkLst>
            <pc:docMk/>
            <pc:sldMk cId="2835407305" sldId="1597"/>
            <ac:picMk id="1032" creationId="{4A4FA1A4-2514-4BB7-B071-ADF5E621927C}"/>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AB9096-2988-48EE-A7D3-29E828A9A042}"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2943858-6C3C-414C-8CF6-904B1A5B819B}" type="slidenum">
              <a:rPr lang="en-GB" smtClean="0"/>
              <a:t>‹#›</a:t>
            </a:fld>
            <a:endParaRPr lang="en-GB"/>
          </a:p>
        </p:txBody>
      </p:sp>
    </p:spTree>
    <p:extLst>
      <p:ext uri="{BB962C8B-B14F-4D97-AF65-F5344CB8AC3E}">
        <p14:creationId xmlns:p14="http://schemas.microsoft.com/office/powerpoint/2010/main" val="10831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B9096-2988-48EE-A7D3-29E828A9A042}"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117570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B9096-2988-48EE-A7D3-29E828A9A042}"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1106926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B9096-2988-48EE-A7D3-29E828A9A042}"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220561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75AB9096-2988-48EE-A7D3-29E828A9A042}" type="datetimeFigureOut">
              <a:rPr lang="en-GB" smtClean="0"/>
              <a:t>19/03/2024</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2943858-6C3C-414C-8CF6-904B1A5B819B}" type="slidenum">
              <a:rPr lang="en-GB" smtClean="0"/>
              <a:t>‹#›</a:t>
            </a:fld>
            <a:endParaRPr lang="en-GB"/>
          </a:p>
        </p:txBody>
      </p:sp>
    </p:spTree>
    <p:extLst>
      <p:ext uri="{BB962C8B-B14F-4D97-AF65-F5344CB8AC3E}">
        <p14:creationId xmlns:p14="http://schemas.microsoft.com/office/powerpoint/2010/main" val="335366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AB9096-2988-48EE-A7D3-29E828A9A042}"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200767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AB9096-2988-48EE-A7D3-29E828A9A042}" type="datetimeFigureOut">
              <a:rPr lang="en-GB" smtClean="0"/>
              <a:t>19/03/2024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400881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AB9096-2988-48EE-A7D3-29E828A9A042}" type="datetimeFigureOut">
              <a:rPr lang="en-GB" smtClean="0"/>
              <a:t>19/03/2024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247398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B9096-2988-48EE-A7D3-29E828A9A042}" type="datetimeFigureOut">
              <a:rPr lang="en-GB" smtClean="0"/>
              <a:t>19/03/2024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196590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B9096-2988-48EE-A7D3-29E828A9A042}"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109138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B9096-2988-48EE-A7D3-29E828A9A042}" type="datetimeFigureOut">
              <a:rPr lang="en-GB" smtClean="0"/>
              <a:t>19/03/2024</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354921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5AB9096-2988-48EE-A7D3-29E828A9A042}" type="datetimeFigureOut">
              <a:rPr lang="en-GB" smtClean="0"/>
              <a:t>19/03/2024</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2943858-6C3C-414C-8CF6-904B1A5B819B}" type="slidenum">
              <a:rPr lang="en-GB" smtClean="0"/>
              <a:t>‹#›</a:t>
            </a:fld>
            <a:endParaRPr lang="en-GB"/>
          </a:p>
        </p:txBody>
      </p:sp>
    </p:spTree>
    <p:extLst>
      <p:ext uri="{BB962C8B-B14F-4D97-AF65-F5344CB8AC3E}">
        <p14:creationId xmlns:p14="http://schemas.microsoft.com/office/powerpoint/2010/main" val="3850082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commons.wikimedia.org/wiki/File:Columbus_Statue.jpg" TargetMode="External"/><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theconversation.com/how-african-american-folklore-saved-the-cultural-memory-and-history-of-slaves-98427" TargetMode="External"/><Relationship Id="rId5" Type="http://schemas.openxmlformats.org/officeDocument/2006/relationships/hyperlink" Target="https://youtu.be/-L5xOMTKf2A" TargetMode="Externa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g"/><Relationship Id="rId10" Type="http://schemas.openxmlformats.org/officeDocument/2006/relationships/hyperlink" Target="https://www.britannica.com/event/Reconstruction-United-States-history" TargetMode="External"/><Relationship Id="rId4" Type="http://schemas.openxmlformats.org/officeDocument/2006/relationships/image" Target="../media/image7.JPG"/><Relationship Id="rId9" Type="http://schemas.openxmlformats.org/officeDocument/2006/relationships/hyperlink" Target="https://youtu.be/0IJrhQE6DZ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11.jpeg"/><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0A2256-82F3-418D-B1F5-0BF296EBFEF1}"/>
              </a:ext>
            </a:extLst>
          </p:cNvPr>
          <p:cNvSpPr>
            <a:spLocks noGrp="1"/>
          </p:cNvSpPr>
          <p:nvPr>
            <p:ph type="ctrTitle"/>
          </p:nvPr>
        </p:nvSpPr>
        <p:spPr/>
        <p:txBody>
          <a:bodyPr/>
          <a:lstStyle/>
          <a:p>
            <a:r>
              <a:rPr lang="en-GB" sz="8000" dirty="0">
                <a:latin typeface="Abadi" panose="020B0604020104020204" pitchFamily="34" charset="0"/>
              </a:rPr>
              <a:t>The past intrudes into the present </a:t>
            </a:r>
          </a:p>
        </p:txBody>
      </p:sp>
      <p:sp>
        <p:nvSpPr>
          <p:cNvPr id="5" name="Subtitle 4">
            <a:extLst>
              <a:ext uri="{FF2B5EF4-FFF2-40B4-BE49-F238E27FC236}">
                <a16:creationId xmlns:a16="http://schemas.microsoft.com/office/drawing/2014/main" id="{D5DE87A3-812D-481F-AC3A-044CA3D4A198}"/>
              </a:ext>
            </a:extLst>
          </p:cNvPr>
          <p:cNvSpPr>
            <a:spLocks noGrp="1"/>
          </p:cNvSpPr>
          <p:nvPr>
            <p:ph type="subTitle" idx="1"/>
          </p:nvPr>
        </p:nvSpPr>
        <p:spPr/>
        <p:txBody>
          <a:bodyPr/>
          <a:lstStyle/>
          <a:p>
            <a:r>
              <a:rPr lang="en-GB" dirty="0"/>
              <a:t>LO: to explore different forms of memory in ‘Beloved’</a:t>
            </a:r>
          </a:p>
        </p:txBody>
      </p:sp>
      <p:sp>
        <p:nvSpPr>
          <p:cNvPr id="6" name="TextBox 5">
            <a:extLst>
              <a:ext uri="{FF2B5EF4-FFF2-40B4-BE49-F238E27FC236}">
                <a16:creationId xmlns:a16="http://schemas.microsoft.com/office/drawing/2014/main" id="{BED70E14-AC95-4FF1-B7CB-D8A6A7EDC69C}"/>
              </a:ext>
            </a:extLst>
          </p:cNvPr>
          <p:cNvSpPr txBox="1"/>
          <p:nvPr/>
        </p:nvSpPr>
        <p:spPr>
          <a:xfrm>
            <a:off x="7906549" y="177838"/>
            <a:ext cx="3816388" cy="1722715"/>
          </a:xfrm>
          <a:prstGeom prst="star8">
            <a:avLst/>
          </a:prstGeom>
          <a:solidFill>
            <a:srgbClr val="FFFF00"/>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Rockwell" panose="02060603020205020403"/>
                <a:ea typeface="+mn-ea"/>
                <a:cs typeface="+mn-cs"/>
              </a:rPr>
              <a:t>For </a:t>
            </a:r>
            <a:r>
              <a:rPr kumimoji="0" lang="en-GB" sz="1800" b="0" i="0" u="none" strike="noStrike" kern="1200" cap="none" spc="0" normalizeH="0" baseline="0" noProof="0" dirty="0" err="1">
                <a:ln>
                  <a:noFill/>
                </a:ln>
                <a:solidFill>
                  <a:prstClr val="black"/>
                </a:solidFill>
                <a:effectLst/>
                <a:uLnTx/>
                <a:uFillTx/>
                <a:latin typeface="Rockwell" panose="02060603020205020403"/>
                <a:ea typeface="+mn-ea"/>
                <a:cs typeface="+mn-cs"/>
              </a:rPr>
              <a:t>Sethe</a:t>
            </a:r>
            <a:r>
              <a:rPr kumimoji="0" lang="en-GB" sz="1800" b="0" i="0" u="none" strike="noStrike" kern="1200" cap="none" spc="0" normalizeH="0" baseline="0" noProof="0" dirty="0">
                <a:ln>
                  <a:noFill/>
                </a:ln>
                <a:solidFill>
                  <a:prstClr val="black"/>
                </a:solidFill>
                <a:effectLst/>
                <a:uLnTx/>
                <a:uFillTx/>
                <a:latin typeface="Rockwell" panose="02060603020205020403"/>
                <a:ea typeface="+mn-ea"/>
                <a:cs typeface="+mn-cs"/>
              </a:rPr>
              <a:t>,“the future was a matter of keeping the past at bay’</a:t>
            </a:r>
          </a:p>
        </p:txBody>
      </p:sp>
      <p:pic>
        <p:nvPicPr>
          <p:cNvPr id="2" name="Picture 1" descr="A blue and black logo&#10;&#10;Description automatically generated">
            <a:extLst>
              <a:ext uri="{FF2B5EF4-FFF2-40B4-BE49-F238E27FC236}">
                <a16:creationId xmlns:a16="http://schemas.microsoft.com/office/drawing/2014/main" id="{202948ED-61B5-8649-870F-3E70CDB6C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 y="5463135"/>
            <a:ext cx="1278948" cy="685150"/>
          </a:xfrm>
          <a:prstGeom prst="rect">
            <a:avLst/>
          </a:prstGeom>
        </p:spPr>
      </p:pic>
      <p:pic>
        <p:nvPicPr>
          <p:cNvPr id="3" name="Picture 2" descr="A flag with red white and blue stripes&#10;&#10;Description automatically generated">
            <a:extLst>
              <a:ext uri="{FF2B5EF4-FFF2-40B4-BE49-F238E27FC236}">
                <a16:creationId xmlns:a16="http://schemas.microsoft.com/office/drawing/2014/main" id="{27ECDF10-57B2-B3CD-C1E6-4BB3EC8B1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702" y="5453888"/>
            <a:ext cx="1383926" cy="750025"/>
          </a:xfrm>
          <a:prstGeom prst="rect">
            <a:avLst/>
          </a:prstGeom>
        </p:spPr>
      </p:pic>
    </p:spTree>
    <p:extLst>
      <p:ext uri="{BB962C8B-B14F-4D97-AF65-F5344CB8AC3E}">
        <p14:creationId xmlns:p14="http://schemas.microsoft.com/office/powerpoint/2010/main" val="210174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7123-8909-4BB6-9CC3-8A17DBE3849F}"/>
              </a:ext>
            </a:extLst>
          </p:cNvPr>
          <p:cNvSpPr>
            <a:spLocks noGrp="1"/>
          </p:cNvSpPr>
          <p:nvPr>
            <p:ph type="title"/>
          </p:nvPr>
        </p:nvSpPr>
        <p:spPr>
          <a:xfrm>
            <a:off x="7865806" y="484632"/>
            <a:ext cx="3677264" cy="1609344"/>
          </a:xfrm>
        </p:spPr>
        <p:txBody>
          <a:bodyPr>
            <a:normAutofit/>
          </a:bodyPr>
          <a:lstStyle/>
          <a:p>
            <a:r>
              <a:rPr lang="en-GB" sz="3600"/>
              <a:t>Sixo</a:t>
            </a:r>
          </a:p>
        </p:txBody>
      </p:sp>
      <p:pic>
        <p:nvPicPr>
          <p:cNvPr id="4" name="Picture 4" descr="Figure outline | Body template, Body outline, Free human body">
            <a:extLst>
              <a:ext uri="{FF2B5EF4-FFF2-40B4-BE49-F238E27FC236}">
                <a16:creationId xmlns:a16="http://schemas.microsoft.com/office/drawing/2014/main" id="{45A2ED66-2394-43D6-AC73-8D38D3A7DC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9409" y="640080"/>
            <a:ext cx="3101396"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F7B87B3-EAC7-4104-85CD-D93F4EC6FEFF}"/>
              </a:ext>
            </a:extLst>
          </p:cNvPr>
          <p:cNvSpPr>
            <a:spLocks noGrp="1"/>
          </p:cNvSpPr>
          <p:nvPr>
            <p:ph idx="1"/>
          </p:nvPr>
        </p:nvSpPr>
        <p:spPr>
          <a:xfrm>
            <a:off x="7865805" y="2121408"/>
            <a:ext cx="3677263" cy="4092579"/>
          </a:xfrm>
        </p:spPr>
        <p:txBody>
          <a:bodyPr>
            <a:normAutofit/>
          </a:bodyPr>
          <a:lstStyle/>
          <a:p>
            <a:pPr marL="0" indent="0">
              <a:buNone/>
            </a:pPr>
            <a:r>
              <a:rPr lang="en-US" sz="1600"/>
              <a:t>The kind of thing Sixo would do--like the time he arranged a meeting with Patsy the Thirty-Mile Woman. It took three months and two thirty-four-mile round trips to do it. To persuade her to walk one-third of the way toward him, to a place he knew. A deserted stone structure that Redmen used way back when they thought the land was theirs. Sixo discovered it on one of his night creeps, and asked its permission to enter. Inside, having felt what it felt like, he asked the Redmen's Presence if he could bring his woman there. It said yes and Sixo painstakingly instructed her how to get there,</a:t>
            </a:r>
          </a:p>
          <a:p>
            <a:pPr marL="0" indent="0">
              <a:buNone/>
            </a:pPr>
            <a:endParaRPr lang="en-GB" sz="1600"/>
          </a:p>
        </p:txBody>
      </p:sp>
      <p:sp>
        <p:nvSpPr>
          <p:cNvPr id="5" name="TextBox 4">
            <a:extLst>
              <a:ext uri="{FF2B5EF4-FFF2-40B4-BE49-F238E27FC236}">
                <a16:creationId xmlns:a16="http://schemas.microsoft.com/office/drawing/2014/main" id="{8C86FBB0-632A-0498-D4AF-502DAF99554D}"/>
              </a:ext>
            </a:extLst>
          </p:cNvPr>
          <p:cNvSpPr txBox="1"/>
          <p:nvPr/>
        </p:nvSpPr>
        <p:spPr>
          <a:xfrm>
            <a:off x="6421120" y="6526884"/>
            <a:ext cx="2387600" cy="261610"/>
          </a:xfrm>
          <a:prstGeom prst="rect">
            <a:avLst/>
          </a:prstGeom>
          <a:noFill/>
        </p:spPr>
        <p:txBody>
          <a:bodyPr wrap="square">
            <a:spAutoFit/>
          </a:bodyPr>
          <a:lstStyle/>
          <a:p>
            <a:r>
              <a:rPr lang="en-GB" sz="1100" dirty="0"/>
              <a:t>Image: Public Domain </a:t>
            </a:r>
          </a:p>
        </p:txBody>
      </p:sp>
    </p:spTree>
    <p:extLst>
      <p:ext uri="{BB962C8B-B14F-4D97-AF65-F5344CB8AC3E}">
        <p14:creationId xmlns:p14="http://schemas.microsoft.com/office/powerpoint/2010/main" val="2678779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44824-23A5-4A3C-A8E5-C794A532B1C1}"/>
              </a:ext>
            </a:extLst>
          </p:cNvPr>
          <p:cNvSpPr>
            <a:spLocks noGrp="1"/>
          </p:cNvSpPr>
          <p:nvPr>
            <p:ph type="title"/>
          </p:nvPr>
        </p:nvSpPr>
        <p:spPr/>
        <p:txBody>
          <a:bodyPr/>
          <a:lstStyle/>
          <a:p>
            <a:r>
              <a:rPr lang="en-GB" dirty="0"/>
              <a:t>Who’s Beloved? </a:t>
            </a:r>
          </a:p>
        </p:txBody>
      </p:sp>
      <p:sp>
        <p:nvSpPr>
          <p:cNvPr id="3" name="Content Placeholder 2">
            <a:extLst>
              <a:ext uri="{FF2B5EF4-FFF2-40B4-BE49-F238E27FC236}">
                <a16:creationId xmlns:a16="http://schemas.microsoft.com/office/drawing/2014/main" id="{E11F38C9-78D8-47D8-8A8D-96D696D64968}"/>
              </a:ext>
            </a:extLst>
          </p:cNvPr>
          <p:cNvSpPr>
            <a:spLocks noGrp="1"/>
          </p:cNvSpPr>
          <p:nvPr>
            <p:ph idx="1"/>
          </p:nvPr>
        </p:nvSpPr>
        <p:spPr/>
        <p:txBody>
          <a:bodyPr>
            <a:normAutofit/>
          </a:bodyPr>
          <a:lstStyle/>
          <a:p>
            <a:r>
              <a:rPr lang="en-GB" dirty="0"/>
              <a:t>The name ‘Beloved’ is non the gravestone, but it’s not actually the name of </a:t>
            </a:r>
            <a:r>
              <a:rPr lang="en-GB" dirty="0" err="1"/>
              <a:t>Sethe's</a:t>
            </a:r>
            <a:r>
              <a:rPr lang="en-GB" dirty="0"/>
              <a:t> daughter </a:t>
            </a:r>
          </a:p>
          <a:p>
            <a:r>
              <a:rPr lang="en-GB" dirty="0"/>
              <a:t>This word is used at funerals and weddings – what does this signify? </a:t>
            </a:r>
          </a:p>
          <a:p>
            <a:endParaRPr lang="en-GB" dirty="0"/>
          </a:p>
          <a:p>
            <a:pPr marL="0" indent="0">
              <a:buNone/>
            </a:pPr>
            <a:r>
              <a:rPr lang="en-GB" b="1" dirty="0"/>
              <a:t>She might be…</a:t>
            </a:r>
          </a:p>
          <a:p>
            <a:r>
              <a:rPr lang="en-GB" dirty="0"/>
              <a:t>The executed daughter come to life (and perhaps willed into existence by </a:t>
            </a:r>
            <a:r>
              <a:rPr lang="en-GB" dirty="0" err="1"/>
              <a:t>Sethe</a:t>
            </a:r>
            <a:r>
              <a:rPr lang="en-GB" dirty="0"/>
              <a:t> and Denver)</a:t>
            </a:r>
          </a:p>
          <a:p>
            <a:r>
              <a:rPr lang="en-GB" dirty="0"/>
              <a:t>A physical embodiment of the spiteful poltergeist and therefore a malignant presence </a:t>
            </a:r>
          </a:p>
          <a:p>
            <a:r>
              <a:rPr lang="en-GB" dirty="0"/>
              <a:t>Incarnation of </a:t>
            </a:r>
            <a:r>
              <a:rPr lang="en-GB" dirty="0" err="1"/>
              <a:t>Sethe's</a:t>
            </a:r>
            <a:r>
              <a:rPr lang="en-GB" dirty="0"/>
              <a:t> guilt and her unforgiving memory </a:t>
            </a:r>
          </a:p>
          <a:p>
            <a:r>
              <a:rPr lang="en-GB" dirty="0"/>
              <a:t>America’s past of slavery and the Middle Passage </a:t>
            </a:r>
          </a:p>
        </p:txBody>
      </p:sp>
    </p:spTree>
    <p:extLst>
      <p:ext uri="{BB962C8B-B14F-4D97-AF65-F5344CB8AC3E}">
        <p14:creationId xmlns:p14="http://schemas.microsoft.com/office/powerpoint/2010/main" val="44577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F05B-0531-4CB7-8EB8-201C3C8D0C21}"/>
              </a:ext>
            </a:extLst>
          </p:cNvPr>
          <p:cNvSpPr>
            <a:spLocks noGrp="1"/>
          </p:cNvSpPr>
          <p:nvPr>
            <p:ph type="title"/>
          </p:nvPr>
        </p:nvSpPr>
        <p:spPr>
          <a:xfrm>
            <a:off x="229969" y="261534"/>
            <a:ext cx="10750442" cy="960887"/>
          </a:xfrm>
        </p:spPr>
        <p:txBody>
          <a:bodyPr/>
          <a:lstStyle/>
          <a:p>
            <a:r>
              <a:rPr lang="en-GB" dirty="0"/>
              <a:t>What is memory?</a:t>
            </a:r>
          </a:p>
        </p:txBody>
      </p:sp>
      <p:sp>
        <p:nvSpPr>
          <p:cNvPr id="3" name="Content Placeholder 2">
            <a:extLst>
              <a:ext uri="{FF2B5EF4-FFF2-40B4-BE49-F238E27FC236}">
                <a16:creationId xmlns:a16="http://schemas.microsoft.com/office/drawing/2014/main" id="{CDE190F6-39F3-4911-9EC1-65A635FF42A8}"/>
              </a:ext>
            </a:extLst>
          </p:cNvPr>
          <p:cNvSpPr>
            <a:spLocks noGrp="1"/>
          </p:cNvSpPr>
          <p:nvPr>
            <p:ph sz="half" idx="1"/>
          </p:nvPr>
        </p:nvSpPr>
        <p:spPr>
          <a:xfrm>
            <a:off x="295674" y="1222421"/>
            <a:ext cx="10321222" cy="5550710"/>
          </a:xfrm>
        </p:spPr>
        <p:txBody>
          <a:bodyPr>
            <a:normAutofit fontScale="25000" lnSpcReduction="20000"/>
          </a:bodyPr>
          <a:lstStyle/>
          <a:p>
            <a:pPr marL="342900" lvl="0" indent="-342900">
              <a:lnSpc>
                <a:spcPct val="120000"/>
              </a:lnSpc>
              <a:spcBef>
                <a:spcPts val="600"/>
              </a:spcBef>
              <a:spcAft>
                <a:spcPts val="600"/>
              </a:spcAft>
              <a:buFont typeface="Wingdings" panose="05000000000000000000" pitchFamily="2" charset="2"/>
              <a:buChar char=""/>
              <a:tabLst>
                <a:tab pos="457200" algn="l"/>
              </a:tabLst>
            </a:pPr>
            <a:r>
              <a:rPr lang="en-US" sz="8000" dirty="0">
                <a:effectLst/>
                <a:latin typeface="Gill Sans MT" panose="020B0502020104020203" pitchFamily="34" charset="0"/>
                <a:ea typeface="Calibri" panose="020F0502020204030204" pitchFamily="34" charset="0"/>
                <a:cs typeface="Times New Roman" panose="02020603050405020304" pitchFamily="18" charset="0"/>
              </a:rPr>
              <a:t>“Those who cannot remember the past are condemned to repeat it” (George Santayana, 1905)</a:t>
            </a:r>
            <a:endParaRPr lang="en-GB" sz="8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600"/>
              </a:spcAft>
              <a:buFont typeface="Wingdings" panose="05000000000000000000" pitchFamily="2" charset="2"/>
              <a:buChar char=""/>
              <a:tabLst>
                <a:tab pos="457200" algn="l"/>
              </a:tabLst>
            </a:pPr>
            <a:r>
              <a:rPr lang="en-US" sz="8000" dirty="0">
                <a:effectLst/>
                <a:latin typeface="Gill Sans MT" panose="020B0502020104020203" pitchFamily="34" charset="0"/>
                <a:ea typeface="Calibri" panose="020F0502020204030204" pitchFamily="34" charset="0"/>
                <a:cs typeface="Times New Roman" panose="02020603050405020304" pitchFamily="18" charset="0"/>
              </a:rPr>
              <a:t>Memory is the ‘past made present’(Michael Rothberg 2009)</a:t>
            </a:r>
            <a:endParaRPr lang="en-GB" sz="8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600"/>
              </a:spcAft>
              <a:buFont typeface="Wingdings" panose="05000000000000000000" pitchFamily="2" charset="2"/>
              <a:buChar char=""/>
              <a:tabLst>
                <a:tab pos="457200" algn="l"/>
              </a:tabLst>
            </a:pPr>
            <a:r>
              <a:rPr lang="en-GB" sz="8000" dirty="0">
                <a:effectLst/>
                <a:latin typeface="Gill Sans MT" panose="020B0502020104020203" pitchFamily="34" charset="0"/>
                <a:ea typeface="Calibri" panose="020F0502020204030204" pitchFamily="34" charset="0"/>
                <a:cs typeface="Times New Roman" panose="02020603050405020304" pitchFamily="18" charset="0"/>
              </a:rPr>
              <a:t>“Our memory has no guarantees at all, and yet we bow more often than is objectively justified to the compulsion to believe what it says.” (Sigmund Freud)</a:t>
            </a:r>
          </a:p>
          <a:p>
            <a:pPr marL="342900" lvl="0" indent="-342900">
              <a:lnSpc>
                <a:spcPct val="120000"/>
              </a:lnSpc>
              <a:spcBef>
                <a:spcPts val="600"/>
              </a:spcBef>
              <a:spcAft>
                <a:spcPts val="600"/>
              </a:spcAft>
              <a:buFont typeface="Wingdings" panose="05000000000000000000" pitchFamily="2" charset="2"/>
              <a:buChar char=""/>
              <a:tabLst>
                <a:tab pos="457200" algn="l"/>
              </a:tabLst>
            </a:pPr>
            <a:r>
              <a:rPr lang="en-US" sz="8000" dirty="0">
                <a:latin typeface="Gill Sans MT" panose="020B0502020104020203" pitchFamily="34" charset="0"/>
                <a:ea typeface="Calibri" panose="020F0502020204030204" pitchFamily="34" charset="0"/>
                <a:cs typeface="Times New Roman" panose="02020603050405020304" pitchFamily="18" charset="0"/>
              </a:rPr>
              <a:t>On trauma: Pierre Janet (late 19</a:t>
            </a:r>
            <a:r>
              <a:rPr lang="en-US" sz="8000" baseline="30000" dirty="0">
                <a:latin typeface="Gill Sans MT" panose="020B0502020104020203" pitchFamily="34" charset="0"/>
                <a:ea typeface="Calibri" panose="020F0502020204030204" pitchFamily="34" charset="0"/>
                <a:cs typeface="Times New Roman" panose="02020603050405020304" pitchFamily="18" charset="0"/>
              </a:rPr>
              <a:t>th</a:t>
            </a:r>
            <a:r>
              <a:rPr lang="en-US" sz="8000" dirty="0">
                <a:latin typeface="Gill Sans MT" panose="020B0502020104020203" pitchFamily="34" charset="0"/>
                <a:ea typeface="Calibri" panose="020F0502020204030204" pitchFamily="34" charset="0"/>
                <a:cs typeface="Times New Roman" panose="02020603050405020304" pitchFamily="18" charset="0"/>
              </a:rPr>
              <a:t> century) contrasted “traumatic” and “narrative” memory. Janet links traumatic memory to a bodily memory – might be triggered by smells, sounds, other sensations, or might occur in nightmares, too </a:t>
            </a:r>
            <a:endParaRPr lang="en-GB" sz="8000" dirty="0">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600"/>
              </a:spcAft>
              <a:buFont typeface="Wingdings" panose="05000000000000000000" pitchFamily="2" charset="2"/>
              <a:buChar char=""/>
              <a:tabLst>
                <a:tab pos="457200" algn="l"/>
              </a:tabLst>
            </a:pPr>
            <a:r>
              <a:rPr lang="en-GB" sz="8000" dirty="0">
                <a:effectLst/>
                <a:latin typeface="Gill Sans MT" panose="020B0502020104020203" pitchFamily="34" charset="0"/>
                <a:ea typeface="Calibri" panose="020F0502020204030204" pitchFamily="34" charset="0"/>
                <a:cs typeface="Times New Roman" panose="02020603050405020304" pitchFamily="18" charset="0"/>
              </a:rPr>
              <a:t>On cultural memory: “Memory is cultural: it is our symbolic heritage conveyed in texts, rites, monuments, celebrations, objects, sacred scriptures and other media that serve as mnemonic triggers” (Jan </a:t>
            </a:r>
            <a:r>
              <a:rPr lang="en-GB" sz="8000" dirty="0" err="1">
                <a:effectLst/>
                <a:latin typeface="Gill Sans MT" panose="020B0502020104020203" pitchFamily="34" charset="0"/>
                <a:ea typeface="Calibri" panose="020F0502020204030204" pitchFamily="34" charset="0"/>
                <a:cs typeface="Times New Roman" panose="02020603050405020304" pitchFamily="18" charset="0"/>
              </a:rPr>
              <a:t>Assmann</a:t>
            </a:r>
            <a:r>
              <a:rPr lang="en-GB" sz="8000" dirty="0">
                <a:effectLst/>
                <a:latin typeface="Gill Sans MT" panose="020B0502020104020203" pitchFamily="34" charset="0"/>
                <a:ea typeface="Calibri" panose="020F0502020204030204" pitchFamily="34" charset="0"/>
                <a:cs typeface="Times New Roman" panose="02020603050405020304" pitchFamily="18" charset="0"/>
              </a:rPr>
              <a:t>)</a:t>
            </a:r>
          </a:p>
          <a:p>
            <a:pPr marL="342900" lvl="0" indent="-342900">
              <a:lnSpc>
                <a:spcPct val="120000"/>
              </a:lnSpc>
              <a:spcBef>
                <a:spcPts val="600"/>
              </a:spcBef>
              <a:spcAft>
                <a:spcPts val="600"/>
              </a:spcAft>
              <a:buFont typeface="Wingdings" panose="05000000000000000000" pitchFamily="2" charset="2"/>
              <a:buChar char=""/>
              <a:tabLst>
                <a:tab pos="457200" algn="l"/>
              </a:tabLst>
            </a:pPr>
            <a:r>
              <a:rPr lang="en-US" sz="8000" dirty="0">
                <a:effectLst/>
                <a:latin typeface="Gill Sans MT" panose="020B0502020104020203" pitchFamily="34" charset="0"/>
                <a:ea typeface="Calibri" panose="020F0502020204030204" pitchFamily="34" charset="0"/>
                <a:cs typeface="Times New Roman" panose="02020603050405020304" pitchFamily="18" charset="0"/>
              </a:rPr>
              <a:t>TS Eliot: “Why, for all of us, out of all we have heard, seen, felt, in a lifetime, do certain images recur, charged with emotion, rather than others? The song of one bird, the leap of one fish, at a particular place and time, the scent of one flower, […]: such memories may have symbolic value, but of what we cannot tell, for they come to represent the depths of feeling into which we cannot peer.”</a:t>
            </a:r>
          </a:p>
          <a:p>
            <a:pPr marL="342900" lvl="0" indent="-342900">
              <a:lnSpc>
                <a:spcPct val="150000"/>
              </a:lnSpc>
              <a:spcBef>
                <a:spcPts val="0"/>
              </a:spcBef>
              <a:buFont typeface="Wingdings" panose="05000000000000000000" pitchFamily="2" charset="2"/>
              <a:buChar char=""/>
              <a:tabLst>
                <a:tab pos="457200" algn="l"/>
              </a:tabLst>
            </a:pPr>
            <a:endParaRPr lang="en-GB" sz="56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F8FD8F2E-69DF-4705-89C3-203338313718}"/>
              </a:ext>
            </a:extLst>
          </p:cNvPr>
          <p:cNvSpPr>
            <a:spLocks noGrp="1"/>
          </p:cNvSpPr>
          <p:nvPr>
            <p:ph sz="half" idx="2"/>
          </p:nvPr>
        </p:nvSpPr>
        <p:spPr>
          <a:xfrm>
            <a:off x="6269389" y="327432"/>
            <a:ext cx="4170759" cy="532214"/>
          </a:xfrm>
        </p:spPr>
        <p:txBody>
          <a:bodyPr>
            <a:normAutofit fontScale="25000" lnSpcReduction="20000"/>
          </a:bodyPr>
          <a:lstStyle/>
          <a:p>
            <a:pPr marL="0" indent="0" algn="just">
              <a:lnSpc>
                <a:spcPct val="120000"/>
              </a:lnSpc>
              <a:spcBef>
                <a:spcPts val="600"/>
              </a:spcBef>
              <a:buNone/>
            </a:pPr>
            <a:r>
              <a:rPr lang="en-GB" sz="80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Which of these ideas about memory are most relevant to ‘Beloved’? Why?</a:t>
            </a:r>
            <a:endParaRPr lang="en-GB" sz="8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GB" dirty="0">
              <a:highlight>
                <a:srgbClr val="FFFF00"/>
              </a:highlight>
            </a:endParaRPr>
          </a:p>
        </p:txBody>
      </p:sp>
    </p:spTree>
    <p:extLst>
      <p:ext uri="{BB962C8B-B14F-4D97-AF65-F5344CB8AC3E}">
        <p14:creationId xmlns:p14="http://schemas.microsoft.com/office/powerpoint/2010/main" val="50148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FACC5FC1-EAE7-452E-B889-85648FF5B04A}"/>
              </a:ext>
            </a:extLst>
          </p:cNvPr>
          <p:cNvSpPr>
            <a:spLocks noGrp="1"/>
          </p:cNvSpPr>
          <p:nvPr>
            <p:ph type="title"/>
          </p:nvPr>
        </p:nvSpPr>
        <p:spPr>
          <a:xfrm>
            <a:off x="4970109" y="484632"/>
            <a:ext cx="6730277" cy="1609344"/>
          </a:xfrm>
          <a:ln>
            <a:noFill/>
          </a:ln>
        </p:spPr>
        <p:txBody>
          <a:bodyPr>
            <a:normAutofit/>
          </a:bodyPr>
          <a:lstStyle/>
          <a:p>
            <a:r>
              <a:rPr lang="en-GB" sz="4800"/>
              <a:t>Cultural Memory: Contested Memory</a:t>
            </a:r>
          </a:p>
        </p:txBody>
      </p:sp>
      <p:pic>
        <p:nvPicPr>
          <p:cNvPr id="1026" name="Picture 2">
            <a:extLst>
              <a:ext uri="{FF2B5EF4-FFF2-40B4-BE49-F238E27FC236}">
                <a16:creationId xmlns:a16="http://schemas.microsoft.com/office/drawing/2014/main" id="{300E073B-A84C-4586-8F3E-82E111F7D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1940" b="21940"/>
          <a:stretch/>
        </p:blipFill>
        <p:spPr bwMode="auto">
          <a:xfrm>
            <a:off x="99596" y="1491926"/>
            <a:ext cx="4475150" cy="33485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2FA9577-361C-4C78-B85D-85A0D40A26A9}"/>
              </a:ext>
            </a:extLst>
          </p:cNvPr>
          <p:cNvSpPr>
            <a:spLocks noGrp="1"/>
          </p:cNvSpPr>
          <p:nvPr>
            <p:ph idx="1"/>
          </p:nvPr>
        </p:nvSpPr>
        <p:spPr>
          <a:xfrm>
            <a:off x="4970109" y="2121408"/>
            <a:ext cx="6730276" cy="4050792"/>
          </a:xfrm>
        </p:spPr>
        <p:txBody>
          <a:bodyPr>
            <a:normAutofit/>
          </a:bodyPr>
          <a:lstStyle/>
          <a:p>
            <a:pPr marL="0" indent="0">
              <a:buNone/>
            </a:pPr>
            <a:r>
              <a:rPr lang="en-GB" sz="1800" b="1" dirty="0"/>
              <a:t>Questions to discuss: </a:t>
            </a:r>
          </a:p>
          <a:p>
            <a:r>
              <a:rPr lang="en-GB" sz="1800" dirty="0"/>
              <a:t>In </a:t>
            </a:r>
            <a:r>
              <a:rPr lang="en-GB" sz="1800" i="1" dirty="0"/>
              <a:t>Beloved</a:t>
            </a:r>
            <a:r>
              <a:rPr lang="en-GB" sz="1800" dirty="0"/>
              <a:t>, Toni Morrison evokes the memory of </a:t>
            </a:r>
            <a:r>
              <a:rPr lang="en-GB" sz="1800" b="1" dirty="0"/>
              <a:t>Margaret Garner, </a:t>
            </a:r>
            <a:r>
              <a:rPr lang="en-GB" sz="1800" dirty="0"/>
              <a:t>who is a contested figure, and was at the heart of controversies surrounding slavery and emancipation. </a:t>
            </a:r>
            <a:r>
              <a:rPr lang="en-GB" sz="1800" b="1" dirty="0"/>
              <a:t>Why would she have chosen this controversial figure?  </a:t>
            </a:r>
            <a:r>
              <a:rPr lang="en-GB" sz="1800" dirty="0"/>
              <a:t>What kind of cultural memories is she interested in? </a:t>
            </a:r>
          </a:p>
          <a:p>
            <a:r>
              <a:rPr lang="en-GB" sz="1800" dirty="0"/>
              <a:t>African American memory is often linked to </a:t>
            </a:r>
            <a:r>
              <a:rPr lang="en-GB" sz="1800" b="1" dirty="0"/>
              <a:t>oral culture / storytelling and folklore</a:t>
            </a:r>
            <a:r>
              <a:rPr lang="en-GB" sz="1800" dirty="0"/>
              <a:t>. Does this echo in Beloved, too? How does this influence Toni Morrison's style?</a:t>
            </a:r>
          </a:p>
          <a:p>
            <a:pPr marL="0" indent="0">
              <a:buNone/>
            </a:pPr>
            <a:r>
              <a:rPr lang="en-GB" sz="1800" dirty="0"/>
              <a:t>Watch this video as an example: </a:t>
            </a:r>
            <a:r>
              <a:rPr lang="en-GB" sz="1800" dirty="0">
                <a:hlinkClick r:id="rId5"/>
              </a:rPr>
              <a:t>https://youtu.be/-L5xOMTKf2A</a:t>
            </a:r>
            <a:r>
              <a:rPr lang="en-GB" sz="1800" dirty="0"/>
              <a:t> </a:t>
            </a:r>
          </a:p>
          <a:p>
            <a:pPr marL="0" indent="0">
              <a:buNone/>
            </a:pPr>
            <a:r>
              <a:rPr lang="en-GB" sz="1800" dirty="0"/>
              <a:t>Why is this the case? Read up on this here: </a:t>
            </a:r>
            <a:r>
              <a:rPr lang="en-GB" sz="1800" dirty="0">
                <a:hlinkClick r:id="rId6"/>
              </a:rPr>
              <a:t>https://theconversation.com/how-african-american-folklore-saved-the-cultural-memory-and-history-of-slaves-98427</a:t>
            </a:r>
            <a:r>
              <a:rPr lang="en-GB" sz="1800" dirty="0"/>
              <a:t> </a:t>
            </a:r>
          </a:p>
        </p:txBody>
      </p:sp>
      <p:grpSp>
        <p:nvGrpSpPr>
          <p:cNvPr id="75" name="Group 74">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BC78B6FC-1FC0-765B-2CDC-4B65895F4AE8}"/>
              </a:ext>
            </a:extLst>
          </p:cNvPr>
          <p:cNvSpPr txBox="1"/>
          <p:nvPr/>
        </p:nvSpPr>
        <p:spPr>
          <a:xfrm>
            <a:off x="96252" y="4833833"/>
            <a:ext cx="4000500" cy="769441"/>
          </a:xfrm>
          <a:prstGeom prst="rect">
            <a:avLst/>
          </a:prstGeom>
          <a:noFill/>
        </p:spPr>
        <p:txBody>
          <a:bodyPr wrap="square" rtlCol="0">
            <a:spAutoFit/>
          </a:bodyPr>
          <a:lstStyle/>
          <a:p>
            <a:r>
              <a:rPr lang="en-GB" sz="1100" dirty="0"/>
              <a:t>Image above: Christopher Columbus Statue, Boston, whose head was removed by protesters in June 2020. Photographer: Slugger O’Toole, subject to the following license </a:t>
            </a:r>
            <a:r>
              <a:rPr lang="en-GB" sz="1100" dirty="0">
                <a:hlinkClick r:id="rId8"/>
              </a:rPr>
              <a:t>https://commons.wikimedia.org/wiki/File:Columbus_Statue.jpg</a:t>
            </a:r>
            <a:r>
              <a:rPr lang="en-GB" sz="1100" dirty="0"/>
              <a:t>  </a:t>
            </a:r>
          </a:p>
        </p:txBody>
      </p:sp>
    </p:spTree>
    <p:extLst>
      <p:ext uri="{BB962C8B-B14F-4D97-AF65-F5344CB8AC3E}">
        <p14:creationId xmlns:p14="http://schemas.microsoft.com/office/powerpoint/2010/main" val="3321195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0E4D-CDAA-4888-B068-D76C62E23283}"/>
              </a:ext>
            </a:extLst>
          </p:cNvPr>
          <p:cNvSpPr>
            <a:spLocks noGrp="1"/>
          </p:cNvSpPr>
          <p:nvPr>
            <p:ph type="title"/>
          </p:nvPr>
        </p:nvSpPr>
        <p:spPr/>
        <p:txBody>
          <a:bodyPr/>
          <a:lstStyle/>
          <a:p>
            <a:r>
              <a:rPr lang="en-GB" dirty="0"/>
              <a:t>So how does Toni Morrison present the past and memory? </a:t>
            </a:r>
          </a:p>
        </p:txBody>
      </p:sp>
      <p:sp>
        <p:nvSpPr>
          <p:cNvPr id="3" name="Content Placeholder 2">
            <a:extLst>
              <a:ext uri="{FF2B5EF4-FFF2-40B4-BE49-F238E27FC236}">
                <a16:creationId xmlns:a16="http://schemas.microsoft.com/office/drawing/2014/main" id="{8D4E1AB9-C582-4692-A098-ED72DE6DBEDE}"/>
              </a:ext>
            </a:extLst>
          </p:cNvPr>
          <p:cNvSpPr>
            <a:spLocks noGrp="1"/>
          </p:cNvSpPr>
          <p:nvPr>
            <p:ph idx="1"/>
          </p:nvPr>
        </p:nvSpPr>
        <p:spPr/>
        <p:txBody>
          <a:bodyPr>
            <a:normAutofit/>
          </a:bodyPr>
          <a:lstStyle/>
          <a:p>
            <a:pPr marL="0" indent="0">
              <a:buNone/>
            </a:pPr>
            <a:r>
              <a:rPr lang="en-GB" b="1" dirty="0"/>
              <a:t>Key Idea: </a:t>
            </a:r>
          </a:p>
          <a:p>
            <a:pPr marL="0" indent="0">
              <a:buNone/>
            </a:pPr>
            <a:r>
              <a:rPr lang="en-GB" dirty="0"/>
              <a:t>For Toni Morrison, </a:t>
            </a:r>
            <a:r>
              <a:rPr lang="en-US" dirty="0"/>
              <a:t>memory (the deliberate act of remembering) is a form of willed creation. It is not an effort to find out the way it really was-  that is research. The point is to dwell on the way it appeared and why it appeared in that particular way</a:t>
            </a:r>
          </a:p>
          <a:p>
            <a:pPr marL="0" indent="0">
              <a:buNone/>
            </a:pPr>
            <a:r>
              <a:rPr lang="en-GB" b="1" dirty="0"/>
              <a:t>Questions to ask: </a:t>
            </a:r>
          </a:p>
          <a:p>
            <a:r>
              <a:rPr lang="en-GB" dirty="0"/>
              <a:t>Authoritative or subjective? Shared or solitary? </a:t>
            </a:r>
          </a:p>
          <a:p>
            <a:r>
              <a:rPr lang="en-GB" dirty="0"/>
              <a:t>Reliable or unreliable?</a:t>
            </a:r>
          </a:p>
          <a:p>
            <a:r>
              <a:rPr lang="en-GB" dirty="0"/>
              <a:t>Willed or suddenly occurring? </a:t>
            </a:r>
          </a:p>
          <a:p>
            <a:r>
              <a:rPr lang="en-GB" dirty="0"/>
              <a:t>How related to forgetting? </a:t>
            </a:r>
          </a:p>
          <a:p>
            <a:r>
              <a:rPr lang="en-GB" dirty="0"/>
              <a:t>Is remembering thinking or feeling? </a:t>
            </a:r>
          </a:p>
          <a:p>
            <a:pPr marL="0" indent="0">
              <a:buNone/>
            </a:pPr>
            <a:endParaRPr lang="en-GB" dirty="0"/>
          </a:p>
        </p:txBody>
      </p:sp>
      <p:sp>
        <p:nvSpPr>
          <p:cNvPr id="4" name="Content Placeholder 2">
            <a:extLst>
              <a:ext uri="{FF2B5EF4-FFF2-40B4-BE49-F238E27FC236}">
                <a16:creationId xmlns:a16="http://schemas.microsoft.com/office/drawing/2014/main" id="{D8EC67CE-8512-4890-8209-5B99753D4767}"/>
              </a:ext>
            </a:extLst>
          </p:cNvPr>
          <p:cNvSpPr txBox="1">
            <a:spLocks/>
          </p:cNvSpPr>
          <p:nvPr/>
        </p:nvSpPr>
        <p:spPr>
          <a:xfrm>
            <a:off x="7063329" y="3712354"/>
            <a:ext cx="4915803" cy="3033153"/>
          </a:xfrm>
          <a:prstGeom prst="rect">
            <a:avLst/>
          </a:prstGeom>
          <a:solidFill>
            <a:schemeClr val="accent1">
              <a:lumMod val="40000"/>
              <a:lumOff val="60000"/>
            </a:schemeClr>
          </a:solidFill>
        </p:spPr>
        <p:txBody>
          <a:bodyPr vert="horz" lIns="91440" tIns="45720" rIns="91440" bIns="45720" rtlCol="0">
            <a:normAutofit fontScale="850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GB" sz="2000" b="1" i="0" u="none" strike="noStrike" kern="1200" cap="none" spc="0" normalizeH="0" baseline="0" noProof="0" dirty="0">
                <a:ln>
                  <a:noFill/>
                </a:ln>
                <a:solidFill>
                  <a:prstClr val="black"/>
                </a:solidFill>
                <a:effectLst/>
                <a:uLnTx/>
                <a:uFillTx/>
                <a:latin typeface="Abadi" panose="020B0604020104020204" pitchFamily="34" charset="0"/>
              </a:rPr>
              <a:t>Reminder on Style: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rPr>
              <a:t>Beloved is characterised by a style that is </a:t>
            </a:r>
            <a:r>
              <a:rPr kumimoji="0" lang="en-GB" sz="2000" b="1" i="0" u="none" strike="noStrike" kern="1200" cap="none" spc="0" normalizeH="0" baseline="0" noProof="0" dirty="0">
                <a:ln>
                  <a:noFill/>
                </a:ln>
                <a:solidFill>
                  <a:prstClr val="black"/>
                </a:solidFill>
                <a:effectLst/>
                <a:uLnTx/>
                <a:uFillTx/>
                <a:latin typeface="Abadi" panose="020B0604020104020204" pitchFamily="34" charset="0"/>
              </a:rPr>
              <a:t>elliptical, </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rPr>
              <a:t>and time-scales that are quite </a:t>
            </a:r>
            <a:r>
              <a:rPr kumimoji="0" lang="en-GB" sz="2000" b="1" i="0" u="none" strike="noStrike" kern="1200" cap="none" spc="0" normalizeH="0" baseline="0" noProof="0" dirty="0">
                <a:ln>
                  <a:noFill/>
                </a:ln>
                <a:solidFill>
                  <a:prstClr val="black"/>
                </a:solidFill>
                <a:effectLst/>
                <a:uLnTx/>
                <a:uFillTx/>
                <a:latin typeface="Abadi" panose="020B0604020104020204" pitchFamily="34" charset="0"/>
              </a:rPr>
              <a:t>elastic: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rPr>
              <a:t>references are made to events or characters that are only explained later on: coherence is denied</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rPr>
              <a:t>memories (of Sweet Home, </a:t>
            </a:r>
            <a:r>
              <a:rPr kumimoji="0" lang="en-GB" sz="2000" b="0" i="0" u="none" strike="noStrike" kern="1200" cap="none" spc="0" normalizeH="0" baseline="0" noProof="0" dirty="0" err="1">
                <a:ln>
                  <a:noFill/>
                </a:ln>
                <a:solidFill>
                  <a:prstClr val="black"/>
                </a:solidFill>
                <a:effectLst/>
                <a:uLnTx/>
                <a:uFillTx/>
                <a:latin typeface="Abadi" panose="020B0604020104020204" pitchFamily="34" charset="0"/>
              </a:rPr>
              <a:t>Sethe’s</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rPr>
              <a:t> escape, etc) start here and there, so that the present is ‘shot through’ with the past – but they aren’t developed chronologically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rPr>
              <a:t>Also, </a:t>
            </a:r>
            <a:r>
              <a:rPr kumimoji="0" lang="en-GB" sz="2000" b="1" i="0" u="none" strike="noStrike" kern="1200" cap="none" spc="0" normalizeH="0" baseline="0" noProof="0" dirty="0">
                <a:ln>
                  <a:noFill/>
                </a:ln>
                <a:solidFill>
                  <a:prstClr val="black"/>
                </a:solidFill>
                <a:effectLst/>
                <a:uLnTx/>
                <a:uFillTx/>
                <a:latin typeface="Abadi" panose="020B0604020104020204" pitchFamily="34" charset="0"/>
              </a:rPr>
              <a:t>language is open to ambivalence, multiple meanings, and contradictory connotations</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rPr>
              <a:t>: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676676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0E4D-CDAA-4888-B068-D76C62E23283}"/>
              </a:ext>
            </a:extLst>
          </p:cNvPr>
          <p:cNvSpPr>
            <a:spLocks noGrp="1"/>
          </p:cNvSpPr>
          <p:nvPr>
            <p:ph type="title"/>
          </p:nvPr>
        </p:nvSpPr>
        <p:spPr/>
        <p:txBody>
          <a:bodyPr/>
          <a:lstStyle/>
          <a:p>
            <a:r>
              <a:rPr lang="en-GB" dirty="0"/>
              <a:t>Annotate your extract! </a:t>
            </a:r>
          </a:p>
        </p:txBody>
      </p:sp>
      <p:sp>
        <p:nvSpPr>
          <p:cNvPr id="3" name="Content Placeholder 2">
            <a:extLst>
              <a:ext uri="{FF2B5EF4-FFF2-40B4-BE49-F238E27FC236}">
                <a16:creationId xmlns:a16="http://schemas.microsoft.com/office/drawing/2014/main" id="{8D4E1AB9-C582-4692-A098-ED72DE6DBEDE}"/>
              </a:ext>
            </a:extLst>
          </p:cNvPr>
          <p:cNvSpPr>
            <a:spLocks noGrp="1"/>
          </p:cNvSpPr>
          <p:nvPr>
            <p:ph idx="1"/>
          </p:nvPr>
        </p:nvSpPr>
        <p:spPr/>
        <p:txBody>
          <a:bodyPr>
            <a:normAutofit/>
          </a:bodyPr>
          <a:lstStyle/>
          <a:p>
            <a:pPr marL="0" indent="0">
              <a:buNone/>
            </a:pPr>
            <a:r>
              <a:rPr lang="en-GB" b="1" dirty="0"/>
              <a:t>Key Idea: </a:t>
            </a:r>
          </a:p>
          <a:p>
            <a:pPr marL="0" indent="0">
              <a:buNone/>
            </a:pPr>
            <a:r>
              <a:rPr lang="en-GB" dirty="0"/>
              <a:t>For Toni Morrison, </a:t>
            </a:r>
            <a:r>
              <a:rPr lang="en-US" dirty="0"/>
              <a:t>memory (the deliberate act of remembering) is a form of willed creation. It is not an effort to find out the way it really was-  that is research. The point is to dwell on the way it appeared and why it appeared in that particular way</a:t>
            </a:r>
          </a:p>
          <a:p>
            <a:pPr marL="0" indent="0">
              <a:buNone/>
            </a:pPr>
            <a:r>
              <a:rPr lang="en-GB" b="1" dirty="0"/>
              <a:t>Questions to ask: </a:t>
            </a:r>
          </a:p>
          <a:p>
            <a:r>
              <a:rPr lang="en-GB" dirty="0"/>
              <a:t>Authoritative or subjective? Shared or solitary? </a:t>
            </a:r>
          </a:p>
          <a:p>
            <a:r>
              <a:rPr lang="en-GB" dirty="0"/>
              <a:t>Reliable or unreliable?</a:t>
            </a:r>
          </a:p>
          <a:p>
            <a:r>
              <a:rPr lang="en-GB" dirty="0"/>
              <a:t>Willed or suddenly occurring? </a:t>
            </a:r>
          </a:p>
          <a:p>
            <a:r>
              <a:rPr lang="en-GB" dirty="0"/>
              <a:t>How related to forgetting? </a:t>
            </a:r>
          </a:p>
          <a:p>
            <a:r>
              <a:rPr lang="en-GB" dirty="0"/>
              <a:t>Is remembering thinking or feeling? </a:t>
            </a:r>
          </a:p>
          <a:p>
            <a:pPr marL="0" indent="0">
              <a:buNone/>
            </a:pPr>
            <a:endParaRPr lang="en-GB" dirty="0"/>
          </a:p>
        </p:txBody>
      </p:sp>
      <p:sp>
        <p:nvSpPr>
          <p:cNvPr id="4" name="Content Placeholder 2">
            <a:extLst>
              <a:ext uri="{FF2B5EF4-FFF2-40B4-BE49-F238E27FC236}">
                <a16:creationId xmlns:a16="http://schemas.microsoft.com/office/drawing/2014/main" id="{D8EC67CE-8512-4890-8209-5B99753D4767}"/>
              </a:ext>
            </a:extLst>
          </p:cNvPr>
          <p:cNvSpPr txBox="1">
            <a:spLocks/>
          </p:cNvSpPr>
          <p:nvPr/>
        </p:nvSpPr>
        <p:spPr>
          <a:xfrm>
            <a:off x="7063329" y="3712354"/>
            <a:ext cx="4915803" cy="3033153"/>
          </a:xfrm>
          <a:prstGeom prst="rect">
            <a:avLst/>
          </a:prstGeom>
          <a:solidFill>
            <a:schemeClr val="accent1">
              <a:lumMod val="40000"/>
              <a:lumOff val="60000"/>
            </a:schemeClr>
          </a:solidFill>
        </p:spPr>
        <p:txBody>
          <a:bodyPr vert="horz" lIns="91440" tIns="45720" rIns="91440" bIns="45720" rtlCol="0">
            <a:normAutofit fontScale="77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GB" sz="2000" b="1" i="0" u="none" strike="noStrike" kern="1200" cap="none" spc="0" normalizeH="0" baseline="0" noProof="0" dirty="0">
                <a:ln>
                  <a:noFill/>
                </a:ln>
                <a:solidFill>
                  <a:prstClr val="black"/>
                </a:solidFill>
                <a:effectLst/>
                <a:uLnTx/>
                <a:uFillTx/>
                <a:latin typeface="Rockwell" panose="02060603020205020403"/>
                <a:ea typeface="+mn-ea"/>
                <a:cs typeface="+mn-cs"/>
              </a:rPr>
              <a:t>Reminder on Style: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Beloved is characterised by a style that is </a:t>
            </a:r>
            <a:r>
              <a:rPr kumimoji="0" lang="en-GB" sz="2000" b="1" i="0" u="none" strike="noStrike" kern="1200" cap="none" spc="0" normalizeH="0" baseline="0" noProof="0" dirty="0">
                <a:ln>
                  <a:noFill/>
                </a:ln>
                <a:solidFill>
                  <a:prstClr val="black"/>
                </a:solidFill>
                <a:effectLst/>
                <a:uLnTx/>
                <a:uFillTx/>
                <a:latin typeface="Rockwell" panose="02060603020205020403"/>
                <a:ea typeface="+mn-ea"/>
                <a:cs typeface="+mn-cs"/>
              </a:rPr>
              <a:t>elliptical, </a:t>
            </a: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and time-scales that are quite </a:t>
            </a:r>
            <a:r>
              <a:rPr kumimoji="0" lang="en-GB" sz="2000" b="1" i="0" u="none" strike="noStrike" kern="1200" cap="none" spc="0" normalizeH="0" baseline="0" noProof="0" dirty="0">
                <a:ln>
                  <a:noFill/>
                </a:ln>
                <a:solidFill>
                  <a:prstClr val="black"/>
                </a:solidFill>
                <a:effectLst/>
                <a:uLnTx/>
                <a:uFillTx/>
                <a:latin typeface="Rockwell" panose="02060603020205020403"/>
                <a:ea typeface="+mn-ea"/>
                <a:cs typeface="+mn-cs"/>
              </a:rPr>
              <a:t>elastic: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references are made to events or characters that are only explained later on: coherence is denied</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memories (of Sweet Home, </a:t>
            </a:r>
            <a:r>
              <a:rPr kumimoji="0" lang="en-GB" sz="2000" b="0" i="0" u="none" strike="noStrike" kern="1200" cap="none" spc="0" normalizeH="0" baseline="0" noProof="0" dirty="0" err="1">
                <a:ln>
                  <a:noFill/>
                </a:ln>
                <a:solidFill>
                  <a:prstClr val="black"/>
                </a:solidFill>
                <a:effectLst/>
                <a:uLnTx/>
                <a:uFillTx/>
                <a:latin typeface="Rockwell" panose="02060603020205020403"/>
                <a:ea typeface="+mn-ea"/>
                <a:cs typeface="+mn-cs"/>
              </a:rPr>
              <a:t>Sethe’s</a:t>
            </a: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 escape, etc) start here and there, so that the present is ‘shot through’ with the past – but they aren’t developed chronologically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Also, </a:t>
            </a:r>
            <a:r>
              <a:rPr kumimoji="0" lang="en-GB" sz="2000" b="1" i="0" u="none" strike="noStrike" kern="1200" cap="none" spc="0" normalizeH="0" baseline="0" noProof="0" dirty="0">
                <a:ln>
                  <a:noFill/>
                </a:ln>
                <a:solidFill>
                  <a:prstClr val="black"/>
                </a:solidFill>
                <a:effectLst/>
                <a:uLnTx/>
                <a:uFillTx/>
                <a:latin typeface="Rockwell" panose="02060603020205020403"/>
                <a:ea typeface="+mn-ea"/>
                <a:cs typeface="+mn-cs"/>
              </a:rPr>
              <a:t>language is open to ambivalence, multiple meanings, and contradictory connotations</a:t>
            </a: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717794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5396-51A0-46B3-B19E-9009930B62A0}"/>
              </a:ext>
            </a:extLst>
          </p:cNvPr>
          <p:cNvSpPr>
            <a:spLocks noGrp="1"/>
          </p:cNvSpPr>
          <p:nvPr>
            <p:ph type="title"/>
          </p:nvPr>
        </p:nvSpPr>
        <p:spPr/>
        <p:txBody>
          <a:bodyPr/>
          <a:lstStyle/>
          <a:p>
            <a:r>
              <a:rPr lang="en-GB" dirty="0"/>
              <a:t>Sum it up! </a:t>
            </a:r>
          </a:p>
        </p:txBody>
      </p:sp>
      <p:sp>
        <p:nvSpPr>
          <p:cNvPr id="3" name="Content Placeholder 2">
            <a:extLst>
              <a:ext uri="{FF2B5EF4-FFF2-40B4-BE49-F238E27FC236}">
                <a16:creationId xmlns:a16="http://schemas.microsoft.com/office/drawing/2014/main" id="{1037EA45-653B-47CA-B14D-F5FE857157F7}"/>
              </a:ext>
            </a:extLst>
          </p:cNvPr>
          <p:cNvSpPr>
            <a:spLocks noGrp="1"/>
          </p:cNvSpPr>
          <p:nvPr>
            <p:ph idx="1"/>
          </p:nvPr>
        </p:nvSpPr>
        <p:spPr/>
        <p:txBody>
          <a:bodyPr>
            <a:normAutofit/>
          </a:bodyPr>
          <a:lstStyle/>
          <a:p>
            <a:pPr marL="0" indent="0">
              <a:buNone/>
            </a:pPr>
            <a:r>
              <a:rPr lang="en-GB" sz="2800" b="1" dirty="0"/>
              <a:t>In what ways does the past intrude into the present in </a:t>
            </a:r>
            <a:r>
              <a:rPr lang="en-GB" sz="2800" b="1" i="1" dirty="0"/>
              <a:t>Beloved</a:t>
            </a:r>
            <a:r>
              <a:rPr lang="en-GB" sz="2800" b="1" dirty="0"/>
              <a:t>? </a:t>
            </a:r>
          </a:p>
        </p:txBody>
      </p:sp>
    </p:spTree>
    <p:extLst>
      <p:ext uri="{BB962C8B-B14F-4D97-AF65-F5344CB8AC3E}">
        <p14:creationId xmlns:p14="http://schemas.microsoft.com/office/powerpoint/2010/main" val="201517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7" name="Group 1036">
            <a:extLst>
              <a:ext uri="{FF2B5EF4-FFF2-40B4-BE49-F238E27FC236}">
                <a16:creationId xmlns:a16="http://schemas.microsoft.com/office/drawing/2014/main" id="{D9C3C275-9AA7-4F76-9CB6-FD4318FC3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38" name="Oval 1037">
              <a:extLst>
                <a:ext uri="{FF2B5EF4-FFF2-40B4-BE49-F238E27FC236}">
                  <a16:creationId xmlns:a16="http://schemas.microsoft.com/office/drawing/2014/main" id="{E4DB3490-2583-4848-B32F-8C88F599D6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39" name="Oval 1038">
              <a:extLst>
                <a:ext uri="{FF2B5EF4-FFF2-40B4-BE49-F238E27FC236}">
                  <a16:creationId xmlns:a16="http://schemas.microsoft.com/office/drawing/2014/main" id="{096261D1-BE46-46A9-BC92-F949A96EC5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032" name="Picture 8">
            <a:extLst>
              <a:ext uri="{FF2B5EF4-FFF2-40B4-BE49-F238E27FC236}">
                <a16:creationId xmlns:a16="http://schemas.microsoft.com/office/drawing/2014/main" id="{4A4FA1A4-2514-4BB7-B071-ADF5E6219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767" r="16767"/>
          <a:stretch/>
        </p:blipFill>
        <p:spPr bwMode="auto">
          <a:xfrm>
            <a:off x="20" y="10"/>
            <a:ext cx="2971357" cy="33528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65692FC-5580-411D-A431-3956F86355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171" r="11599" b="2"/>
          <a:stretch/>
        </p:blipFill>
        <p:spPr bwMode="auto">
          <a:xfrm>
            <a:off x="3127672" y="-1"/>
            <a:ext cx="2971377" cy="5049079"/>
          </a:xfrm>
          <a:custGeom>
            <a:avLst/>
            <a:gdLst/>
            <a:ahLst/>
            <a:cxnLst/>
            <a:rect l="l" t="t" r="r" b="b"/>
            <a:pathLst>
              <a:path w="2971377" h="5049079">
                <a:moveTo>
                  <a:pt x="0" y="0"/>
                </a:moveTo>
                <a:lnTo>
                  <a:pt x="2971377" y="0"/>
                </a:lnTo>
                <a:lnTo>
                  <a:pt x="2971377" y="5049079"/>
                </a:lnTo>
                <a:lnTo>
                  <a:pt x="949962" y="5049079"/>
                </a:lnTo>
                <a:lnTo>
                  <a:pt x="949962" y="3352857"/>
                </a:lnTo>
                <a:lnTo>
                  <a:pt x="0" y="3352857"/>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1D27FC2-0C2F-4A57-A253-AB872F2418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065" r="5871" b="4"/>
          <a:stretch/>
        </p:blipFill>
        <p:spPr bwMode="auto">
          <a:xfrm>
            <a:off x="20" y="3495598"/>
            <a:ext cx="3920305" cy="33624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0CE6496-5456-4B21-A732-C6D4C4AA474C}"/>
              </a:ext>
            </a:extLst>
          </p:cNvPr>
          <p:cNvPicPr>
            <a:picLocks noGrp="1" noChangeAspect="1" noChangeArrowheads="1"/>
          </p:cNvPicPr>
          <p:nvPr>
            <p:ph sz="half" idx="4294967295"/>
          </p:nvPr>
        </p:nvPicPr>
        <p:blipFill>
          <a:blip r:embed="rId7">
            <a:extLst>
              <a:ext uri="{28A0092B-C50C-407E-A947-70E740481C1C}">
                <a14:useLocalDpi xmlns:a14="http://schemas.microsoft.com/office/drawing/2010/main" val="0"/>
              </a:ext>
            </a:extLst>
          </a:blip>
          <a:srcRect l="12653" r="12653"/>
          <a:stretch/>
        </p:blipFill>
        <p:spPr bwMode="auto">
          <a:xfrm>
            <a:off x="4076619" y="5200650"/>
            <a:ext cx="2027001" cy="1659926"/>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id="{630CF515-E0ED-4921-99B2-EF60F39D9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5343" y="0"/>
            <a:ext cx="5936656" cy="6857999"/>
          </a:xfrm>
          <a:prstGeom prst="rect">
            <a:avLst/>
          </a:prstGeom>
          <a:blipFill dpi="0" rotWithShape="1">
            <a:blip r:embed="rId8">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A257569-6AB9-4C7D-8B6B-3309EFFEEDBC}"/>
              </a:ext>
            </a:extLst>
          </p:cNvPr>
          <p:cNvSpPr>
            <a:spLocks noGrp="1"/>
          </p:cNvSpPr>
          <p:nvPr>
            <p:ph sz="half" idx="4294967295"/>
          </p:nvPr>
        </p:nvSpPr>
        <p:spPr>
          <a:xfrm>
            <a:off x="6560819" y="2121408"/>
            <a:ext cx="5139565" cy="4050792"/>
          </a:xfrm>
        </p:spPr>
        <p:txBody>
          <a:bodyPr vert="horz" lIns="91440" tIns="45720" rIns="91440" bIns="45720" rtlCol="0">
            <a:normAutofit/>
          </a:bodyPr>
          <a:lstStyle/>
          <a:p>
            <a:pPr marL="0"/>
            <a:endParaRPr lang="en-US" sz="1500" dirty="0"/>
          </a:p>
          <a:p>
            <a:pPr marL="0"/>
            <a:r>
              <a:rPr lang="en-US" sz="1500" dirty="0"/>
              <a:t>What can these artefacts tell you about the history of slavery and its different facets? </a:t>
            </a:r>
          </a:p>
          <a:p>
            <a:pPr marL="0"/>
            <a:r>
              <a:rPr lang="en-US" sz="1500" dirty="0"/>
              <a:t>Middle passage and Roots : </a:t>
            </a:r>
            <a:r>
              <a:rPr lang="en-US" sz="1500" dirty="0">
                <a:hlinkClick r:id="rId9"/>
              </a:rPr>
              <a:t>https://youtu.be/0IJrhQE6DZk</a:t>
            </a:r>
            <a:r>
              <a:rPr lang="en-US" sz="1500" dirty="0"/>
              <a:t> </a:t>
            </a:r>
          </a:p>
          <a:p>
            <a:pPr marL="0"/>
            <a:endParaRPr lang="en-US" sz="1500" dirty="0"/>
          </a:p>
          <a:p>
            <a:pPr marL="0"/>
            <a:r>
              <a:rPr lang="en-US" sz="1500" b="1" dirty="0"/>
              <a:t>Reconstruction, </a:t>
            </a:r>
            <a:r>
              <a:rPr lang="en-US" sz="1500" dirty="0"/>
              <a:t>in U.S. history, the period (1865–77) that followed the American Civil War and during which attempts were made to redress the inequities of slavery and its political, social, and economic legacy. </a:t>
            </a:r>
          </a:p>
          <a:p>
            <a:pPr marL="0"/>
            <a:r>
              <a:rPr lang="en-US" sz="1500" dirty="0"/>
              <a:t>Watch this video to learn more: </a:t>
            </a:r>
            <a:r>
              <a:rPr lang="en-US" sz="1500" dirty="0">
                <a:hlinkClick r:id="rId10"/>
              </a:rPr>
              <a:t>https://www.britannica.com/event/Reconstruction-United-States-history</a:t>
            </a:r>
            <a:r>
              <a:rPr lang="en-US" sz="1500" dirty="0"/>
              <a:t> </a:t>
            </a:r>
          </a:p>
        </p:txBody>
      </p:sp>
      <p:grpSp>
        <p:nvGrpSpPr>
          <p:cNvPr id="1043" name="Group 1042">
            <a:extLst>
              <a:ext uri="{FF2B5EF4-FFF2-40B4-BE49-F238E27FC236}">
                <a16:creationId xmlns:a16="http://schemas.microsoft.com/office/drawing/2014/main" id="{13048939-26DF-4DAF-87A6-7662CF40D5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44" name="Oval 1043">
              <a:extLst>
                <a:ext uri="{FF2B5EF4-FFF2-40B4-BE49-F238E27FC236}">
                  <a16:creationId xmlns:a16="http://schemas.microsoft.com/office/drawing/2014/main" id="{0D527858-3E63-40D6-856D-07825A1AA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45" name="Oval 1044">
              <a:extLst>
                <a:ext uri="{FF2B5EF4-FFF2-40B4-BE49-F238E27FC236}">
                  <a16:creationId xmlns:a16="http://schemas.microsoft.com/office/drawing/2014/main" id="{DB2BA08F-31D8-4AA3-897D-E4D4E3D12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4A7C6422-9DB0-3561-528F-18A8C1E30E67}"/>
              </a:ext>
            </a:extLst>
          </p:cNvPr>
          <p:cNvSpPr txBox="1"/>
          <p:nvPr/>
        </p:nvSpPr>
        <p:spPr>
          <a:xfrm>
            <a:off x="3123100" y="-20783"/>
            <a:ext cx="2980520" cy="600164"/>
          </a:xfrm>
          <a:prstGeom prst="rect">
            <a:avLst/>
          </a:prstGeom>
          <a:noFill/>
        </p:spPr>
        <p:txBody>
          <a:bodyPr wrap="square" rtlCol="0">
            <a:spAutoFit/>
          </a:bodyPr>
          <a:lstStyle/>
          <a:p>
            <a:r>
              <a:rPr lang="en-GB" sz="1100" dirty="0"/>
              <a:t>Image: Wedgwood Anti-Slavery Medallion, Walters Art Museum. Below: Decks of Slave Ship, William O. Blake, 1861.</a:t>
            </a:r>
          </a:p>
        </p:txBody>
      </p:sp>
      <p:sp>
        <p:nvSpPr>
          <p:cNvPr id="3" name="TextBox 2">
            <a:extLst>
              <a:ext uri="{FF2B5EF4-FFF2-40B4-BE49-F238E27FC236}">
                <a16:creationId xmlns:a16="http://schemas.microsoft.com/office/drawing/2014/main" id="{49C49EB8-E180-B31A-F9FF-1F6F9F814D4D}"/>
              </a:ext>
            </a:extLst>
          </p:cNvPr>
          <p:cNvSpPr txBox="1"/>
          <p:nvPr/>
        </p:nvSpPr>
        <p:spPr>
          <a:xfrm>
            <a:off x="-13714" y="0"/>
            <a:ext cx="2980520" cy="261610"/>
          </a:xfrm>
          <a:prstGeom prst="rect">
            <a:avLst/>
          </a:prstGeom>
          <a:noFill/>
        </p:spPr>
        <p:txBody>
          <a:bodyPr wrap="square" rtlCol="0">
            <a:spAutoFit/>
          </a:bodyPr>
          <a:lstStyle/>
          <a:p>
            <a:r>
              <a:rPr lang="en-GB" sz="1100" dirty="0"/>
              <a:t>Image: Chains used in slave trade</a:t>
            </a:r>
          </a:p>
        </p:txBody>
      </p:sp>
      <p:sp>
        <p:nvSpPr>
          <p:cNvPr id="7" name="TextBox 6">
            <a:extLst>
              <a:ext uri="{FF2B5EF4-FFF2-40B4-BE49-F238E27FC236}">
                <a16:creationId xmlns:a16="http://schemas.microsoft.com/office/drawing/2014/main" id="{72F978CD-1463-78E3-314D-5A17D1D571B7}"/>
              </a:ext>
            </a:extLst>
          </p:cNvPr>
          <p:cNvSpPr txBox="1"/>
          <p:nvPr/>
        </p:nvSpPr>
        <p:spPr>
          <a:xfrm>
            <a:off x="6718300" y="691372"/>
            <a:ext cx="3319780" cy="1323439"/>
          </a:xfrm>
          <a:prstGeom prst="rect">
            <a:avLst/>
          </a:prstGeom>
          <a:noFill/>
        </p:spPr>
        <p:txBody>
          <a:bodyPr wrap="square">
            <a:spAutoFit/>
          </a:bodyPr>
          <a:lstStyle/>
          <a:p>
            <a:r>
              <a:rPr lang="en-GB" sz="4000" dirty="0"/>
              <a:t>Objects and History: </a:t>
            </a:r>
          </a:p>
        </p:txBody>
      </p:sp>
    </p:spTree>
    <p:extLst>
      <p:ext uri="{BB962C8B-B14F-4D97-AF65-F5344CB8AC3E}">
        <p14:creationId xmlns:p14="http://schemas.microsoft.com/office/powerpoint/2010/main" val="220526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7" name="Rectangle 1036">
            <a:extLst>
              <a:ext uri="{FF2B5EF4-FFF2-40B4-BE49-F238E27FC236}">
                <a16:creationId xmlns:a16="http://schemas.microsoft.com/office/drawing/2014/main" id="{A2168B3A-3AE7-4946-8AF6-76E3E5176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64C2224D-8669-4449-BA35-66D2DEF0E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5325" cy="589788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a:extLst>
              <a:ext uri="{FF2B5EF4-FFF2-40B4-BE49-F238E27FC236}">
                <a16:creationId xmlns:a16="http://schemas.microsoft.com/office/drawing/2014/main" id="{4A4FA1A4-2514-4BB7-B071-ADF5E62192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p:blipFill>
        <p:spPr bwMode="auto">
          <a:xfrm>
            <a:off x="804332" y="1624106"/>
            <a:ext cx="4806271" cy="3604703"/>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id="{F99E36D9-8C4D-4CA1-89BA-D0BF2FB97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070" y="480060"/>
            <a:ext cx="5455325" cy="589788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E0CE6496-5456-4B21-A732-C6D4C4AA474C}"/>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p:blipFill>
        <p:spPr bwMode="auto">
          <a:xfrm>
            <a:off x="6581390" y="1954538"/>
            <a:ext cx="4806271" cy="294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40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A2168B3A-3AE7-4946-8AF6-76E3E5176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64C2224D-8669-4449-BA35-66D2DEF0E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5325" cy="589788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665692FC-5580-411D-A431-3956F86355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p:blipFill>
        <p:spPr bwMode="auto">
          <a:xfrm>
            <a:off x="943693" y="801792"/>
            <a:ext cx="4527548" cy="5249332"/>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a16="http://schemas.microsoft.com/office/drawing/2014/main" id="{F99E36D9-8C4D-4CA1-89BA-D0BF2FB97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070" y="480060"/>
            <a:ext cx="5455325" cy="589788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a:extLst>
              <a:ext uri="{FF2B5EF4-FFF2-40B4-BE49-F238E27FC236}">
                <a16:creationId xmlns:a16="http://schemas.microsoft.com/office/drawing/2014/main" id="{51D27FC2-0C2F-4A57-A253-AB872F2418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1390" y="1570036"/>
            <a:ext cx="4806271" cy="371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12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B83E-9CDE-43A3-9223-F241AEA621E7}"/>
              </a:ext>
            </a:extLst>
          </p:cNvPr>
          <p:cNvSpPr>
            <a:spLocks noGrp="1"/>
          </p:cNvSpPr>
          <p:nvPr>
            <p:ph type="title"/>
          </p:nvPr>
        </p:nvSpPr>
        <p:spPr/>
        <p:txBody>
          <a:bodyPr/>
          <a:lstStyle/>
          <a:p>
            <a:r>
              <a:rPr lang="en-GB" dirty="0"/>
              <a:t>Starter: mind-map the protagonists! </a:t>
            </a:r>
          </a:p>
        </p:txBody>
      </p:sp>
      <p:sp>
        <p:nvSpPr>
          <p:cNvPr id="3" name="Content Placeholder 2">
            <a:extLst>
              <a:ext uri="{FF2B5EF4-FFF2-40B4-BE49-F238E27FC236}">
                <a16:creationId xmlns:a16="http://schemas.microsoft.com/office/drawing/2014/main" id="{D7D3F773-0BDD-45D5-BC56-3F38C07D7F51}"/>
              </a:ext>
            </a:extLst>
          </p:cNvPr>
          <p:cNvSpPr>
            <a:spLocks noGrp="1"/>
          </p:cNvSpPr>
          <p:nvPr>
            <p:ph idx="1"/>
          </p:nvPr>
        </p:nvSpPr>
        <p:spPr/>
        <p:txBody>
          <a:bodyPr>
            <a:normAutofit/>
          </a:bodyPr>
          <a:lstStyle/>
          <a:p>
            <a:r>
              <a:rPr lang="en-GB" sz="1800" b="1" dirty="0">
                <a:latin typeface="Calibri" panose="020F0502020204030204" pitchFamily="34" charset="0"/>
                <a:ea typeface="MS Mincho" panose="02020609040205080304" pitchFamily="49" charset="-128"/>
                <a:cs typeface="Times New Roman" panose="02020603050405020304" pitchFamily="18" charset="0"/>
              </a:rPr>
              <a:t>Inside the figure: </a:t>
            </a:r>
            <a:r>
              <a:rPr lang="en-GB" sz="1800" dirty="0">
                <a:latin typeface="Calibri" panose="020F0502020204030204" pitchFamily="34" charset="0"/>
                <a:ea typeface="MS Mincho" panose="02020609040205080304" pitchFamily="49" charset="-128"/>
                <a:cs typeface="Times New Roman" panose="02020603050405020304" pitchFamily="18" charset="0"/>
              </a:rPr>
              <a:t>What </a:t>
            </a:r>
            <a:r>
              <a:rPr lang="en-GB" sz="1800" b="1" dirty="0">
                <a:latin typeface="Calibri" panose="020F0502020204030204" pitchFamily="34" charset="0"/>
                <a:ea typeface="MS Mincho" panose="02020609040205080304" pitchFamily="49" charset="-128"/>
                <a:cs typeface="Times New Roman" panose="02020603050405020304" pitchFamily="18" charset="0"/>
              </a:rPr>
              <a:t>desires</a:t>
            </a:r>
            <a:r>
              <a:rPr lang="en-GB" sz="1800" dirty="0">
                <a:latin typeface="Calibri" panose="020F0502020204030204" pitchFamily="34" charset="0"/>
                <a:ea typeface="MS Mincho" panose="02020609040205080304" pitchFamily="49" charset="-128"/>
                <a:cs typeface="Times New Roman" panose="02020603050405020304" pitchFamily="18" charset="0"/>
              </a:rPr>
              <a:t> does the character have / What does the character wish for?</a:t>
            </a:r>
          </a:p>
          <a:p>
            <a:r>
              <a:rPr lang="en-GB" sz="1800" b="1" dirty="0">
                <a:latin typeface="Calibri" panose="020F0502020204030204" pitchFamily="34" charset="0"/>
                <a:ea typeface="MS Mincho" panose="02020609040205080304" pitchFamily="49" charset="-128"/>
                <a:cs typeface="Times New Roman" panose="02020603050405020304" pitchFamily="18" charset="0"/>
              </a:rPr>
              <a:t>Inside the figure</a:t>
            </a:r>
            <a:r>
              <a:rPr lang="en-GB" sz="1800" dirty="0">
                <a:latin typeface="Calibri" panose="020F0502020204030204" pitchFamily="34" charset="0"/>
                <a:ea typeface="MS Mincho" panose="02020609040205080304" pitchFamily="49" charset="-128"/>
                <a:cs typeface="Times New Roman" panose="02020603050405020304" pitchFamily="18" charset="0"/>
              </a:rPr>
              <a:t>: What are their main </a:t>
            </a:r>
            <a:r>
              <a:rPr lang="en-GB" sz="1800" b="1" dirty="0">
                <a:latin typeface="Calibri" panose="020F0502020204030204" pitchFamily="34" charset="0"/>
                <a:ea typeface="MS Mincho" panose="02020609040205080304" pitchFamily="49" charset="-128"/>
                <a:cs typeface="Times New Roman" panose="02020603050405020304" pitchFamily="18" charset="0"/>
              </a:rPr>
              <a:t>fears or traumata?  </a:t>
            </a:r>
          </a:p>
          <a:p>
            <a:r>
              <a:rPr lang="en-GB" sz="1800" b="1" dirty="0">
                <a:latin typeface="Calibri" panose="020F0502020204030204" pitchFamily="34" charset="0"/>
                <a:ea typeface="MS Mincho" panose="02020609040205080304" pitchFamily="49" charset="-128"/>
                <a:cs typeface="Times New Roman" panose="02020603050405020304" pitchFamily="18" charset="0"/>
              </a:rPr>
              <a:t>Inside the figure: </a:t>
            </a:r>
            <a:r>
              <a:rPr lang="en-GB" sz="1800" dirty="0">
                <a:latin typeface="Calibri" panose="020F0502020204030204" pitchFamily="34" charset="0"/>
                <a:ea typeface="MS Mincho" panose="02020609040205080304" pitchFamily="49" charset="-128"/>
                <a:cs typeface="Times New Roman" panose="02020603050405020304" pitchFamily="18" charset="0"/>
              </a:rPr>
              <a:t>How would you describe their </a:t>
            </a:r>
            <a:r>
              <a:rPr lang="en-GB" sz="1800" b="1" dirty="0">
                <a:latin typeface="Calibri" panose="020F0502020204030204" pitchFamily="34" charset="0"/>
                <a:ea typeface="MS Mincho" panose="02020609040205080304" pitchFamily="49" charset="-128"/>
                <a:cs typeface="Times New Roman" panose="02020603050405020304" pitchFamily="18" charset="0"/>
              </a:rPr>
              <a:t>personality</a:t>
            </a:r>
            <a:r>
              <a:rPr lang="en-GB" sz="1800" dirty="0">
                <a:latin typeface="Calibri" panose="020F0502020204030204" pitchFamily="34" charset="0"/>
                <a:ea typeface="MS Mincho" panose="02020609040205080304" pitchFamily="49" charset="-128"/>
                <a:cs typeface="Times New Roman" panose="02020603050405020304" pitchFamily="18" charset="0"/>
              </a:rPr>
              <a:t>? </a:t>
            </a:r>
          </a:p>
          <a:p>
            <a:r>
              <a:rPr lang="en-GB" sz="1800" b="1" dirty="0">
                <a:latin typeface="Calibri" panose="020F0502020204030204" pitchFamily="34" charset="0"/>
                <a:ea typeface="MS Mincho" panose="02020609040205080304" pitchFamily="49" charset="-128"/>
                <a:cs typeface="Times New Roman" panose="02020603050405020304" pitchFamily="18" charset="0"/>
              </a:rPr>
              <a:t>Outside the figure: </a:t>
            </a:r>
            <a:r>
              <a:rPr lang="en-GB" sz="1800" dirty="0">
                <a:latin typeface="Calibri" panose="020F0502020204030204" pitchFamily="34" charset="0"/>
                <a:ea typeface="MS Mincho" panose="02020609040205080304" pitchFamily="49" charset="-128"/>
                <a:cs typeface="Times New Roman" panose="02020603050405020304" pitchFamily="18" charset="0"/>
              </a:rPr>
              <a:t>What is their </a:t>
            </a:r>
            <a:r>
              <a:rPr lang="en-GB" sz="1800" b="1" dirty="0">
                <a:latin typeface="Calibri" panose="020F0502020204030204" pitchFamily="34" charset="0"/>
                <a:ea typeface="MS Mincho" panose="02020609040205080304" pitchFamily="49" charset="-128"/>
                <a:cs typeface="Times New Roman" panose="02020603050405020304" pitchFamily="18" charset="0"/>
              </a:rPr>
              <a:t>situation and environment </a:t>
            </a:r>
            <a:r>
              <a:rPr lang="en-GB" sz="1800" dirty="0">
                <a:latin typeface="Calibri" panose="020F0502020204030204" pitchFamily="34" charset="0"/>
                <a:ea typeface="MS Mincho" panose="02020609040205080304" pitchFamily="49" charset="-128"/>
                <a:cs typeface="Times New Roman" panose="02020603050405020304" pitchFamily="18" charset="0"/>
              </a:rPr>
              <a:t>like? Add </a:t>
            </a:r>
            <a:r>
              <a:rPr lang="en-GB" sz="1800" b="1" dirty="0">
                <a:latin typeface="Calibri" panose="020F0502020204030204" pitchFamily="34" charset="0"/>
                <a:ea typeface="MS Mincho" panose="02020609040205080304" pitchFamily="49" charset="-128"/>
                <a:cs typeface="Times New Roman" panose="02020603050405020304" pitchFamily="18" charset="0"/>
              </a:rPr>
              <a:t>contextual ideas </a:t>
            </a:r>
            <a:r>
              <a:rPr lang="en-GB" sz="1800" dirty="0">
                <a:latin typeface="Calibri" panose="020F0502020204030204" pitchFamily="34" charset="0"/>
                <a:ea typeface="MS Mincho" panose="02020609040205080304" pitchFamily="49" charset="-128"/>
                <a:cs typeface="Times New Roman" panose="02020603050405020304" pitchFamily="18" charset="0"/>
              </a:rPr>
              <a:t>(key words: slavery, underground railroad, Margaret Garner, Middle Passage / triangle trade, abolition, fugitive slave acts)</a:t>
            </a:r>
          </a:p>
          <a:p>
            <a:r>
              <a:rPr lang="en-GB" sz="1800" b="1" dirty="0">
                <a:latin typeface="Calibri" panose="020F0502020204030204" pitchFamily="34" charset="0"/>
                <a:ea typeface="MS Mincho" panose="02020609040205080304" pitchFamily="49" charset="-128"/>
                <a:cs typeface="Times New Roman" panose="02020603050405020304" pitchFamily="18" charset="0"/>
              </a:rPr>
              <a:t>On the ‘skin’ / border between inside and outside: </a:t>
            </a:r>
            <a:r>
              <a:rPr lang="en-GB" sz="1800" dirty="0">
                <a:latin typeface="Calibri" panose="020F0502020204030204" pitchFamily="34" charset="0"/>
                <a:ea typeface="MS Mincho" panose="02020609040205080304" pitchFamily="49" charset="-128"/>
                <a:cs typeface="Times New Roman" panose="02020603050405020304" pitchFamily="18" charset="0"/>
              </a:rPr>
              <a:t>What </a:t>
            </a:r>
            <a:r>
              <a:rPr lang="en-GB" sz="1800" b="1" dirty="0">
                <a:latin typeface="Calibri" panose="020F0502020204030204" pitchFamily="34" charset="0"/>
                <a:ea typeface="MS Mincho" panose="02020609040205080304" pitchFamily="49" charset="-128"/>
                <a:cs typeface="Times New Roman" panose="02020603050405020304" pitchFamily="18" charset="0"/>
              </a:rPr>
              <a:t>conflicts and struggles </a:t>
            </a:r>
            <a:r>
              <a:rPr lang="en-GB" sz="1800" dirty="0">
                <a:latin typeface="Calibri" panose="020F0502020204030204" pitchFamily="34" charset="0"/>
                <a:ea typeface="MS Mincho" panose="02020609040205080304" pitchFamily="49" charset="-128"/>
                <a:cs typeface="Times New Roman" panose="02020603050405020304" pitchFamily="18" charset="0"/>
              </a:rPr>
              <a:t>emerge from this? </a:t>
            </a:r>
          </a:p>
          <a:p>
            <a:pPr marL="0" indent="0">
              <a:buNone/>
            </a:pPr>
            <a:endParaRPr lang="en-GB" dirty="0"/>
          </a:p>
        </p:txBody>
      </p:sp>
    </p:spTree>
    <p:extLst>
      <p:ext uri="{BB962C8B-B14F-4D97-AF65-F5344CB8AC3E}">
        <p14:creationId xmlns:p14="http://schemas.microsoft.com/office/powerpoint/2010/main" val="222072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6" name="Rectangle 25">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EF7EBA40-8A85-4652-8A5A-3A63EFC93339}"/>
              </a:ext>
            </a:extLst>
          </p:cNvPr>
          <p:cNvSpPr>
            <a:spLocks noGrp="1"/>
          </p:cNvSpPr>
          <p:nvPr>
            <p:ph type="title"/>
          </p:nvPr>
        </p:nvSpPr>
        <p:spPr>
          <a:xfrm>
            <a:off x="8156350" y="484632"/>
            <a:ext cx="3544035" cy="1609344"/>
          </a:xfrm>
          <a:ln>
            <a:noFill/>
          </a:ln>
        </p:spPr>
        <p:txBody>
          <a:bodyPr vert="horz" lIns="91440" tIns="45720" rIns="91440" bIns="45720" rtlCol="0" anchor="ctr">
            <a:normAutofit/>
          </a:bodyPr>
          <a:lstStyle/>
          <a:p>
            <a:r>
              <a:rPr lang="en-US"/>
              <a:t>Sethe </a:t>
            </a:r>
          </a:p>
        </p:txBody>
      </p:sp>
      <p:pic>
        <p:nvPicPr>
          <p:cNvPr id="17" name="Picture 4" descr="Figure outline | Body template, Body outline, Free human body">
            <a:extLst>
              <a:ext uri="{FF2B5EF4-FFF2-40B4-BE49-F238E27FC236}">
                <a16:creationId xmlns:a16="http://schemas.microsoft.com/office/drawing/2014/main" id="{2A48ACD7-64A6-46FD-BF07-F57AC286C1A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524435" y="640080"/>
            <a:ext cx="3101396" cy="55881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A44CDFC-3F2E-4850-B46E-F520461606B0}"/>
              </a:ext>
            </a:extLst>
          </p:cNvPr>
          <p:cNvSpPr txBox="1"/>
          <p:nvPr/>
        </p:nvSpPr>
        <p:spPr>
          <a:xfrm>
            <a:off x="8156351" y="2121408"/>
            <a:ext cx="3544034" cy="405079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
                <a:srgbClr val="D34817">
                  <a:lumMod val="75000"/>
                </a:srgbClr>
              </a:buClr>
              <a:buSzPct val="85000"/>
              <a:buFontTx/>
              <a:buNone/>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Halle's girl--the one with iron eyes and backbone to match.  […]A face too still for comfort; irises the same color as her skin, which, in that still face, used to make him think of a mask with mercifully punched out eyes. […] Even in that tiny shack, leaning so close to the fire you could smell the heat in her dress, her eyes did not pick up a flicker of light. They were like two wells into which he had trouble gazing. Even punched out they needed to be covered, lidded, marked with some sign to warn folks of what that emptiness held.</a:t>
            </a:r>
          </a:p>
        </p:txBody>
      </p:sp>
      <p:grpSp>
        <p:nvGrpSpPr>
          <p:cNvPr id="28" name="Group 27">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9" name="Oval 28">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2FFC24FE-E3E8-F32C-CBB9-F28DBE62406B}"/>
              </a:ext>
            </a:extLst>
          </p:cNvPr>
          <p:cNvSpPr txBox="1"/>
          <p:nvPr/>
        </p:nvSpPr>
        <p:spPr>
          <a:xfrm>
            <a:off x="6421120" y="6526884"/>
            <a:ext cx="2387600" cy="261610"/>
          </a:xfrm>
          <a:prstGeom prst="rect">
            <a:avLst/>
          </a:prstGeom>
          <a:noFill/>
        </p:spPr>
        <p:txBody>
          <a:bodyPr wrap="square">
            <a:spAutoFit/>
          </a:bodyPr>
          <a:lstStyle/>
          <a:p>
            <a:r>
              <a:rPr lang="en-GB" sz="1100" dirty="0"/>
              <a:t>Image: Public Domain </a:t>
            </a:r>
          </a:p>
        </p:txBody>
      </p:sp>
    </p:spTree>
    <p:extLst>
      <p:ext uri="{BB962C8B-B14F-4D97-AF65-F5344CB8AC3E}">
        <p14:creationId xmlns:p14="http://schemas.microsoft.com/office/powerpoint/2010/main" val="207670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C218-6EB0-471A-B461-13DC83C82451}"/>
              </a:ext>
            </a:extLst>
          </p:cNvPr>
          <p:cNvSpPr>
            <a:spLocks noGrp="1"/>
          </p:cNvSpPr>
          <p:nvPr>
            <p:ph type="title"/>
          </p:nvPr>
        </p:nvSpPr>
        <p:spPr>
          <a:xfrm>
            <a:off x="7865806" y="484632"/>
            <a:ext cx="3677264" cy="1609344"/>
          </a:xfrm>
        </p:spPr>
        <p:txBody>
          <a:bodyPr>
            <a:normAutofit/>
          </a:bodyPr>
          <a:lstStyle/>
          <a:p>
            <a:r>
              <a:rPr lang="en-GB" sz="3600"/>
              <a:t>Paul D</a:t>
            </a:r>
          </a:p>
        </p:txBody>
      </p:sp>
      <p:pic>
        <p:nvPicPr>
          <p:cNvPr id="1028" name="Picture 4" descr="Figure outline | Body template, Body outline, Free human body">
            <a:extLst>
              <a:ext uri="{FF2B5EF4-FFF2-40B4-BE49-F238E27FC236}">
                <a16:creationId xmlns:a16="http://schemas.microsoft.com/office/drawing/2014/main" id="{76B254C8-14EB-4E16-957D-296658B2C9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9409" y="640080"/>
            <a:ext cx="3101396"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06ABE27-DAF0-4CDD-B463-1CB9306D1C71}"/>
              </a:ext>
            </a:extLst>
          </p:cNvPr>
          <p:cNvSpPr>
            <a:spLocks noGrp="1"/>
          </p:cNvSpPr>
          <p:nvPr>
            <p:ph idx="1"/>
          </p:nvPr>
        </p:nvSpPr>
        <p:spPr>
          <a:xfrm>
            <a:off x="7865805" y="2121408"/>
            <a:ext cx="3677263" cy="4092579"/>
          </a:xfrm>
        </p:spPr>
        <p:txBody>
          <a:bodyPr>
            <a:normAutofit/>
          </a:bodyPr>
          <a:lstStyle/>
          <a:p>
            <a:pPr marL="0" indent="0">
              <a:buNone/>
            </a:pPr>
            <a:r>
              <a:rPr lang="en-US" sz="1600"/>
              <a:t>For a man with an immobile face it was amazing how ready it was to smile, or blaze or be sorry with you. As though all you had to do was get his attention and right away he produced the feeling you were feeling. With less than a blink, his face seemed to change—underneath it lay the activity.</a:t>
            </a:r>
          </a:p>
          <a:p>
            <a:pPr marL="0" indent="0">
              <a:buNone/>
            </a:pPr>
            <a:endParaRPr lang="en-GB" sz="1600"/>
          </a:p>
        </p:txBody>
      </p:sp>
      <p:sp>
        <p:nvSpPr>
          <p:cNvPr id="4" name="TextBox 3">
            <a:extLst>
              <a:ext uri="{FF2B5EF4-FFF2-40B4-BE49-F238E27FC236}">
                <a16:creationId xmlns:a16="http://schemas.microsoft.com/office/drawing/2014/main" id="{A3B696CF-B988-0E7C-5D0C-CCA1A2647BBA}"/>
              </a:ext>
            </a:extLst>
          </p:cNvPr>
          <p:cNvSpPr txBox="1"/>
          <p:nvPr/>
        </p:nvSpPr>
        <p:spPr>
          <a:xfrm>
            <a:off x="6421120" y="6526884"/>
            <a:ext cx="2387600" cy="261610"/>
          </a:xfrm>
          <a:prstGeom prst="rect">
            <a:avLst/>
          </a:prstGeom>
          <a:noFill/>
        </p:spPr>
        <p:txBody>
          <a:bodyPr wrap="square">
            <a:spAutoFit/>
          </a:bodyPr>
          <a:lstStyle/>
          <a:p>
            <a:r>
              <a:rPr lang="en-GB" sz="1100" dirty="0"/>
              <a:t>Image: Public Domain </a:t>
            </a:r>
          </a:p>
        </p:txBody>
      </p:sp>
    </p:spTree>
    <p:extLst>
      <p:ext uri="{BB962C8B-B14F-4D97-AF65-F5344CB8AC3E}">
        <p14:creationId xmlns:p14="http://schemas.microsoft.com/office/powerpoint/2010/main" val="71725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6D41-F6C2-4C72-A268-15F4DC132CAF}"/>
              </a:ext>
            </a:extLst>
          </p:cNvPr>
          <p:cNvSpPr>
            <a:spLocks noGrp="1"/>
          </p:cNvSpPr>
          <p:nvPr>
            <p:ph type="title"/>
          </p:nvPr>
        </p:nvSpPr>
        <p:spPr>
          <a:xfrm>
            <a:off x="7865806" y="484632"/>
            <a:ext cx="3677264" cy="1609344"/>
          </a:xfrm>
        </p:spPr>
        <p:txBody>
          <a:bodyPr vert="horz" lIns="91440" tIns="45720" rIns="91440" bIns="45720" rtlCol="0" anchor="ctr">
            <a:normAutofit/>
          </a:bodyPr>
          <a:lstStyle/>
          <a:p>
            <a:r>
              <a:rPr lang="en-US" sz="3600"/>
              <a:t>Baby Suggs</a:t>
            </a:r>
          </a:p>
        </p:txBody>
      </p:sp>
      <p:pic>
        <p:nvPicPr>
          <p:cNvPr id="4" name="Picture 4" descr="Figure outline | Body template, Body outline, Free human body">
            <a:extLst>
              <a:ext uri="{FF2B5EF4-FFF2-40B4-BE49-F238E27FC236}">
                <a16:creationId xmlns:a16="http://schemas.microsoft.com/office/drawing/2014/main" id="{EE3C231C-5830-4543-9F95-1F0B09DA9B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39409" y="640080"/>
            <a:ext cx="3101396" cy="55881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6EA6D91-CB78-437C-938F-DCEC6645D8BD}"/>
              </a:ext>
            </a:extLst>
          </p:cNvPr>
          <p:cNvSpPr txBox="1"/>
          <p:nvPr/>
        </p:nvSpPr>
        <p:spPr>
          <a:xfrm>
            <a:off x="7865805" y="2121408"/>
            <a:ext cx="3677263" cy="4092579"/>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
                <a:srgbClr val="D34817">
                  <a:lumMod val="75000"/>
                </a:srgbClr>
              </a:buClr>
              <a:buSzPct val="85000"/>
              <a:buFontTx/>
              <a:buNone/>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Her past had been like her present--intolerable—and since she knew death was anything but forgetfulness, she used the little energy left her for pondering color. "Bring a little lavender in, if you got any. Pink, if you don’t.”</a:t>
            </a:r>
          </a:p>
        </p:txBody>
      </p:sp>
      <p:sp>
        <p:nvSpPr>
          <p:cNvPr id="3" name="TextBox 2">
            <a:extLst>
              <a:ext uri="{FF2B5EF4-FFF2-40B4-BE49-F238E27FC236}">
                <a16:creationId xmlns:a16="http://schemas.microsoft.com/office/drawing/2014/main" id="{7005AC39-D480-8183-9676-67B60679F24B}"/>
              </a:ext>
            </a:extLst>
          </p:cNvPr>
          <p:cNvSpPr txBox="1"/>
          <p:nvPr/>
        </p:nvSpPr>
        <p:spPr>
          <a:xfrm>
            <a:off x="6421120" y="6526884"/>
            <a:ext cx="2387600" cy="261610"/>
          </a:xfrm>
          <a:prstGeom prst="rect">
            <a:avLst/>
          </a:prstGeom>
          <a:noFill/>
        </p:spPr>
        <p:txBody>
          <a:bodyPr wrap="square">
            <a:spAutoFit/>
          </a:bodyPr>
          <a:lstStyle/>
          <a:p>
            <a:r>
              <a:rPr lang="en-GB" sz="1100" dirty="0"/>
              <a:t>Image: Public Domain </a:t>
            </a:r>
          </a:p>
        </p:txBody>
      </p:sp>
    </p:spTree>
    <p:extLst>
      <p:ext uri="{BB962C8B-B14F-4D97-AF65-F5344CB8AC3E}">
        <p14:creationId xmlns:p14="http://schemas.microsoft.com/office/powerpoint/2010/main" val="432578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4719-826B-4966-BE34-07D10BC3F3D7}"/>
              </a:ext>
            </a:extLst>
          </p:cNvPr>
          <p:cNvSpPr>
            <a:spLocks noGrp="1"/>
          </p:cNvSpPr>
          <p:nvPr>
            <p:ph type="title"/>
          </p:nvPr>
        </p:nvSpPr>
        <p:spPr>
          <a:xfrm>
            <a:off x="7865806" y="484632"/>
            <a:ext cx="3677264" cy="1609344"/>
          </a:xfrm>
        </p:spPr>
        <p:txBody>
          <a:bodyPr>
            <a:normAutofit/>
          </a:bodyPr>
          <a:lstStyle/>
          <a:p>
            <a:r>
              <a:rPr lang="en-GB" sz="3600"/>
              <a:t>Denver</a:t>
            </a:r>
          </a:p>
        </p:txBody>
      </p:sp>
      <p:pic>
        <p:nvPicPr>
          <p:cNvPr id="4" name="Picture 4" descr="Figure outline | Body template, Body outline, Free human body">
            <a:extLst>
              <a:ext uri="{FF2B5EF4-FFF2-40B4-BE49-F238E27FC236}">
                <a16:creationId xmlns:a16="http://schemas.microsoft.com/office/drawing/2014/main" id="{59F180F1-F87C-4EE9-84AB-DEFBE8698B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9409" y="640080"/>
            <a:ext cx="3101396"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10C433F-C6CD-41D3-B250-DCBDC0F6A536}"/>
              </a:ext>
            </a:extLst>
          </p:cNvPr>
          <p:cNvSpPr>
            <a:spLocks noGrp="1"/>
          </p:cNvSpPr>
          <p:nvPr>
            <p:ph idx="1"/>
          </p:nvPr>
        </p:nvSpPr>
        <p:spPr>
          <a:xfrm>
            <a:off x="7865805" y="2121408"/>
            <a:ext cx="3677263" cy="4092579"/>
          </a:xfrm>
        </p:spPr>
        <p:txBody>
          <a:bodyPr>
            <a:normAutofit/>
          </a:bodyPr>
          <a:lstStyle/>
          <a:p>
            <a:pPr marL="0" indent="0">
              <a:buNone/>
            </a:pPr>
            <a:r>
              <a:rPr lang="en-US" sz="1600"/>
              <a:t>DENVER'S SECRETS were sweet. Accompanied every time by wild veronica until she discovered cologne. The first bottle was a gift, the next she stole from her mother and hid among boxwood until it froze and cracked. That was the year winter came in a hurry at suppertime and stayed eight months.</a:t>
            </a:r>
          </a:p>
          <a:p>
            <a:pPr marL="0" indent="0">
              <a:buNone/>
            </a:pPr>
            <a:endParaRPr lang="en-GB" sz="1600"/>
          </a:p>
        </p:txBody>
      </p:sp>
      <p:sp>
        <p:nvSpPr>
          <p:cNvPr id="5" name="TextBox 4">
            <a:extLst>
              <a:ext uri="{FF2B5EF4-FFF2-40B4-BE49-F238E27FC236}">
                <a16:creationId xmlns:a16="http://schemas.microsoft.com/office/drawing/2014/main" id="{9FEE6BEF-CF37-AA82-357A-E8776083B1AD}"/>
              </a:ext>
            </a:extLst>
          </p:cNvPr>
          <p:cNvSpPr txBox="1"/>
          <p:nvPr/>
        </p:nvSpPr>
        <p:spPr>
          <a:xfrm>
            <a:off x="6421120" y="6526884"/>
            <a:ext cx="2387600" cy="261610"/>
          </a:xfrm>
          <a:prstGeom prst="rect">
            <a:avLst/>
          </a:prstGeom>
          <a:noFill/>
        </p:spPr>
        <p:txBody>
          <a:bodyPr wrap="square">
            <a:spAutoFit/>
          </a:bodyPr>
          <a:lstStyle/>
          <a:p>
            <a:r>
              <a:rPr lang="en-GB" sz="1100" dirty="0"/>
              <a:t>Image: Public Domain </a:t>
            </a:r>
          </a:p>
        </p:txBody>
      </p:sp>
    </p:spTree>
    <p:extLst>
      <p:ext uri="{BB962C8B-B14F-4D97-AF65-F5344CB8AC3E}">
        <p14:creationId xmlns:p14="http://schemas.microsoft.com/office/powerpoint/2010/main" val="19145723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0</TotalTime>
  <Words>1599</Words>
  <Application>Microsoft Office PowerPoint</Application>
  <PresentationFormat>Widescreen</PresentationFormat>
  <Paragraphs>87</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Abadi</vt:lpstr>
      <vt:lpstr>Calibri</vt:lpstr>
      <vt:lpstr>Gill Sans MT</vt:lpstr>
      <vt:lpstr>Rockwell</vt:lpstr>
      <vt:lpstr>Rockwell Extra Bold</vt:lpstr>
      <vt:lpstr>Times New Roman</vt:lpstr>
      <vt:lpstr>Tw Cen MT</vt:lpstr>
      <vt:lpstr>Wingdings</vt:lpstr>
      <vt:lpstr>Wood Type</vt:lpstr>
      <vt:lpstr>The past intrudes into the present </vt:lpstr>
      <vt:lpstr>PowerPoint Presentation</vt:lpstr>
      <vt:lpstr>PowerPoint Presentation</vt:lpstr>
      <vt:lpstr>PowerPoint Presentation</vt:lpstr>
      <vt:lpstr>Starter: mind-map the protagonists! </vt:lpstr>
      <vt:lpstr>Sethe </vt:lpstr>
      <vt:lpstr>Paul D</vt:lpstr>
      <vt:lpstr>Baby Suggs</vt:lpstr>
      <vt:lpstr>Denver</vt:lpstr>
      <vt:lpstr>Sixo</vt:lpstr>
      <vt:lpstr>Who’s Beloved? </vt:lpstr>
      <vt:lpstr>What is memory?</vt:lpstr>
      <vt:lpstr>Cultural Memory: Contested Memory</vt:lpstr>
      <vt:lpstr>So how does Toni Morrison present the past and memory? </vt:lpstr>
      <vt:lpstr>Annotate your extract! </vt:lpstr>
      <vt:lpstr>Sum it 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past intrudes into the present </dc:title>
  <dc:creator>Katharina Donn</dc:creator>
  <cp:lastModifiedBy>HALL, EMMA (PGR)</cp:lastModifiedBy>
  <cp:revision>3</cp:revision>
  <dcterms:created xsi:type="dcterms:W3CDTF">2022-07-13T14:46:59Z</dcterms:created>
  <dcterms:modified xsi:type="dcterms:W3CDTF">2024-03-19T18:02:12Z</dcterms:modified>
</cp:coreProperties>
</file>