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67" r:id="rId3"/>
    <p:sldId id="268" r:id="rId4"/>
    <p:sldId id="269" r:id="rId5"/>
    <p:sldId id="270" r:id="rId6"/>
    <p:sldId id="266" r:id="rId7"/>
    <p:sldId id="262" r:id="rId8"/>
    <p:sldId id="263" r:id="rId9"/>
    <p:sldId id="264" r:id="rId10"/>
    <p:sldId id="265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5C7779A-7484-1595-4CDE-FB301E36DA93}" name="Emily Brady" initials="EB" userId="S::roth0201@ox.ac.uk::535b17ac-2540-467d-b9ad-896b475ecd5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95"/>
    <p:restoredTop sz="96024"/>
  </p:normalViewPr>
  <p:slideViewPr>
    <p:cSldViewPr snapToGrid="0">
      <p:cViewPr varScale="1">
        <p:scale>
          <a:sx n="117" d="100"/>
          <a:sy n="117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3/19/24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562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3/19/24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85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3/19/24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70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3/19/24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4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3/19/24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46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3/19/24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31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3/19/24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40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3/19/24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03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3/19/24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81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3/19/24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4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3/19/24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6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3/19/24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92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n:Creative_Common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Blessed_Art_Thou_Among_Women#/media/File:Blessed_Art_Thou_among_Women_MET_DP233037.jpg" TargetMode="External"/><Relationship Id="rId5" Type="http://schemas.openxmlformats.org/officeDocument/2006/relationships/hyperlink" Target="https://en.wikipedia.org/wiki/en:public_domain" TargetMode="External"/><Relationship Id="rId4" Type="http://schemas.openxmlformats.org/officeDocument/2006/relationships/hyperlink" Target="https://creativecommons.org/publicdomain/zero/1.0/deed.e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ublic_domain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m.wikipedia.org/wiki/File:Delia1850FrontPortrait.jpg" TargetMode="External"/><Relationship Id="rId4" Type="http://schemas.openxmlformats.org/officeDocument/2006/relationships/hyperlink" Target="https://en.wikipedia.org/wiki/List_of_countries%27_copyright_length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DC03C-43BB-5737-31B5-839E4FBC09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Analysing</a:t>
            </a:r>
            <a:r>
              <a:rPr lang="en-US" dirty="0"/>
              <a:t> Photography </a:t>
            </a:r>
            <a:r>
              <a:rPr lang="en-US"/>
              <a:t>in History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BEF324-CFC9-556F-02FF-F141487F6A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BAAS History Resources Series:  History Skills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AB78D6-221F-43C0-CCD5-6414855E4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18" y="5592438"/>
            <a:ext cx="2133600" cy="1143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79A458-3F62-5056-504F-9689210A82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4384" y="5592438"/>
            <a:ext cx="2171699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405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68A571-E1A4-C048-9BFF-46F19FF0C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b="1" dirty="0"/>
              <a:t>Photographic Theory and Roland Barthes: THE PUNCTUM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4725B-F1AE-4844-9019-75FB7DFB9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>
                <a:solidFill>
                  <a:srgbClr val="404040"/>
                </a:solidFill>
              </a:rPr>
              <a:t>Roland Barthes explains the punctum using William Klein’s photograph </a:t>
            </a:r>
            <a:r>
              <a:rPr lang="en-GB" b="1" i="1">
                <a:solidFill>
                  <a:srgbClr val="404040"/>
                </a:solidFill>
              </a:rPr>
              <a:t>Little Italy </a:t>
            </a:r>
            <a:r>
              <a:rPr lang="en-GB" b="1">
                <a:solidFill>
                  <a:srgbClr val="404040"/>
                </a:solidFill>
              </a:rPr>
              <a:t>(1954) to the right:</a:t>
            </a:r>
          </a:p>
          <a:p>
            <a:pPr marL="0" indent="0">
              <a:buNone/>
            </a:pPr>
            <a:r>
              <a:rPr lang="en-GB">
                <a:solidFill>
                  <a:srgbClr val="404040"/>
                </a:solidFill>
              </a:rPr>
              <a:t>“Yet the punctum shows no preference for morality or good taste: the punctum can be ill-bred. William Klein has photographed children of Little Italy in New York (I954); all very touching, amusing, but what I stubbornly see are one child's bad teeth.”</a:t>
            </a:r>
          </a:p>
        </p:txBody>
      </p:sp>
    </p:spTree>
    <p:extLst>
      <p:ext uri="{BB962C8B-B14F-4D97-AF65-F5344CB8AC3E}">
        <p14:creationId xmlns:p14="http://schemas.microsoft.com/office/powerpoint/2010/main" val="3916470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49B77-B629-038D-7299-7E6E5D3F5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 Cited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D8558-CBC2-5353-8DFF-6EDA5518B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6275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Roland Barthes, </a:t>
            </a:r>
            <a:r>
              <a:rPr lang="en-US" i="1" dirty="0"/>
              <a:t>Camera Lucida </a:t>
            </a:r>
            <a:r>
              <a:rPr lang="en-US" dirty="0"/>
              <a:t>(New York: Hill and Wang, 1981)</a:t>
            </a:r>
          </a:p>
          <a:p>
            <a:r>
              <a:rPr lang="en-US" dirty="0"/>
              <a:t>Judith Fryer Davidov, </a:t>
            </a:r>
            <a:r>
              <a:rPr lang="en-US" i="1" dirty="0"/>
              <a:t>Women’s Camera: Self / Body / Other in American Visual Culture </a:t>
            </a:r>
            <a:r>
              <a:rPr lang="en-US" dirty="0"/>
              <a:t>(Durham: Duke University Press, 1998). </a:t>
            </a:r>
          </a:p>
          <a:p>
            <a:r>
              <a:rPr lang="en-US" dirty="0"/>
              <a:t>Marcy J. </a:t>
            </a:r>
            <a:r>
              <a:rPr lang="en-US" dirty="0" err="1"/>
              <a:t>Dinius</a:t>
            </a:r>
            <a:r>
              <a:rPr lang="en-US" dirty="0"/>
              <a:t>, </a:t>
            </a:r>
            <a:r>
              <a:rPr lang="en-US" i="1" dirty="0"/>
              <a:t>The Camera and the Press: American Visual and Print Culture in the Age of the Daguerreotype</a:t>
            </a:r>
            <a:r>
              <a:rPr lang="en-US" dirty="0"/>
              <a:t> (Philadelphia: University of Pennsylvania Press, 2012).</a:t>
            </a:r>
          </a:p>
          <a:p>
            <a:r>
              <a:rPr lang="en-US" dirty="0"/>
              <a:t>Jeanne </a:t>
            </a:r>
            <a:r>
              <a:rPr lang="en-US" dirty="0" err="1"/>
              <a:t>Moutoussamy</a:t>
            </a:r>
            <a:r>
              <a:rPr lang="en-US" dirty="0"/>
              <a:t>-Ashe, </a:t>
            </a:r>
            <a:r>
              <a:rPr lang="en-US" i="1" dirty="0"/>
              <a:t>Viewfinders: Black Women Photographers </a:t>
            </a:r>
            <a:r>
              <a:rPr lang="en-US" dirty="0"/>
              <a:t>(New York &amp; London: Readers and Writers Press, 1993).</a:t>
            </a:r>
          </a:p>
          <a:p>
            <a:r>
              <a:rPr lang="en-US" dirty="0"/>
              <a:t>Beaumont Newhall, </a:t>
            </a:r>
            <a:r>
              <a:rPr lang="en-US" i="1" dirty="0"/>
              <a:t>The History of Photography: From 1839 to Present </a:t>
            </a:r>
            <a:r>
              <a:rPr lang="en-US" dirty="0"/>
              <a:t>(New York: The Museum of Modern Art, 1984).</a:t>
            </a:r>
          </a:p>
          <a:p>
            <a:r>
              <a:rPr lang="en-US" dirty="0"/>
              <a:t>Susan Sontag, </a:t>
            </a:r>
            <a:r>
              <a:rPr lang="en-US" i="1" dirty="0"/>
              <a:t>On Photography </a:t>
            </a:r>
            <a:r>
              <a:rPr lang="en-US" dirty="0"/>
              <a:t>(New York: Penguin, 1979).</a:t>
            </a:r>
          </a:p>
          <a:p>
            <a:r>
              <a:rPr lang="en-US" dirty="0"/>
              <a:t>John Szarkowski, </a:t>
            </a:r>
            <a:r>
              <a:rPr lang="en-US" i="1" dirty="0"/>
              <a:t>The Photographer’s Eye </a:t>
            </a:r>
            <a:r>
              <a:rPr lang="en-US" dirty="0"/>
              <a:t>(New York: The Museum of Modern Art, 2007).</a:t>
            </a:r>
          </a:p>
          <a:p>
            <a:r>
              <a:rPr lang="en-US" dirty="0"/>
              <a:t>Deborah Willis, </a:t>
            </a:r>
            <a:r>
              <a:rPr lang="en-US" i="1" dirty="0"/>
              <a:t>Reflections in Black: A History of Black Photographers, 1840 to Present </a:t>
            </a:r>
            <a:r>
              <a:rPr lang="en-US" dirty="0"/>
              <a:t>(New York &amp; London: W. W. Norton, 2000). </a:t>
            </a:r>
          </a:p>
          <a:p>
            <a:r>
              <a:rPr lang="en-US" dirty="0"/>
              <a:t>Deborah Willis and Barbara </a:t>
            </a:r>
            <a:r>
              <a:rPr lang="en-US" dirty="0" err="1"/>
              <a:t>Krauthamer</a:t>
            </a:r>
            <a:r>
              <a:rPr lang="en-US" dirty="0"/>
              <a:t>, </a:t>
            </a:r>
            <a:r>
              <a:rPr lang="en-US" i="1" dirty="0"/>
              <a:t>Envisioning Emancipation: Black Americans and the End of Slavery </a:t>
            </a:r>
            <a:r>
              <a:rPr lang="en-US" dirty="0"/>
              <a:t>(Philadelphia: Temple University Press, 2013).</a:t>
            </a:r>
          </a:p>
        </p:txBody>
      </p:sp>
    </p:spTree>
    <p:extLst>
      <p:ext uri="{BB962C8B-B14F-4D97-AF65-F5344CB8AC3E}">
        <p14:creationId xmlns:p14="http://schemas.microsoft.com/office/powerpoint/2010/main" val="376205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1AF287-2CAA-0EEC-7416-909294356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/>
              <a:t>History of Photography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1164D-1925-F676-4F87-AB1E8EB38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404040"/>
                </a:solidFill>
              </a:rPr>
              <a:t>Photography was first invited in France in 1839 by Louis-Jacque-Mandé Daguerre, when he invented the daguerreotype. These were images produced under glass, that was fragile and expensive. 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404040"/>
                </a:solidFill>
              </a:rPr>
              <a:t>Marcy J. Dinius notes that “photography begun as daguerreotype, yet daguerreotypy is both like and unlike subsequent forms of photography.”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404040"/>
                </a:solidFill>
              </a:rPr>
              <a:t>The daguerreotype would fall out of fashion with the emergence of easier and cheaper techniques, such as the calotype and the tintype. 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404040"/>
                </a:solidFill>
              </a:rPr>
              <a:t>Nonetheless, the invention of photography had a significant impact on American history, as people began to visualize themselves in new ways.</a:t>
            </a:r>
          </a:p>
        </p:txBody>
      </p:sp>
    </p:spTree>
    <p:extLst>
      <p:ext uri="{BB962C8B-B14F-4D97-AF65-F5344CB8AC3E}">
        <p14:creationId xmlns:p14="http://schemas.microsoft.com/office/powerpoint/2010/main" val="2108600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DE7E5-EEBF-6E2F-D8F3-F50E818C9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5496" y="978776"/>
            <a:ext cx="5925310" cy="1174991"/>
          </a:xfrm>
        </p:spPr>
        <p:txBody>
          <a:bodyPr>
            <a:normAutofit/>
          </a:bodyPr>
          <a:lstStyle/>
          <a:p>
            <a:r>
              <a:rPr lang="en-US" sz="2400"/>
              <a:t>History of Photography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74B3FE5-AE30-6FA1-5CC1-4B74CBADF3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" r="-1" b="11605"/>
          <a:stretch/>
        </p:blipFill>
        <p:spPr bwMode="auto">
          <a:xfrm>
            <a:off x="0" y="10"/>
            <a:ext cx="465732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EB006-0D0E-FAD4-AECF-E6625500D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5496" y="2640692"/>
            <a:ext cx="5925310" cy="410300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In the nineteenth century, photography would occupy a contested middle-ground between ‘science’ and ’art.’ Because of long exposure times, much of early photography focused on architecture and botany. 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It was when ‘pictorialism’ emerged in the late nineteenth century that photography began to be increasingly considered for its artistic merit. Judith Fryer Davidov writes: “</a:t>
            </a:r>
            <a:r>
              <a:rPr lang="en-US" sz="1600" dirty="0" err="1"/>
              <a:t>Pictorialist</a:t>
            </a:r>
            <a:r>
              <a:rPr lang="en-US" sz="1600" dirty="0"/>
              <a:t> photographers, one might say, wished to preserve in their carefully crafted pictures the very thing Walter Benjamin would declare dead after the invention of photography: the </a:t>
            </a:r>
            <a:r>
              <a:rPr lang="en-US" sz="1600" i="1" dirty="0"/>
              <a:t>aura</a:t>
            </a:r>
            <a:r>
              <a:rPr lang="en-US" sz="1600" dirty="0"/>
              <a:t>, the unique and irreproducible quality that made a pictorial work ‘art.’”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Notable </a:t>
            </a:r>
            <a:r>
              <a:rPr lang="en-US" sz="1600" dirty="0" err="1"/>
              <a:t>pictorialists</a:t>
            </a:r>
            <a:r>
              <a:rPr lang="en-US" sz="1600" dirty="0"/>
              <a:t> include Peter Henry Emerson, Alfred Stieglitz, and Gertrude </a:t>
            </a:r>
            <a:r>
              <a:rPr lang="en-US" sz="1600" dirty="0" err="1"/>
              <a:t>Käsebier</a:t>
            </a:r>
            <a:r>
              <a:rPr lang="en-US" sz="1600" dirty="0"/>
              <a:t> (see her image </a:t>
            </a:r>
            <a:r>
              <a:rPr lang="en-US" sz="1600" i="1" dirty="0"/>
              <a:t>Blessed Art Thou Among Women </a:t>
            </a:r>
            <a:r>
              <a:rPr lang="en-US" sz="1600" dirty="0"/>
              <a:t>(1899), left). 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This, paired with the increased accessibility of the camera with the invention of the Kodak camera in 1888, led to its expansion as a leisure activity.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[Image source: </a:t>
            </a:r>
            <a:r>
              <a:rPr lang="en-GB" sz="1600" dirty="0"/>
              <a:t>This file is made available under the </a:t>
            </a:r>
            <a:r>
              <a:rPr lang="en-GB" sz="1600" u="none" strike="noStrike" dirty="0">
                <a:solidFill>
                  <a:srgbClr val="795CB2"/>
                </a:solidFill>
                <a:effectLst/>
                <a:hlinkClick r:id="rId3" tooltip="w:en:Creative Commons"/>
              </a:rPr>
              <a:t>Creative Commons</a:t>
            </a:r>
            <a:r>
              <a:rPr lang="en-GB" sz="1600" dirty="0"/>
              <a:t> </a:t>
            </a:r>
            <a:r>
              <a:rPr lang="en-GB" sz="1600" u="none" strike="noStrike" dirty="0">
                <a:solidFill>
                  <a:srgbClr val="795CB2"/>
                </a:solidFill>
                <a:effectLst/>
                <a:hlinkClick r:id="rId4"/>
              </a:rPr>
              <a:t>CC0 1.0 Universal Public Domain Dedication</a:t>
            </a:r>
            <a:r>
              <a:rPr lang="en-GB" sz="1600" dirty="0"/>
              <a:t>. The person who associated a work with this deed has dedicated the work to the </a:t>
            </a:r>
            <a:r>
              <a:rPr lang="en-GB" sz="1600" u="none" strike="noStrike" dirty="0">
                <a:solidFill>
                  <a:srgbClr val="795CB2"/>
                </a:solidFill>
                <a:effectLst/>
                <a:hlinkClick r:id="rId5" tooltip="w:en:public domain"/>
              </a:rPr>
              <a:t>public domain</a:t>
            </a:r>
            <a:r>
              <a:rPr lang="en-GB" sz="1600" dirty="0"/>
              <a:t> by waiving all of their rights to the work worldwide under copyright law, including all related and </a:t>
            </a:r>
            <a:r>
              <a:rPr lang="en-GB" sz="1600" dirty="0" err="1"/>
              <a:t>neighboring</a:t>
            </a:r>
            <a:r>
              <a:rPr lang="en-GB" sz="1600" dirty="0"/>
              <a:t> rights, to the extent allowed by law. You can copy, modify, distribute and perform the work, even for commercial purposes, all without asking permission. </a:t>
            </a:r>
            <a:r>
              <a:rPr lang="en-GB" sz="1600" dirty="0">
                <a:hlinkClick r:id="rId6"/>
              </a:rPr>
              <a:t>https://en.wikipedia.org/wiki/Blessed_Art_Thou_Among_Women#/media/File:Blessed_Art_Thou_among_Women_MET_DP233037.jpg</a:t>
            </a:r>
            <a:r>
              <a:rPr lang="en-GB" sz="1600" dirty="0"/>
              <a:t>]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5211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2E4EC-B838-B053-D0D2-828A865DC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5496" y="978776"/>
            <a:ext cx="5925310" cy="1174991"/>
          </a:xfrm>
        </p:spPr>
        <p:txBody>
          <a:bodyPr>
            <a:normAutofit/>
          </a:bodyPr>
          <a:lstStyle/>
          <a:p>
            <a:r>
              <a:rPr lang="en-US" sz="2400"/>
              <a:t>Role of Photography in American history</a:t>
            </a:r>
          </a:p>
        </p:txBody>
      </p:sp>
      <p:pic>
        <p:nvPicPr>
          <p:cNvPr id="5" name="Picture 4" descr="A person with no shirt&#10;&#10;Description automatically generated">
            <a:extLst>
              <a:ext uri="{FF2B5EF4-FFF2-40B4-BE49-F238E27FC236}">
                <a16:creationId xmlns:a16="http://schemas.microsoft.com/office/drawing/2014/main" id="{DAAF4681-7402-61C8-D40A-CDAB6DB05A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18" r="21166" b="-2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A72A5-3C19-A3B0-237F-158FE0D5D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5496" y="2640692"/>
            <a:ext cx="5925310" cy="325525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sz="1500" dirty="0" err="1"/>
              <a:t>Beaumount</a:t>
            </a:r>
            <a:r>
              <a:rPr lang="en-US" sz="1500" dirty="0"/>
              <a:t> Newhall argues that “of all countries, America adopted the daguerreotype with the most enthusiasm, and excelled in its practice.”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In 1850, the US census reported that there were 892 male daguerreotypists. Women’s occupations were not listed. 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White supremacists attempted to use the camera to ‘prove’ African American inferiority. Thomas </a:t>
            </a:r>
            <a:r>
              <a:rPr lang="en-US" sz="1500" dirty="0" err="1"/>
              <a:t>Zealy’s</a:t>
            </a:r>
            <a:r>
              <a:rPr lang="en-US" sz="1500" dirty="0"/>
              <a:t> portraits of enslaved African Americans, taken at the behest of Louis Agassiz, attempted to find markers of ‘inferiority’ on their naked bodies. 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Deborah Willis and Barbara </a:t>
            </a:r>
            <a:r>
              <a:rPr lang="en-US" sz="1500" dirty="0" err="1"/>
              <a:t>Krauthamer</a:t>
            </a:r>
            <a:r>
              <a:rPr lang="en-US" sz="1500" dirty="0"/>
              <a:t> wrote: “the pictures of Delia and </a:t>
            </a:r>
            <a:r>
              <a:rPr lang="en-US" sz="1500" dirty="0" err="1"/>
              <a:t>Drana</a:t>
            </a:r>
            <a:r>
              <a:rPr lang="en-US" sz="1500" dirty="0"/>
              <a:t> represented carefully composed images of black women’s bodies and faces that were designed to demonstrate their inherent racial difference and inferiority.”</a:t>
            </a:r>
          </a:p>
          <a:p>
            <a:pPr marL="0" indent="0">
              <a:lnSpc>
                <a:spcPct val="90000"/>
              </a:lnSpc>
              <a:buNone/>
            </a:pPr>
            <a:endParaRPr lang="en-US" sz="1500" dirty="0"/>
          </a:p>
          <a:p>
            <a:pPr marL="0" indent="0" algn="l">
              <a:buNone/>
            </a:pPr>
            <a:r>
              <a:rPr lang="en-US" sz="1500" dirty="0"/>
              <a:t>[Source: </a:t>
            </a:r>
            <a:r>
              <a:rPr lang="en-GB" sz="1600" b="0" i="0" u="none" strike="noStrike" dirty="0">
                <a:solidFill>
                  <a:srgbClr val="202122"/>
                </a:solidFill>
                <a:effectLst/>
                <a:latin typeface="-apple-system"/>
              </a:rPr>
              <a:t>This work is in the </a:t>
            </a:r>
            <a:r>
              <a:rPr lang="en-GB" sz="1600" b="1" i="0" u="none" strike="noStrike" dirty="0">
                <a:solidFill>
                  <a:srgbClr val="202122"/>
                </a:solidFill>
                <a:effectLst/>
                <a:latin typeface="-apple-system"/>
                <a:hlinkClick r:id="rId3" tooltip="en:public domain"/>
              </a:rPr>
              <a:t>public domain</a:t>
            </a:r>
            <a:r>
              <a:rPr lang="en-GB" sz="1600" b="0" i="0" u="none" strike="noStrike" dirty="0">
                <a:solidFill>
                  <a:srgbClr val="202122"/>
                </a:solidFill>
                <a:effectLst/>
                <a:latin typeface="-apple-system"/>
              </a:rPr>
              <a:t> in its country of origin and other countries and areas where the </a:t>
            </a:r>
            <a:r>
              <a:rPr lang="en-GB" sz="1600" b="0" i="0" u="none" strike="noStrike" dirty="0">
                <a:solidFill>
                  <a:srgbClr val="202122"/>
                </a:solidFill>
                <a:effectLst/>
                <a:latin typeface="-apple-system"/>
                <a:hlinkClick r:id="rId4" tooltip="w:List of countries' copyright lengths"/>
              </a:rPr>
              <a:t>copyright term</a:t>
            </a:r>
            <a:r>
              <a:rPr lang="en-GB" sz="1600" b="0" i="0" u="none" strike="noStrike" dirty="0">
                <a:solidFill>
                  <a:srgbClr val="202122"/>
                </a:solidFill>
                <a:effectLst/>
                <a:latin typeface="-apple-system"/>
              </a:rPr>
              <a:t> is the author's </a:t>
            </a:r>
            <a:r>
              <a:rPr lang="en-GB" sz="1600" b="1" i="0" u="none" strike="noStrike" dirty="0">
                <a:solidFill>
                  <a:srgbClr val="202122"/>
                </a:solidFill>
                <a:effectLst/>
                <a:latin typeface="-apple-system"/>
              </a:rPr>
              <a:t>life plus 100 years or fewer</a:t>
            </a:r>
            <a:r>
              <a:rPr lang="en-GB" sz="1600" b="0" i="0" u="none" strike="noStrike" dirty="0">
                <a:solidFill>
                  <a:srgbClr val="202122"/>
                </a:solidFill>
                <a:effectLst/>
                <a:latin typeface="-apple-system"/>
              </a:rPr>
              <a:t>.</a:t>
            </a:r>
            <a:r>
              <a:rPr lang="en-US" sz="1500" b="0" i="0" u="none" strike="noStrike" dirty="0">
                <a:solidFill>
                  <a:srgbClr val="202122"/>
                </a:solidFill>
                <a:effectLst/>
                <a:latin typeface="-apple-system"/>
              </a:rPr>
              <a:t> </a:t>
            </a:r>
            <a:r>
              <a:rPr lang="en-US" sz="1500" b="0" i="0" u="none" strike="noStrike" dirty="0">
                <a:solidFill>
                  <a:srgbClr val="202122"/>
                </a:solidFill>
                <a:effectLst/>
                <a:latin typeface="-apple-system"/>
                <a:hlinkClick r:id="rId5"/>
              </a:rPr>
              <a:t>https://en.m.wikipedia.org/wiki/File:Delia1850FrontPortrait.jpg</a:t>
            </a:r>
            <a:r>
              <a:rPr lang="en-US" sz="1500" b="0" i="0" u="none" strike="noStrike" dirty="0">
                <a:solidFill>
                  <a:srgbClr val="202122"/>
                </a:solidFill>
                <a:effectLst/>
                <a:latin typeface="-apple-system"/>
              </a:rPr>
              <a:t>] </a:t>
            </a:r>
            <a:endParaRPr lang="en-GB" sz="1600" b="0" i="0" u="none" strike="noStrike" dirty="0">
              <a:solidFill>
                <a:srgbClr val="202122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1429820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A6831-2F85-68A4-B2C7-7EDCA2252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Photographic 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D4207-E769-8105-9F5A-52FB987DE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23716"/>
          </a:xfrm>
        </p:spPr>
        <p:txBody>
          <a:bodyPr>
            <a:normAutofit fontScale="92500"/>
          </a:bodyPr>
          <a:lstStyle/>
          <a:p>
            <a:r>
              <a:rPr lang="en-US" dirty="0"/>
              <a:t>There is no one right way to analyze a photograph. You can adopt a historical, cultural, art history approach – or all three. Some important photographic theorists include:</a:t>
            </a:r>
          </a:p>
          <a:p>
            <a:pPr lvl="1"/>
            <a:r>
              <a:rPr lang="en-US" dirty="0"/>
              <a:t>Susan Sontag – In </a:t>
            </a:r>
            <a:r>
              <a:rPr lang="en-US" i="1" dirty="0"/>
              <a:t>On Photography </a:t>
            </a:r>
            <a:r>
              <a:rPr lang="en-US" dirty="0"/>
              <a:t>(1977), Sontag argues that photography has encouraged an anti-intervention, </a:t>
            </a:r>
            <a:r>
              <a:rPr lang="en-US" dirty="0" err="1"/>
              <a:t>voyeuritstic</a:t>
            </a:r>
            <a:r>
              <a:rPr lang="en-US" dirty="0"/>
              <a:t> relationship with the world. If photography renders everything equally, then important events have no more meaning than anything else. </a:t>
            </a:r>
          </a:p>
          <a:p>
            <a:pPr lvl="1"/>
            <a:r>
              <a:rPr lang="en-US" dirty="0"/>
              <a:t>Deborah Willis – In books such as </a:t>
            </a:r>
            <a:r>
              <a:rPr lang="en-US" i="1" dirty="0"/>
              <a:t>Reflections in Black </a:t>
            </a:r>
            <a:r>
              <a:rPr lang="en-US" dirty="0"/>
              <a:t>(2000)</a:t>
            </a:r>
            <a:r>
              <a:rPr lang="en-US" i="1" dirty="0"/>
              <a:t>, </a:t>
            </a:r>
            <a:r>
              <a:rPr lang="en-US" dirty="0"/>
              <a:t>Willis asserts the importance of a Black photographic history. She argues that African Americans utilized the camera to represent themselves in ways that countered notions of white supremacy.</a:t>
            </a:r>
          </a:p>
          <a:p>
            <a:pPr lvl="1"/>
            <a:r>
              <a:rPr lang="en-US" dirty="0"/>
              <a:t>John Szarkowski – In a 1964 exhibition entitled </a:t>
            </a:r>
            <a:r>
              <a:rPr lang="en-US" i="1" dirty="0"/>
              <a:t>The Photographer’s Eye, </a:t>
            </a:r>
            <a:r>
              <a:rPr lang="en-US" dirty="0"/>
              <a:t>Szarkowski articulated five parts of “the photographer’s special language: ‘The Thing Itself,’ ‘The Detail,’ ‘The Frame,’ ‘Time Exposure,’ and ‘Vantage Point.’”</a:t>
            </a:r>
          </a:p>
          <a:p>
            <a:r>
              <a:rPr lang="en-US" dirty="0"/>
              <a:t>We will explore one important photographer in more depth – Roland Barthes.</a:t>
            </a:r>
          </a:p>
        </p:txBody>
      </p:sp>
    </p:spTree>
    <p:extLst>
      <p:ext uri="{BB962C8B-B14F-4D97-AF65-F5344CB8AC3E}">
        <p14:creationId xmlns:p14="http://schemas.microsoft.com/office/powerpoint/2010/main" val="1707964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F1120C-98EC-5ED9-A8DB-3F0A6F954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Who Is Roland Barthes?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DECED-FB90-3673-4AA7-63F2564C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en-US" dirty="0"/>
              <a:t>Roland Barthes (1915-1980) was a French philosopher and literary theorist, who wrote on a number of topics, including popular culture.</a:t>
            </a:r>
          </a:p>
          <a:p>
            <a:r>
              <a:rPr lang="en-US" dirty="0"/>
              <a:t>One of his last works was </a:t>
            </a:r>
            <a:r>
              <a:rPr lang="en-US" i="1" dirty="0"/>
              <a:t>Camera Lucida </a:t>
            </a:r>
            <a:r>
              <a:rPr lang="en-US" dirty="0"/>
              <a:t>(1980). It is simultaneously a reflection on photography, and a eulogy to Barthes’s late mother.</a:t>
            </a:r>
          </a:p>
          <a:p>
            <a:r>
              <a:rPr lang="en-US" dirty="0"/>
              <a:t>In </a:t>
            </a:r>
            <a:r>
              <a:rPr lang="en-US" i="1" dirty="0"/>
              <a:t>Camera Lucida, </a:t>
            </a:r>
            <a:r>
              <a:rPr lang="en-US" dirty="0"/>
              <a:t>Barthes reflects on death and its relation to photography. He explores the ideas of the ‘stadium’ and the ‘punctum.’</a:t>
            </a:r>
          </a:p>
        </p:txBody>
      </p:sp>
    </p:spTree>
    <p:extLst>
      <p:ext uri="{BB962C8B-B14F-4D97-AF65-F5344CB8AC3E}">
        <p14:creationId xmlns:p14="http://schemas.microsoft.com/office/powerpoint/2010/main" val="2321634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8A571-E1A4-C048-9BFF-46F19FF0C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1700" b="1">
                <a:solidFill>
                  <a:schemeClr val="tx1"/>
                </a:solidFill>
              </a:rPr>
              <a:t>Understanding Photographic Theory and Roland Barthes: THE STUDIUM</a:t>
            </a:r>
            <a:endParaRPr lang="en-US" sz="170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4725B-F1AE-4844-9019-75FB7DFB9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b="1">
                <a:solidFill>
                  <a:schemeClr val="bg1"/>
                </a:solidFill>
              </a:rPr>
              <a:t>According to Barthes, the ‘Studium’ is…</a:t>
            </a:r>
            <a:endParaRPr lang="en-GB">
              <a:solidFill>
                <a:schemeClr val="bg1"/>
              </a:solidFill>
            </a:endParaRPr>
          </a:p>
          <a:p>
            <a:r>
              <a:rPr lang="en-GB">
                <a:solidFill>
                  <a:schemeClr val="bg1"/>
                </a:solidFill>
              </a:rPr>
              <a:t>The interest in the photograph, and the broader reading of it. </a:t>
            </a:r>
          </a:p>
          <a:p>
            <a:r>
              <a:rPr lang="en-GB">
                <a:solidFill>
                  <a:schemeClr val="bg1"/>
                </a:solidFill>
              </a:rPr>
              <a:t>It indicates the historical, social or cultural meanings of images. </a:t>
            </a:r>
          </a:p>
          <a:p>
            <a:r>
              <a:rPr lang="en-GB">
                <a:solidFill>
                  <a:schemeClr val="bg1"/>
                </a:solidFill>
              </a:rPr>
              <a:t>“A kind of education (civility, politeness) that allows discovery of the operator.” </a:t>
            </a:r>
          </a:p>
          <a:p>
            <a:r>
              <a:rPr lang="en-GB">
                <a:solidFill>
                  <a:schemeClr val="bg1"/>
                </a:solidFill>
              </a:rPr>
              <a:t>“I glance through them, I don't recall them; no detail (in some corner) ever interrupts my reading: I am interested in them (as I am interested in the world), I do not love them.” </a:t>
            </a:r>
          </a:p>
          <a:p>
            <a:r>
              <a:rPr lang="en-GB">
                <a:solidFill>
                  <a:schemeClr val="bg1"/>
                </a:solidFill>
              </a:rPr>
              <a:t>In other words, he can absorb and interpret the image, but is not personally affected by it.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742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68A571-E1A4-C048-9BFF-46F19FF0C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b="1" dirty="0"/>
              <a:t>Photographic Theory and Roland Barthes: THE STUDIUM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4725B-F1AE-4844-9019-75FB7DFB9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b="1">
                <a:solidFill>
                  <a:srgbClr val="404040"/>
                </a:solidFill>
              </a:rPr>
              <a:t>Roland Barthes explains the studium using the Koen Wessing’s photograph </a:t>
            </a:r>
            <a:r>
              <a:rPr lang="en-GB" b="1" i="1">
                <a:solidFill>
                  <a:srgbClr val="404040"/>
                </a:solidFill>
              </a:rPr>
              <a:t>Nicuragua </a:t>
            </a:r>
            <a:r>
              <a:rPr lang="en-GB" b="1">
                <a:solidFill>
                  <a:srgbClr val="404040"/>
                </a:solidFill>
              </a:rPr>
              <a:t>(1979):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>
                <a:solidFill>
                  <a:srgbClr val="404040"/>
                </a:solidFill>
              </a:rPr>
              <a:t>“I was glancing through an illustrated magazine. A photograph made me pause. Nothing very extraordinary: the (photographic) banality of a rebellion in Nicaragua: a ruined street, two helmeted soldiers on patrol; behind them, two nuns. Did this photograph please me? Interest me? Intrigue me? Not even.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>
                <a:solidFill>
                  <a:srgbClr val="404040"/>
                </a:solidFill>
              </a:rPr>
              <a:t>Simply, it existed (for me). I understood at once that its existence (its 'adventure') derived from the co-presence of two discontinuous elements, heterogeneous in that they did not belong to the same world (no need to proceed to the point of contrast): the soldiers and the nuns.” </a:t>
            </a:r>
          </a:p>
        </p:txBody>
      </p:sp>
    </p:spTree>
    <p:extLst>
      <p:ext uri="{BB962C8B-B14F-4D97-AF65-F5344CB8AC3E}">
        <p14:creationId xmlns:p14="http://schemas.microsoft.com/office/powerpoint/2010/main" val="1827196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8A571-E1A4-C048-9BFF-46F19FF0C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1900" b="1">
                <a:solidFill>
                  <a:schemeClr val="tx1"/>
                </a:solidFill>
              </a:rPr>
              <a:t>Photographic Theory and Roland Barthes: THE PUNCTUM</a:t>
            </a:r>
            <a:endParaRPr lang="en-US" sz="190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4725B-F1AE-4844-9019-75FB7DFB9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>
                <a:solidFill>
                  <a:schemeClr val="bg1"/>
                </a:solidFill>
              </a:rPr>
              <a:t>Roland Barthes describes the </a:t>
            </a:r>
            <a:r>
              <a:rPr lang="en-GB" b="1">
                <a:solidFill>
                  <a:schemeClr val="bg1"/>
                </a:solidFill>
              </a:rPr>
              <a:t>‘punctum’ </a:t>
            </a:r>
            <a:r>
              <a:rPr lang="en-GB">
                <a:solidFill>
                  <a:schemeClr val="bg1"/>
                </a:solidFill>
              </a:rPr>
              <a:t>as…</a:t>
            </a:r>
          </a:p>
          <a:p>
            <a:r>
              <a:rPr lang="en-GB">
                <a:solidFill>
                  <a:schemeClr val="bg1"/>
                </a:solidFill>
              </a:rPr>
              <a:t>An element which stands out to the individual in a photograph. It is often a small detail which takes on a personal significance to the viewer. This may reflect your personal values or experiences and is an emotional sensation.</a:t>
            </a:r>
          </a:p>
          <a:p>
            <a:r>
              <a:rPr lang="en-GB">
                <a:solidFill>
                  <a:schemeClr val="bg1"/>
                </a:solidFill>
              </a:rPr>
              <a:t>“That accident which pricks, bruises me.”</a:t>
            </a:r>
          </a:p>
          <a:p>
            <a:r>
              <a:rPr lang="en-GB">
                <a:solidFill>
                  <a:schemeClr val="bg1"/>
                </a:solidFill>
              </a:rPr>
              <a:t>This is the interpretation of an image which is unique to you and is often found in a detail in a photograph.</a:t>
            </a:r>
          </a:p>
        </p:txBody>
      </p:sp>
    </p:spTree>
    <p:extLst>
      <p:ext uri="{BB962C8B-B14F-4D97-AF65-F5344CB8AC3E}">
        <p14:creationId xmlns:p14="http://schemas.microsoft.com/office/powerpoint/2010/main" val="1036179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{587751E9-33F2-7442-A286-CF69C2D92946}tf10001120</Template>
  <TotalTime>1637</TotalTime>
  <Words>1491</Words>
  <Application>Microsoft Macintosh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-apple-system</vt:lpstr>
      <vt:lpstr>Arial</vt:lpstr>
      <vt:lpstr>Gill Sans MT</vt:lpstr>
      <vt:lpstr>Parcel</vt:lpstr>
      <vt:lpstr>Analysing Photography in History</vt:lpstr>
      <vt:lpstr>History of Photography</vt:lpstr>
      <vt:lpstr>History of Photography</vt:lpstr>
      <vt:lpstr>Role of Photography in American history</vt:lpstr>
      <vt:lpstr>Photographic Theories</vt:lpstr>
      <vt:lpstr>Who Is Roland Barthes?</vt:lpstr>
      <vt:lpstr>Understanding Photographic Theory and Roland Barthes: THE STUDIUM</vt:lpstr>
      <vt:lpstr>Photographic Theory and Roland Barthes: THE STUDIUM</vt:lpstr>
      <vt:lpstr>Photographic Theory and Roland Barthes: THE PUNCTUM</vt:lpstr>
      <vt:lpstr>Photographic Theory and Roland Barthes: THE PUNCTUM</vt:lpstr>
      <vt:lpstr>Works Cited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Harlem Renaissance: A Cultural History</dc:title>
  <dc:creator>Emily Brady</dc:creator>
  <cp:lastModifiedBy>Emily Brady</cp:lastModifiedBy>
  <cp:revision>22</cp:revision>
  <dcterms:created xsi:type="dcterms:W3CDTF">2023-09-18T16:13:00Z</dcterms:created>
  <dcterms:modified xsi:type="dcterms:W3CDTF">2024-03-19T14:43:42Z</dcterms:modified>
</cp:coreProperties>
</file>