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9" r:id="rId4"/>
    <p:sldId id="260" r:id="rId5"/>
    <p:sldId id="268" r:id="rId6"/>
    <p:sldId id="262" r:id="rId7"/>
    <p:sldId id="269" r:id="rId8"/>
    <p:sldId id="261" r:id="rId9"/>
    <p:sldId id="270" r:id="rId10"/>
    <p:sldId id="263" r:id="rId11"/>
    <p:sldId id="271" r:id="rId12"/>
    <p:sldId id="264" r:id="rId13"/>
    <p:sldId id="265" r:id="rId14"/>
    <p:sldId id="266" r:id="rId15"/>
    <p:sldId id="26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5C7779A-7484-1595-4CDE-FB301E36DA93}" name="Emily Brady" initials="EB" userId="S::roth0201@ox.ac.uk::535b17ac-2540-467d-b9ad-896b475ecd56"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38"/>
    <p:restoredTop sz="96024"/>
  </p:normalViewPr>
  <p:slideViewPr>
    <p:cSldViewPr snapToGrid="0">
      <p:cViewPr varScale="1">
        <p:scale>
          <a:sx n="117" d="100"/>
          <a:sy n="117" d="100"/>
        </p:scale>
        <p:origin x="8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GB"/>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2/26/24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2/26/24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2/26/24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2/26/24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GB"/>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2/26/24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2/26/24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2/26/24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GB"/>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2/26/24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2/26/24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GB"/>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2/26/24</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GB"/>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2/26/24</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2/26/24</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ap.org/ap-in-the-news/2018/how-an-iconic-ap-photo-showed-toll-of-vietnam-war-to-america"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digitalhistory.uh.edu/active_learning/explorations/vietnam/vietnam_pubopinion.cfm" TargetMode="External"/><Relationship Id="rId2" Type="http://schemas.openxmlformats.org/officeDocument/2006/relationships/hyperlink" Target="https://www.ap.org/ap-in-the-news/2018/how-an-iconic-ap-photo-showed-toll-of-vietnam-war-to-americ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Jts9suWIDl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DC03C-43BB-5737-31B5-839E4FBC09A1}"/>
              </a:ext>
            </a:extLst>
          </p:cNvPr>
          <p:cNvSpPr>
            <a:spLocks noGrp="1"/>
          </p:cNvSpPr>
          <p:nvPr>
            <p:ph type="ctrTitle"/>
          </p:nvPr>
        </p:nvSpPr>
        <p:spPr/>
        <p:txBody>
          <a:bodyPr>
            <a:normAutofit/>
          </a:bodyPr>
          <a:lstStyle/>
          <a:p>
            <a:r>
              <a:rPr lang="en-US" dirty="0"/>
              <a:t>Thinking Interdisciplinary in history: Vietnam as Case Study</a:t>
            </a:r>
          </a:p>
        </p:txBody>
      </p:sp>
      <p:sp>
        <p:nvSpPr>
          <p:cNvPr id="3" name="Subtitle 2">
            <a:extLst>
              <a:ext uri="{FF2B5EF4-FFF2-40B4-BE49-F238E27FC236}">
                <a16:creationId xmlns:a16="http://schemas.microsoft.com/office/drawing/2014/main" id="{15BEF324-CFC9-556F-02FF-F141487F6A95}"/>
              </a:ext>
            </a:extLst>
          </p:cNvPr>
          <p:cNvSpPr>
            <a:spLocks noGrp="1"/>
          </p:cNvSpPr>
          <p:nvPr>
            <p:ph type="subTitle" idx="1"/>
          </p:nvPr>
        </p:nvSpPr>
        <p:spPr/>
        <p:txBody>
          <a:bodyPr/>
          <a:lstStyle/>
          <a:p>
            <a:r>
              <a:rPr lang="en-US" dirty="0"/>
              <a:t>BAAS History Resources Series:  History Skills</a:t>
            </a:r>
          </a:p>
        </p:txBody>
      </p:sp>
      <p:pic>
        <p:nvPicPr>
          <p:cNvPr id="5" name="Picture 4">
            <a:extLst>
              <a:ext uri="{FF2B5EF4-FFF2-40B4-BE49-F238E27FC236}">
                <a16:creationId xmlns:a16="http://schemas.microsoft.com/office/drawing/2014/main" id="{B7908828-FC0E-BB4B-EC66-58362A294877}"/>
              </a:ext>
            </a:extLst>
          </p:cNvPr>
          <p:cNvPicPr>
            <a:picLocks noChangeAspect="1"/>
          </p:cNvPicPr>
          <p:nvPr/>
        </p:nvPicPr>
        <p:blipFill>
          <a:blip r:embed="rId2"/>
          <a:stretch>
            <a:fillRect/>
          </a:stretch>
        </p:blipFill>
        <p:spPr>
          <a:xfrm>
            <a:off x="207818" y="5592438"/>
            <a:ext cx="2133600" cy="1143000"/>
          </a:xfrm>
          <a:prstGeom prst="rect">
            <a:avLst/>
          </a:prstGeom>
        </p:spPr>
      </p:pic>
      <p:pic>
        <p:nvPicPr>
          <p:cNvPr id="7" name="Picture 6">
            <a:extLst>
              <a:ext uri="{FF2B5EF4-FFF2-40B4-BE49-F238E27FC236}">
                <a16:creationId xmlns:a16="http://schemas.microsoft.com/office/drawing/2014/main" id="{DC784213-B360-BBB9-205B-0B13C196D182}"/>
              </a:ext>
            </a:extLst>
          </p:cNvPr>
          <p:cNvPicPr>
            <a:picLocks noChangeAspect="1"/>
          </p:cNvPicPr>
          <p:nvPr/>
        </p:nvPicPr>
        <p:blipFill>
          <a:blip r:embed="rId3"/>
          <a:stretch>
            <a:fillRect/>
          </a:stretch>
        </p:blipFill>
        <p:spPr>
          <a:xfrm>
            <a:off x="9774384" y="5592438"/>
            <a:ext cx="2171699" cy="1143000"/>
          </a:xfrm>
          <a:prstGeom prst="rect">
            <a:avLst/>
          </a:prstGeom>
        </p:spPr>
      </p:pic>
    </p:spTree>
    <p:extLst>
      <p:ext uri="{BB962C8B-B14F-4D97-AF65-F5344CB8AC3E}">
        <p14:creationId xmlns:p14="http://schemas.microsoft.com/office/powerpoint/2010/main" val="3344405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DAE26-E595-CBA7-09D0-A672D41C4F88}"/>
              </a:ext>
            </a:extLst>
          </p:cNvPr>
          <p:cNvSpPr>
            <a:spLocks noGrp="1"/>
          </p:cNvSpPr>
          <p:nvPr>
            <p:ph type="title"/>
          </p:nvPr>
        </p:nvSpPr>
        <p:spPr>
          <a:xfrm>
            <a:off x="940526" y="508513"/>
            <a:ext cx="10446802" cy="1174991"/>
          </a:xfrm>
        </p:spPr>
        <p:txBody>
          <a:bodyPr>
            <a:normAutofit/>
          </a:bodyPr>
          <a:lstStyle/>
          <a:p>
            <a:r>
              <a:rPr lang="en-US" sz="2400" dirty="0"/>
              <a:t>The Vietnam War: Visual Culture </a:t>
            </a:r>
          </a:p>
        </p:txBody>
      </p:sp>
      <p:sp>
        <p:nvSpPr>
          <p:cNvPr id="3" name="Content Placeholder 2">
            <a:extLst>
              <a:ext uri="{FF2B5EF4-FFF2-40B4-BE49-F238E27FC236}">
                <a16:creationId xmlns:a16="http://schemas.microsoft.com/office/drawing/2014/main" id="{339471AD-2CA0-1221-64B9-918417CF12AF}"/>
              </a:ext>
            </a:extLst>
          </p:cNvPr>
          <p:cNvSpPr>
            <a:spLocks noGrp="1"/>
          </p:cNvSpPr>
          <p:nvPr>
            <p:ph idx="1"/>
          </p:nvPr>
        </p:nvSpPr>
        <p:spPr>
          <a:xfrm>
            <a:off x="940526" y="2155371"/>
            <a:ext cx="10446802" cy="4194116"/>
          </a:xfrm>
        </p:spPr>
        <p:txBody>
          <a:bodyPr>
            <a:normAutofit/>
          </a:bodyPr>
          <a:lstStyle/>
          <a:p>
            <a:r>
              <a:rPr lang="en-US" dirty="0"/>
              <a:t>The Vietnam war came to be known as the first ‘living room war.’ Extensive media coverage, including television and photography, meant that images of the conflict appeared in people’s homes. By 1968, there were about 600 accredited journalists in Vietnam. </a:t>
            </a:r>
          </a:p>
          <a:p>
            <a:r>
              <a:rPr lang="en-US" dirty="0"/>
              <a:t>Photography had a huge impact on public opinion. For instance, in Eddie Adams took a photograph during the Tet Offensive (1968) that showed a police chief about to execute suspected Viet Cong Officer Nguyen Van </a:t>
            </a:r>
            <a:r>
              <a:rPr lang="en-US" dirty="0" err="1"/>
              <a:t>Lem</a:t>
            </a:r>
            <a:r>
              <a:rPr lang="en-US" dirty="0"/>
              <a:t>. The haunting image caused many people in the United States to question the morality of the war.</a:t>
            </a:r>
          </a:p>
          <a:p>
            <a:r>
              <a:rPr lang="en-US" dirty="0"/>
              <a:t>Patrick Hagopian argues that the memory of the Vietnam has been defined by a narrow pool of images:</a:t>
            </a:r>
          </a:p>
          <a:p>
            <a:pPr lvl="1"/>
            <a:r>
              <a:rPr lang="en-US" dirty="0"/>
              <a:t>“The images that constitute the visual archive of the war – in books, documentaries and the recollection of commentators – are not moving images but still photographs. And everyone who refers to them generally agrees what those images include. A typical summary of this photo gallery reads as follows: ‘Unlike previous wars, Vietnam was a war of images, most of them horrible: Buddhist monks setting themselves on fire; General Loan shooting a VC suspect in the head; bodies lying in the garden of the US embassy; a naked child screaming in pain from napalm burns; four students lying dead in Ohio’.1 In addition to these images, other commentators cite Ron Haeberle’s photograph of the My Lai massacre and a handful of others.”</a:t>
            </a:r>
          </a:p>
        </p:txBody>
      </p:sp>
    </p:spTree>
    <p:extLst>
      <p:ext uri="{BB962C8B-B14F-4D97-AF65-F5344CB8AC3E}">
        <p14:creationId xmlns:p14="http://schemas.microsoft.com/office/powerpoint/2010/main" val="892281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6DA6741-E453-BB58-2AA3-6CC9AB81F362}"/>
              </a:ext>
            </a:extLst>
          </p:cNvPr>
          <p:cNvSpPr>
            <a:spLocks noGrp="1"/>
          </p:cNvSpPr>
          <p:nvPr>
            <p:ph idx="1"/>
          </p:nvPr>
        </p:nvSpPr>
        <p:spPr>
          <a:xfrm>
            <a:off x="1706062" y="2291262"/>
            <a:ext cx="8779512" cy="2879256"/>
          </a:xfrm>
        </p:spPr>
        <p:txBody>
          <a:bodyPr>
            <a:normAutofit/>
          </a:bodyPr>
          <a:lstStyle/>
          <a:p>
            <a:r>
              <a:rPr lang="en-US">
                <a:solidFill>
                  <a:srgbClr val="404040"/>
                </a:solidFill>
              </a:rPr>
              <a:t>This April 1968 file photo shows the first sergeant of A Company, 101st Airborne Division, guiding a medevac helicopter through the jungle foliage to pick up casualties suffered during a five-day patrol near Hue, Vietnam, April 1968. Art Greenspoon / AP Photo. </a:t>
            </a:r>
          </a:p>
          <a:p>
            <a:r>
              <a:rPr lang="en-US">
                <a:solidFill>
                  <a:srgbClr val="404040"/>
                </a:solidFill>
              </a:rPr>
              <a:t>Source: </a:t>
            </a:r>
            <a:r>
              <a:rPr lang="en-US">
                <a:solidFill>
                  <a:srgbClr val="404040"/>
                </a:solidFill>
                <a:hlinkClick r:id="rId2"/>
              </a:rPr>
              <a:t>https://www.ap.org/ap-in-the-news/2018/how-an-iconic-ap-photo-showed-toll-of-vietnam-war-to-america</a:t>
            </a:r>
            <a:endParaRPr lang="en-US">
              <a:solidFill>
                <a:srgbClr val="404040"/>
              </a:solidFill>
            </a:endParaRPr>
          </a:p>
          <a:p>
            <a:r>
              <a:rPr lang="en-US">
                <a:solidFill>
                  <a:srgbClr val="404040"/>
                </a:solidFill>
              </a:rPr>
              <a:t>How is this photograph composed? What does this tell us about the Vietnam War? What else might we interpret?</a:t>
            </a:r>
          </a:p>
          <a:p>
            <a:endParaRPr lang="en-US">
              <a:solidFill>
                <a:srgbClr val="404040"/>
              </a:solidFill>
            </a:endParaRPr>
          </a:p>
          <a:p>
            <a:endParaRPr lang="en-US">
              <a:solidFill>
                <a:srgbClr val="404040"/>
              </a:solidFill>
            </a:endParaRPr>
          </a:p>
        </p:txBody>
      </p:sp>
    </p:spTree>
    <p:extLst>
      <p:ext uri="{BB962C8B-B14F-4D97-AF65-F5344CB8AC3E}">
        <p14:creationId xmlns:p14="http://schemas.microsoft.com/office/powerpoint/2010/main" val="2413435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A92784D-3D35-4FF4-6B18-40CFC7280687}"/>
              </a:ext>
            </a:extLst>
          </p:cNvPr>
          <p:cNvSpPr>
            <a:spLocks noGrp="1"/>
          </p:cNvSpPr>
          <p:nvPr>
            <p:ph type="title"/>
          </p:nvPr>
        </p:nvSpPr>
        <p:spPr>
          <a:xfrm>
            <a:off x="2231136" y="467418"/>
            <a:ext cx="7729728" cy="1188720"/>
          </a:xfrm>
          <a:solidFill>
            <a:srgbClr val="FFFFFF"/>
          </a:solidFill>
        </p:spPr>
        <p:txBody>
          <a:bodyPr>
            <a:normAutofit/>
          </a:bodyPr>
          <a:lstStyle/>
          <a:p>
            <a:r>
              <a:rPr lang="en-US"/>
              <a:t>The Vietnam War: Geography</a:t>
            </a:r>
          </a:p>
        </p:txBody>
      </p:sp>
      <p:sp>
        <p:nvSpPr>
          <p:cNvPr id="3" name="Content Placeholder 2">
            <a:extLst>
              <a:ext uri="{FF2B5EF4-FFF2-40B4-BE49-F238E27FC236}">
                <a16:creationId xmlns:a16="http://schemas.microsoft.com/office/drawing/2014/main" id="{47635991-A2FE-1772-5A15-1739B9233F03}"/>
              </a:ext>
            </a:extLst>
          </p:cNvPr>
          <p:cNvSpPr>
            <a:spLocks noGrp="1"/>
          </p:cNvSpPr>
          <p:nvPr>
            <p:ph idx="1"/>
          </p:nvPr>
        </p:nvSpPr>
        <p:spPr>
          <a:xfrm>
            <a:off x="1706062" y="2291262"/>
            <a:ext cx="8779512" cy="2879256"/>
          </a:xfrm>
        </p:spPr>
        <p:txBody>
          <a:bodyPr>
            <a:normAutofit fontScale="92500" lnSpcReduction="10000"/>
          </a:bodyPr>
          <a:lstStyle/>
          <a:p>
            <a:pPr>
              <a:lnSpc>
                <a:spcPct val="90000"/>
              </a:lnSpc>
            </a:pPr>
            <a:r>
              <a:rPr lang="en-US" sz="1400">
                <a:solidFill>
                  <a:srgbClr val="404040"/>
                </a:solidFill>
              </a:rPr>
              <a:t>The geographic consequences of the Vietnam War are still being explored. The use of ecological weapons – such as Agent Orange and Napalm – had devastating impacts on the environment in Vietnam.</a:t>
            </a:r>
          </a:p>
          <a:p>
            <a:pPr lvl="1">
              <a:lnSpc>
                <a:spcPct val="90000"/>
              </a:lnSpc>
            </a:pPr>
            <a:r>
              <a:rPr lang="en-US" sz="1400">
                <a:solidFill>
                  <a:srgbClr val="404040"/>
                </a:solidFill>
              </a:rPr>
              <a:t>Sustained bombing campaigns left craters all over the South Vietnamese landscape – in more tropical regions, these became hotbeds of mosquitos and diseases.</a:t>
            </a:r>
          </a:p>
          <a:p>
            <a:pPr lvl="1">
              <a:lnSpc>
                <a:spcPct val="90000"/>
              </a:lnSpc>
            </a:pPr>
            <a:r>
              <a:rPr lang="en-US" sz="1400">
                <a:solidFill>
                  <a:srgbClr val="404040"/>
                </a:solidFill>
              </a:rPr>
              <a:t>Because of efforts to flood parts of Vietnam, water quality levels sharply decreased.</a:t>
            </a:r>
          </a:p>
          <a:p>
            <a:pPr lvl="1">
              <a:lnSpc>
                <a:spcPct val="90000"/>
              </a:lnSpc>
            </a:pPr>
            <a:r>
              <a:rPr lang="en-US" sz="1400">
                <a:solidFill>
                  <a:srgbClr val="404040"/>
                </a:solidFill>
              </a:rPr>
              <a:t>Half of South Vietnam’s forests were destroyed during the war. </a:t>
            </a:r>
          </a:p>
          <a:p>
            <a:pPr lvl="1">
              <a:lnSpc>
                <a:spcPct val="90000"/>
              </a:lnSpc>
            </a:pPr>
            <a:r>
              <a:rPr lang="en-US" sz="1400">
                <a:solidFill>
                  <a:srgbClr val="404040"/>
                </a:solidFill>
              </a:rPr>
              <a:t>The US Air Force tried to modify the Vietnamese climate to “induce devastating typhoons” (Shaw, 2016).</a:t>
            </a:r>
          </a:p>
          <a:p>
            <a:pPr>
              <a:lnSpc>
                <a:spcPct val="90000"/>
              </a:lnSpc>
            </a:pPr>
            <a:r>
              <a:rPr lang="en-US" sz="1400">
                <a:solidFill>
                  <a:srgbClr val="404040"/>
                </a:solidFill>
              </a:rPr>
              <a:t>Ian G. R. Shaw argues that the Vietnam War demonstrated “atmospheric warfare” which continues to be employed today, through its use of ecological weapons, electronic battlefields (e.g. sensors and computers), and drones. </a:t>
            </a:r>
          </a:p>
          <a:p>
            <a:pPr lvl="1">
              <a:lnSpc>
                <a:spcPct val="90000"/>
              </a:lnSpc>
            </a:pPr>
            <a:r>
              <a:rPr lang="en-US" sz="1400">
                <a:solidFill>
                  <a:srgbClr val="404040"/>
                </a:solidFill>
              </a:rPr>
              <a:t>“Atmospheres are not neutral background to human life but the space of our subjectivity. Any attack waged against these spheres - as the Vietnam War exposed so viscerally – is a violence launched against the very essence of the human condition.”</a:t>
            </a:r>
          </a:p>
        </p:txBody>
      </p:sp>
    </p:spTree>
    <p:extLst>
      <p:ext uri="{BB962C8B-B14F-4D97-AF65-F5344CB8AC3E}">
        <p14:creationId xmlns:p14="http://schemas.microsoft.com/office/powerpoint/2010/main" val="7466078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802971-1589-08B7-E31C-DA34F01A4869}"/>
              </a:ext>
            </a:extLst>
          </p:cNvPr>
          <p:cNvSpPr>
            <a:spLocks noGrp="1"/>
          </p:cNvSpPr>
          <p:nvPr>
            <p:ph type="title"/>
          </p:nvPr>
        </p:nvSpPr>
        <p:spPr>
          <a:xfrm>
            <a:off x="2231136" y="467418"/>
            <a:ext cx="7729728" cy="1188720"/>
          </a:xfrm>
          <a:solidFill>
            <a:srgbClr val="FFFFFF"/>
          </a:solidFill>
        </p:spPr>
        <p:txBody>
          <a:bodyPr>
            <a:normAutofit/>
          </a:bodyPr>
          <a:lstStyle/>
          <a:p>
            <a:r>
              <a:rPr lang="en-US" dirty="0"/>
              <a:t>The Vietnam War: Music</a:t>
            </a:r>
          </a:p>
        </p:txBody>
      </p:sp>
      <p:sp>
        <p:nvSpPr>
          <p:cNvPr id="3" name="Content Placeholder 2">
            <a:extLst>
              <a:ext uri="{FF2B5EF4-FFF2-40B4-BE49-F238E27FC236}">
                <a16:creationId xmlns:a16="http://schemas.microsoft.com/office/drawing/2014/main" id="{3720ADB3-6D0E-3539-8DA2-CF614D89C01B}"/>
              </a:ext>
            </a:extLst>
          </p:cNvPr>
          <p:cNvSpPr>
            <a:spLocks noGrp="1"/>
          </p:cNvSpPr>
          <p:nvPr>
            <p:ph idx="1"/>
          </p:nvPr>
        </p:nvSpPr>
        <p:spPr>
          <a:xfrm>
            <a:off x="1706062" y="2291262"/>
            <a:ext cx="8779512" cy="2879256"/>
          </a:xfrm>
        </p:spPr>
        <p:txBody>
          <a:bodyPr>
            <a:normAutofit/>
          </a:bodyPr>
          <a:lstStyle/>
          <a:p>
            <a:pPr>
              <a:lnSpc>
                <a:spcPct val="90000"/>
              </a:lnSpc>
            </a:pPr>
            <a:r>
              <a:rPr lang="en-US" sz="1100">
                <a:solidFill>
                  <a:srgbClr val="404040"/>
                </a:solidFill>
              </a:rPr>
              <a:t>Music formed a huge part of the culture surrounding the anti-war movement. The war took place over a period of time that saw the shift of music from folk to rock, and was one of the major factors in the emergence of a counterculture movement.</a:t>
            </a:r>
          </a:p>
          <a:p>
            <a:pPr>
              <a:lnSpc>
                <a:spcPct val="90000"/>
              </a:lnSpc>
            </a:pPr>
            <a:r>
              <a:rPr lang="en-US" sz="1100">
                <a:solidFill>
                  <a:srgbClr val="404040"/>
                </a:solidFill>
              </a:rPr>
              <a:t>Examples of protest songs from the period include: Phil Och’s </a:t>
            </a:r>
            <a:r>
              <a:rPr lang="en-US" sz="1100" i="1">
                <a:solidFill>
                  <a:srgbClr val="404040"/>
                </a:solidFill>
              </a:rPr>
              <a:t>I Ain’t Marching Anymore </a:t>
            </a:r>
            <a:r>
              <a:rPr lang="en-US" sz="1100">
                <a:solidFill>
                  <a:srgbClr val="404040"/>
                </a:solidFill>
              </a:rPr>
              <a:t>(1965), Pete Seeger’s </a:t>
            </a:r>
            <a:r>
              <a:rPr lang="en-US" sz="1100" i="1">
                <a:solidFill>
                  <a:srgbClr val="404040"/>
                </a:solidFill>
              </a:rPr>
              <a:t>Bring ‘Em Home </a:t>
            </a:r>
            <a:r>
              <a:rPr lang="en-US" sz="1100">
                <a:solidFill>
                  <a:srgbClr val="404040"/>
                </a:solidFill>
              </a:rPr>
              <a:t>(1966), and Creedence Clearwater Revival’s </a:t>
            </a:r>
            <a:r>
              <a:rPr lang="en-US" sz="1100" i="1">
                <a:solidFill>
                  <a:srgbClr val="404040"/>
                </a:solidFill>
              </a:rPr>
              <a:t>Fortunate Son </a:t>
            </a:r>
            <a:r>
              <a:rPr lang="en-US" sz="1100">
                <a:solidFill>
                  <a:srgbClr val="404040"/>
                </a:solidFill>
              </a:rPr>
              <a:t>(1969).</a:t>
            </a:r>
          </a:p>
          <a:p>
            <a:pPr>
              <a:lnSpc>
                <a:spcPct val="90000"/>
              </a:lnSpc>
            </a:pPr>
            <a:r>
              <a:rPr lang="en-US" sz="1100">
                <a:solidFill>
                  <a:srgbClr val="404040"/>
                </a:solidFill>
              </a:rPr>
              <a:t>The Rolling Stones were part of the British Invasion of the 1960s. This marked an era where bands such as The Beatles, The Who, and the Kinks found major success in America.  </a:t>
            </a:r>
          </a:p>
          <a:p>
            <a:pPr>
              <a:lnSpc>
                <a:spcPct val="90000"/>
              </a:lnSpc>
            </a:pPr>
            <a:r>
              <a:rPr lang="en-US" sz="1100">
                <a:solidFill>
                  <a:srgbClr val="404040"/>
                </a:solidFill>
              </a:rPr>
              <a:t>The Rolling Stones’s song ‘Gimme Shelter’ was inspired by multiple factors, put partly by the Vietnam War. It is one of the most widely distributed songs about the war:</a:t>
            </a:r>
          </a:p>
          <a:p>
            <a:pPr lvl="1">
              <a:lnSpc>
                <a:spcPct val="90000"/>
              </a:lnSpc>
            </a:pPr>
            <a:r>
              <a:rPr lang="en-US" sz="1100">
                <a:solidFill>
                  <a:srgbClr val="404040"/>
                </a:solidFill>
              </a:rPr>
              <a:t>“Well, it's a very rough, very violent era. The Vietnam War. Violence on the screens, pillage and burning. And Vietnam was not war as we knew it in the conventional sense. The thing about Vietnam was that it wasn't like World War II, and it wasn't like Korea, and it wasn't like the Gulf War. It was a real nasty war, and people didn't like it. People objected, and people didn't want to fight it ... That's a kind of end-of-the-world song, really. It's apocalypse; the whole record's like that.” – Mick Jagger, 1995.</a:t>
            </a:r>
          </a:p>
          <a:p>
            <a:pPr>
              <a:lnSpc>
                <a:spcPct val="90000"/>
              </a:lnSpc>
            </a:pPr>
            <a:r>
              <a:rPr lang="en-US" sz="1100">
                <a:solidFill>
                  <a:srgbClr val="404040"/>
                </a:solidFill>
              </a:rPr>
              <a:t>Does this make it an anti-war song? </a:t>
            </a:r>
          </a:p>
        </p:txBody>
      </p:sp>
    </p:spTree>
    <p:extLst>
      <p:ext uri="{BB962C8B-B14F-4D97-AF65-F5344CB8AC3E}">
        <p14:creationId xmlns:p14="http://schemas.microsoft.com/office/powerpoint/2010/main" val="2280582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CB79C-96A2-3FE3-1B1F-491EF446EFB5}"/>
              </a:ext>
            </a:extLst>
          </p:cNvPr>
          <p:cNvSpPr>
            <a:spLocks noGrp="1"/>
          </p:cNvSpPr>
          <p:nvPr>
            <p:ph type="title"/>
          </p:nvPr>
        </p:nvSpPr>
        <p:spPr/>
        <p:txBody>
          <a:bodyPr/>
          <a:lstStyle/>
          <a:p>
            <a:r>
              <a:rPr lang="en-US" dirty="0"/>
              <a:t>What Does an Interdisciplinary Approach Tell us?</a:t>
            </a:r>
          </a:p>
        </p:txBody>
      </p:sp>
      <p:sp>
        <p:nvSpPr>
          <p:cNvPr id="3" name="Content Placeholder 2">
            <a:extLst>
              <a:ext uri="{FF2B5EF4-FFF2-40B4-BE49-F238E27FC236}">
                <a16:creationId xmlns:a16="http://schemas.microsoft.com/office/drawing/2014/main" id="{BA0E69E7-E41F-0B50-DD18-AF60857E913F}"/>
              </a:ext>
            </a:extLst>
          </p:cNvPr>
          <p:cNvSpPr>
            <a:spLocks noGrp="1"/>
          </p:cNvSpPr>
          <p:nvPr>
            <p:ph idx="1"/>
          </p:nvPr>
        </p:nvSpPr>
        <p:spPr>
          <a:xfrm>
            <a:off x="2231136" y="2638044"/>
            <a:ext cx="7729728" cy="3579876"/>
          </a:xfrm>
        </p:spPr>
        <p:txBody>
          <a:bodyPr>
            <a:normAutofit/>
          </a:bodyPr>
          <a:lstStyle/>
          <a:p>
            <a:r>
              <a:rPr lang="en-US" dirty="0"/>
              <a:t>We can see that the Vietnam War had a significant impact on American politics and culture, including popular culture.</a:t>
            </a:r>
          </a:p>
          <a:p>
            <a:r>
              <a:rPr lang="en-US" dirty="0"/>
              <a:t>A lot of culture has focused on the </a:t>
            </a:r>
            <a:r>
              <a:rPr lang="en-US" b="1" dirty="0"/>
              <a:t>psychological effects</a:t>
            </a:r>
            <a:r>
              <a:rPr lang="en-US" dirty="0"/>
              <a:t> of the war on American soldiers. Many sources represent the war as </a:t>
            </a:r>
            <a:r>
              <a:rPr lang="en-US" b="1" dirty="0"/>
              <a:t>‘apocalyptic.’</a:t>
            </a:r>
            <a:endParaRPr lang="en-US" dirty="0"/>
          </a:p>
          <a:p>
            <a:r>
              <a:rPr lang="en-US" dirty="0"/>
              <a:t>It has also demonstrated the importance of </a:t>
            </a:r>
            <a:r>
              <a:rPr lang="en-US" b="1" dirty="0"/>
              <a:t>anti-war </a:t>
            </a:r>
            <a:r>
              <a:rPr lang="en-US" dirty="0"/>
              <a:t>efforts, in terms of challenging patriotic notions of war as always honorable.</a:t>
            </a:r>
          </a:p>
          <a:p>
            <a:r>
              <a:rPr lang="en-US" dirty="0"/>
              <a:t>It is also interesting to see how culture has characterized the soldier in Vietnam, frequently emphasizing their youth.</a:t>
            </a:r>
          </a:p>
          <a:p>
            <a:r>
              <a:rPr lang="en-US" dirty="0"/>
              <a:t>What other themes can you see emerging? How do these sources represent Vietnamese soldiers and citizens?</a:t>
            </a:r>
          </a:p>
        </p:txBody>
      </p:sp>
    </p:spTree>
    <p:extLst>
      <p:ext uri="{BB962C8B-B14F-4D97-AF65-F5344CB8AC3E}">
        <p14:creationId xmlns:p14="http://schemas.microsoft.com/office/powerpoint/2010/main" val="38277996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51ED3-AC80-8393-6AB0-FCF12CF48B68}"/>
              </a:ext>
            </a:extLst>
          </p:cNvPr>
          <p:cNvSpPr>
            <a:spLocks noGrp="1"/>
          </p:cNvSpPr>
          <p:nvPr>
            <p:ph type="title"/>
          </p:nvPr>
        </p:nvSpPr>
        <p:spPr>
          <a:xfrm>
            <a:off x="2231136" y="365760"/>
            <a:ext cx="7729728" cy="1188720"/>
          </a:xfrm>
        </p:spPr>
        <p:txBody>
          <a:bodyPr/>
          <a:lstStyle/>
          <a:p>
            <a:r>
              <a:rPr lang="en-US" dirty="0"/>
              <a:t>Works Cited</a:t>
            </a:r>
          </a:p>
        </p:txBody>
      </p:sp>
      <p:sp>
        <p:nvSpPr>
          <p:cNvPr id="3" name="Content Placeholder 2">
            <a:extLst>
              <a:ext uri="{FF2B5EF4-FFF2-40B4-BE49-F238E27FC236}">
                <a16:creationId xmlns:a16="http://schemas.microsoft.com/office/drawing/2014/main" id="{7065A4BC-4B67-618C-6575-2467F356DC79}"/>
              </a:ext>
            </a:extLst>
          </p:cNvPr>
          <p:cNvSpPr>
            <a:spLocks noGrp="1"/>
          </p:cNvSpPr>
          <p:nvPr>
            <p:ph idx="1"/>
          </p:nvPr>
        </p:nvSpPr>
        <p:spPr>
          <a:xfrm>
            <a:off x="1280159" y="2037806"/>
            <a:ext cx="9470571" cy="4454434"/>
          </a:xfrm>
        </p:spPr>
        <p:txBody>
          <a:bodyPr>
            <a:normAutofit fontScale="62500" lnSpcReduction="20000"/>
          </a:bodyPr>
          <a:lstStyle/>
          <a:p>
            <a:r>
              <a:rPr lang="en-GB" dirty="0">
                <a:effectLst/>
                <a:ea typeface="Cambria" panose="02040503050406030204" pitchFamily="18" charset="0"/>
                <a:cs typeface="Arial" panose="020B0604020202020204" pitchFamily="34" charset="0"/>
              </a:rPr>
              <a:t>Bianca Berman, “The soldier as victim and aggressor: subverting the hero solider in </a:t>
            </a:r>
            <a:r>
              <a:rPr lang="en-GB" i="1" dirty="0">
                <a:effectLst/>
                <a:ea typeface="Cambria" panose="02040503050406030204" pitchFamily="18" charset="0"/>
                <a:cs typeface="Arial" panose="020B0604020202020204" pitchFamily="34" charset="0"/>
              </a:rPr>
              <a:t>Apocalypse Now, </a:t>
            </a:r>
            <a:r>
              <a:rPr lang="en-GB" i="1" dirty="0" err="1">
                <a:effectLst/>
                <a:ea typeface="Cambria" panose="02040503050406030204" pitchFamily="18" charset="0"/>
                <a:cs typeface="Arial" panose="020B0604020202020204" pitchFamily="34" charset="0"/>
              </a:rPr>
              <a:t>Dien</a:t>
            </a:r>
            <a:r>
              <a:rPr lang="en-GB" i="1" dirty="0">
                <a:effectLst/>
                <a:ea typeface="Cambria" panose="02040503050406030204" pitchFamily="18" charset="0"/>
                <a:cs typeface="Arial" panose="020B0604020202020204" pitchFamily="34" charset="0"/>
              </a:rPr>
              <a:t> Bien </a:t>
            </a:r>
            <a:r>
              <a:rPr lang="en-GB" i="1" dirty="0" err="1">
                <a:effectLst/>
                <a:ea typeface="Cambria" panose="02040503050406030204" pitchFamily="18" charset="0"/>
                <a:cs typeface="Arial" panose="020B0604020202020204" pitchFamily="34" charset="0"/>
              </a:rPr>
              <a:t>Phu</a:t>
            </a:r>
            <a:r>
              <a:rPr lang="en-GB" i="1" dirty="0">
                <a:effectLst/>
                <a:ea typeface="Cambria" panose="02040503050406030204" pitchFamily="18" charset="0"/>
                <a:cs typeface="Arial" panose="020B0604020202020204" pitchFamily="34" charset="0"/>
              </a:rPr>
              <a:t>, </a:t>
            </a:r>
            <a:r>
              <a:rPr lang="en-GB" dirty="0">
                <a:effectLst/>
                <a:ea typeface="Cambria" panose="02040503050406030204" pitchFamily="18" charset="0"/>
                <a:cs typeface="Arial" panose="020B0604020202020204" pitchFamily="34" charset="0"/>
              </a:rPr>
              <a:t>and</a:t>
            </a:r>
            <a:r>
              <a:rPr lang="en-GB" i="1" dirty="0">
                <a:effectLst/>
                <a:ea typeface="Cambria" panose="02040503050406030204" pitchFamily="18" charset="0"/>
                <a:cs typeface="Arial" panose="020B0604020202020204" pitchFamily="34" charset="0"/>
              </a:rPr>
              <a:t> White Badge,</a:t>
            </a:r>
            <a:r>
              <a:rPr lang="en-GB" dirty="0">
                <a:effectLst/>
                <a:ea typeface="Cambria" panose="02040503050406030204" pitchFamily="18" charset="0"/>
                <a:cs typeface="Arial" panose="020B0604020202020204" pitchFamily="34" charset="0"/>
              </a:rPr>
              <a:t>” </a:t>
            </a:r>
            <a:r>
              <a:rPr lang="en-GB" i="1" dirty="0">
                <a:effectLst/>
                <a:ea typeface="Cambria" panose="02040503050406030204" pitchFamily="18" charset="0"/>
                <a:cs typeface="Arial" panose="020B0604020202020204" pitchFamily="34" charset="0"/>
              </a:rPr>
              <a:t>Small Wars &amp; Insurgencies  </a:t>
            </a:r>
            <a:r>
              <a:rPr lang="en-GB" dirty="0">
                <a:effectLst/>
                <a:ea typeface="Cambria" panose="02040503050406030204" pitchFamily="18" charset="0"/>
                <a:cs typeface="Arial" panose="020B0604020202020204" pitchFamily="34" charset="0"/>
              </a:rPr>
              <a:t>34:5 (2023): 962-984. </a:t>
            </a:r>
          </a:p>
          <a:p>
            <a:r>
              <a:rPr lang="en-GB" dirty="0">
                <a:effectLst/>
                <a:ea typeface="Cambria" panose="02040503050406030204" pitchFamily="18" charset="0"/>
                <a:cs typeface="Arial" panose="020B0604020202020204" pitchFamily="34" charset="0"/>
              </a:rPr>
              <a:t>Eric Foner, </a:t>
            </a:r>
            <a:r>
              <a:rPr lang="en-GB" i="1" dirty="0">
                <a:effectLst/>
                <a:ea typeface="Cambria" panose="02040503050406030204" pitchFamily="18" charset="0"/>
                <a:cs typeface="Arial" panose="020B0604020202020204" pitchFamily="34" charset="0"/>
              </a:rPr>
              <a:t>Give Me Liberty! An American History</a:t>
            </a:r>
            <a:r>
              <a:rPr lang="en-GB" dirty="0">
                <a:effectLst/>
                <a:ea typeface="Cambria" panose="02040503050406030204" pitchFamily="18" charset="0"/>
                <a:cs typeface="Arial" panose="020B0604020202020204" pitchFamily="34" charset="0"/>
              </a:rPr>
              <a:t> (New York &amp; London: W. W. Norton, 2005).</a:t>
            </a:r>
          </a:p>
          <a:p>
            <a:r>
              <a:rPr lang="en-GB" dirty="0">
                <a:effectLst/>
                <a:ea typeface="Cambria" panose="02040503050406030204" pitchFamily="18" charset="0"/>
                <a:cs typeface="Arial" panose="020B0604020202020204" pitchFamily="34" charset="0"/>
              </a:rPr>
              <a:t>Simon Hall, </a:t>
            </a:r>
            <a:r>
              <a:rPr lang="en-GB" i="1" dirty="0">
                <a:effectLst/>
                <a:ea typeface="Cambria" panose="02040503050406030204" pitchFamily="18" charset="0"/>
                <a:cs typeface="Arial" panose="020B0604020202020204" pitchFamily="34" charset="0"/>
              </a:rPr>
              <a:t>Rethinking the American Anti-War Movement</a:t>
            </a:r>
            <a:r>
              <a:rPr lang="en-GB" dirty="0">
                <a:effectLst/>
                <a:ea typeface="Cambria" panose="02040503050406030204" pitchFamily="18" charset="0"/>
                <a:cs typeface="Arial" panose="020B0604020202020204" pitchFamily="34" charset="0"/>
              </a:rPr>
              <a:t> (New York: Routledge, 2012).</a:t>
            </a:r>
          </a:p>
          <a:p>
            <a:r>
              <a:rPr lang="en-US" dirty="0"/>
              <a:t>Patrick Hagopian, </a:t>
            </a:r>
            <a:r>
              <a:rPr lang="en-US" i="1" dirty="0"/>
              <a:t>The Vietnam War in American Memory: Veterans, Memorials, and the Politics of Healing </a:t>
            </a:r>
            <a:r>
              <a:rPr lang="en-US" dirty="0"/>
              <a:t>(Amherst: University of Massachusetts Press, 2009).</a:t>
            </a:r>
          </a:p>
          <a:p>
            <a:r>
              <a:rPr lang="en-GB" dirty="0">
                <a:solidFill>
                  <a:srgbClr val="373D3F"/>
                </a:solidFill>
              </a:rPr>
              <a:t>David E. James, “Rock and Roll in Representations of the Invasion of Vietnam,” </a:t>
            </a:r>
            <a:r>
              <a:rPr lang="en-GB" i="1" dirty="0">
                <a:solidFill>
                  <a:srgbClr val="373D3F"/>
                </a:solidFill>
              </a:rPr>
              <a:t>Representations </a:t>
            </a:r>
            <a:r>
              <a:rPr lang="en-GB" dirty="0">
                <a:solidFill>
                  <a:srgbClr val="373D3F"/>
                </a:solidFill>
              </a:rPr>
              <a:t>29.29 (1990): 78-98.</a:t>
            </a:r>
          </a:p>
          <a:p>
            <a:r>
              <a:rPr lang="en-GB" dirty="0">
                <a:solidFill>
                  <a:srgbClr val="373D3F"/>
                </a:solidFill>
              </a:rPr>
              <a:t>Dylan </a:t>
            </a:r>
            <a:r>
              <a:rPr lang="en-GB" dirty="0" err="1">
                <a:solidFill>
                  <a:srgbClr val="373D3F"/>
                </a:solidFill>
              </a:rPr>
              <a:t>Lovan</a:t>
            </a:r>
            <a:r>
              <a:rPr lang="en-GB" dirty="0">
                <a:solidFill>
                  <a:srgbClr val="373D3F"/>
                </a:solidFill>
              </a:rPr>
              <a:t>, “How an iconic AP photo showed the toll of Vietnam War to America,” </a:t>
            </a:r>
            <a:r>
              <a:rPr lang="en-GB" i="1" dirty="0">
                <a:solidFill>
                  <a:srgbClr val="373D3F"/>
                </a:solidFill>
              </a:rPr>
              <a:t>AP, </a:t>
            </a:r>
            <a:r>
              <a:rPr lang="en-GB" dirty="0">
                <a:solidFill>
                  <a:srgbClr val="373D3F"/>
                </a:solidFill>
              </a:rPr>
              <a:t>12 Feb 2018. </a:t>
            </a:r>
            <a:r>
              <a:rPr lang="en-US" dirty="0">
                <a:hlinkClick r:id="rId2"/>
              </a:rPr>
              <a:t>https://www.ap.org/ap-in-the-news/2018/how-an-iconic-ap-photo-showed-toll-of-vietnam-war-to-america</a:t>
            </a:r>
            <a:endParaRPr lang="en-US" dirty="0"/>
          </a:p>
          <a:p>
            <a:r>
              <a:rPr lang="en-GB" dirty="0">
                <a:solidFill>
                  <a:srgbClr val="373D3F"/>
                </a:solidFill>
              </a:rPr>
              <a:t>Heidi </a:t>
            </a:r>
            <a:r>
              <a:rPr lang="en-GB" dirty="0" err="1">
                <a:solidFill>
                  <a:srgbClr val="373D3F"/>
                </a:solidFill>
              </a:rPr>
              <a:t>Slettedahl</a:t>
            </a:r>
            <a:r>
              <a:rPr lang="en-GB" dirty="0">
                <a:solidFill>
                  <a:srgbClr val="373D3F"/>
                </a:solidFill>
              </a:rPr>
              <a:t> Macpherson and Will Kaufman, “The State of (Dis)Union: American Studies in Britain,” </a:t>
            </a:r>
            <a:r>
              <a:rPr lang="en-GB" i="1" dirty="0">
                <a:solidFill>
                  <a:srgbClr val="373D3F"/>
                </a:solidFill>
              </a:rPr>
              <a:t>Prospects </a:t>
            </a:r>
            <a:r>
              <a:rPr lang="en-GB" dirty="0">
                <a:solidFill>
                  <a:srgbClr val="373D3F"/>
                </a:solidFill>
              </a:rPr>
              <a:t>30 (October 2005): 27-43.</a:t>
            </a:r>
          </a:p>
          <a:p>
            <a:r>
              <a:rPr lang="en-GB" dirty="0">
                <a:solidFill>
                  <a:srgbClr val="373D3F"/>
                </a:solidFill>
              </a:rPr>
              <a:t>Pilar Marin, “Dominant Themes in the Literature of the Vietnam War,” </a:t>
            </a:r>
            <a:r>
              <a:rPr lang="en-GB" i="1" dirty="0">
                <a:solidFill>
                  <a:srgbClr val="373D3F"/>
                </a:solidFill>
              </a:rPr>
              <a:t>Atlantis </a:t>
            </a:r>
            <a:r>
              <a:rPr lang="en-GB" dirty="0">
                <a:solidFill>
                  <a:srgbClr val="373D3F"/>
                </a:solidFill>
              </a:rPr>
              <a:t>3.1 (December 1981): 5-15. </a:t>
            </a:r>
          </a:p>
          <a:p>
            <a:r>
              <a:rPr lang="en-GB" dirty="0">
                <a:solidFill>
                  <a:srgbClr val="373D3F"/>
                </a:solidFill>
              </a:rPr>
              <a:t>“Public Opinion and the Vietnam War,” </a:t>
            </a:r>
            <a:r>
              <a:rPr lang="en-GB" i="1" dirty="0">
                <a:solidFill>
                  <a:srgbClr val="373D3F"/>
                </a:solidFill>
              </a:rPr>
              <a:t>Digital History, </a:t>
            </a:r>
            <a:r>
              <a:rPr lang="en-GB" dirty="0">
                <a:solidFill>
                  <a:srgbClr val="373D3F"/>
                </a:solidFill>
              </a:rPr>
              <a:t>2021. </a:t>
            </a:r>
            <a:r>
              <a:rPr lang="en-GB" dirty="0">
                <a:solidFill>
                  <a:srgbClr val="373D3F"/>
                </a:solidFill>
                <a:hlinkClick r:id="rId3"/>
              </a:rPr>
              <a:t>https://www.digitalhistory.uh.edu/active_learning/explorations/vietnam/vietnam_pubopinion.cfm</a:t>
            </a:r>
            <a:r>
              <a:rPr lang="en-GB" dirty="0">
                <a:solidFill>
                  <a:srgbClr val="373D3F"/>
                </a:solidFill>
              </a:rPr>
              <a:t> </a:t>
            </a:r>
          </a:p>
          <a:p>
            <a:r>
              <a:rPr lang="en-GB" b="0" i="0" dirty="0">
                <a:solidFill>
                  <a:srgbClr val="373D3F"/>
                </a:solidFill>
                <a:effectLst/>
              </a:rPr>
              <a:t>Allen F. Repko, Rick </a:t>
            </a:r>
            <a:r>
              <a:rPr lang="en-GB" b="0" i="0" dirty="0" err="1">
                <a:solidFill>
                  <a:srgbClr val="373D3F"/>
                </a:solidFill>
                <a:effectLst/>
              </a:rPr>
              <a:t>Szostak</a:t>
            </a:r>
            <a:r>
              <a:rPr lang="en-GB" b="0" i="0" dirty="0">
                <a:solidFill>
                  <a:srgbClr val="373D3F"/>
                </a:solidFill>
                <a:effectLst/>
              </a:rPr>
              <a:t>, and Michelle Phillips </a:t>
            </a:r>
            <a:r>
              <a:rPr lang="en-GB" b="0" i="0" dirty="0" err="1">
                <a:solidFill>
                  <a:srgbClr val="373D3F"/>
                </a:solidFill>
                <a:effectLst/>
              </a:rPr>
              <a:t>Buchberger</a:t>
            </a:r>
            <a:r>
              <a:rPr lang="en-GB" dirty="0">
                <a:solidFill>
                  <a:srgbClr val="373D3F"/>
                </a:solidFill>
              </a:rPr>
              <a:t>,</a:t>
            </a:r>
            <a:r>
              <a:rPr lang="en-GB" b="0" i="0" dirty="0">
                <a:solidFill>
                  <a:srgbClr val="373D3F"/>
                </a:solidFill>
                <a:effectLst/>
              </a:rPr>
              <a:t> </a:t>
            </a:r>
            <a:r>
              <a:rPr lang="en-GB" b="0" i="1" dirty="0">
                <a:solidFill>
                  <a:srgbClr val="373D3F"/>
                </a:solidFill>
                <a:effectLst/>
              </a:rPr>
              <a:t>Introduction to Interdisciplinary Studies</a:t>
            </a:r>
            <a:r>
              <a:rPr lang="en-GB" dirty="0">
                <a:solidFill>
                  <a:srgbClr val="373D3F"/>
                </a:solidFill>
              </a:rPr>
              <a:t> (Thousand Oaks: SAGE Publications, </a:t>
            </a:r>
            <a:r>
              <a:rPr lang="en-GB" b="0" i="0" dirty="0">
                <a:solidFill>
                  <a:srgbClr val="373D3F"/>
                </a:solidFill>
                <a:effectLst/>
              </a:rPr>
              <a:t>2013). </a:t>
            </a:r>
          </a:p>
          <a:p>
            <a:r>
              <a:rPr lang="en-GB" dirty="0">
                <a:solidFill>
                  <a:srgbClr val="373D3F"/>
                </a:solidFill>
              </a:rPr>
              <a:t>John Carlos Rowe and Rick Berg (eds.), </a:t>
            </a:r>
            <a:r>
              <a:rPr lang="en-GB" i="1" dirty="0">
                <a:solidFill>
                  <a:srgbClr val="373D3F"/>
                </a:solidFill>
              </a:rPr>
              <a:t>The Vietnam War and American Culture </a:t>
            </a:r>
            <a:r>
              <a:rPr lang="en-GB" dirty="0">
                <a:solidFill>
                  <a:srgbClr val="373D3F"/>
                </a:solidFill>
              </a:rPr>
              <a:t>(New York: Columbia University Press, 1991).</a:t>
            </a:r>
          </a:p>
          <a:p>
            <a:r>
              <a:rPr lang="en-GB" dirty="0">
                <a:solidFill>
                  <a:srgbClr val="373D3F"/>
                </a:solidFill>
              </a:rPr>
              <a:t>Ian G. R. Shaw, “Scorched Atmospheres: The Violent Geographies of the Vietnam War and the Rise of Drone Warfare,” </a:t>
            </a:r>
            <a:r>
              <a:rPr lang="en-GB" i="1" dirty="0">
                <a:solidFill>
                  <a:srgbClr val="373D3F"/>
                </a:solidFill>
              </a:rPr>
              <a:t>Annals of the American Association of Geographers </a:t>
            </a:r>
            <a:r>
              <a:rPr lang="en-GB" dirty="0">
                <a:solidFill>
                  <a:srgbClr val="373D3F"/>
                </a:solidFill>
              </a:rPr>
              <a:t>(2016): 1-17.</a:t>
            </a:r>
          </a:p>
          <a:p>
            <a:r>
              <a:rPr lang="en-GB" dirty="0">
                <a:effectLst/>
                <a:ea typeface="MS Mincho" panose="02020609040205080304" pitchFamily="49" charset="-128"/>
              </a:rPr>
              <a:t>Melvin Small, </a:t>
            </a:r>
            <a:r>
              <a:rPr lang="en-GB" i="1" dirty="0">
                <a:effectLst/>
                <a:ea typeface="MS Mincho" panose="02020609040205080304" pitchFamily="49" charset="-128"/>
              </a:rPr>
              <a:t>Antiwarriors: The Vietnam War and the Battle for America’s Hearts and Minds</a:t>
            </a:r>
            <a:r>
              <a:rPr lang="en-GB" dirty="0">
                <a:effectLst/>
                <a:ea typeface="MS Mincho" panose="02020609040205080304" pitchFamily="49" charset="-128"/>
              </a:rPr>
              <a:t> (Wilmington, DE: Scholarly Resources, Inc., 2002).</a:t>
            </a:r>
          </a:p>
          <a:p>
            <a:r>
              <a:rPr lang="en-GB" spc="-15" dirty="0">
                <a:ea typeface="Cambria" panose="02040503050406030204" pitchFamily="18" charset="0"/>
              </a:rPr>
              <a:t>Howard </a:t>
            </a:r>
            <a:r>
              <a:rPr lang="en-GB" spc="-15" dirty="0" err="1">
                <a:ea typeface="Cambria" panose="02040503050406030204" pitchFamily="18" charset="0"/>
              </a:rPr>
              <a:t>Temperley</a:t>
            </a:r>
            <a:r>
              <a:rPr lang="en-GB" spc="-15" dirty="0">
                <a:ea typeface="Cambria" panose="02040503050406030204" pitchFamily="18" charset="0"/>
              </a:rPr>
              <a:t>, “American Studies in Britain,” </a:t>
            </a:r>
            <a:r>
              <a:rPr lang="en-GB" i="1" spc="-15" dirty="0">
                <a:ea typeface="Cambria" panose="02040503050406030204" pitchFamily="18" charset="0"/>
              </a:rPr>
              <a:t>American Quarterly </a:t>
            </a:r>
            <a:r>
              <a:rPr lang="en-GB" spc="-15" dirty="0">
                <a:ea typeface="Cambria" panose="02040503050406030204" pitchFamily="18" charset="0"/>
              </a:rPr>
              <a:t>18.2 (Summer, 1966): 251-269.</a:t>
            </a:r>
          </a:p>
          <a:p>
            <a:r>
              <a:rPr lang="en-GB" spc="-15" dirty="0">
                <a:effectLst/>
                <a:ea typeface="Cambria" panose="02040503050406030204" pitchFamily="18" charset="0"/>
              </a:rPr>
              <a:t>Tom Wells, </a:t>
            </a:r>
            <a:r>
              <a:rPr lang="en-GB" i="1" spc="-15" dirty="0">
                <a:effectLst/>
                <a:ea typeface="Cambria" panose="02040503050406030204" pitchFamily="18" charset="0"/>
              </a:rPr>
              <a:t>The War Within: America's Battle Over Vietnam</a:t>
            </a:r>
            <a:r>
              <a:rPr lang="en-GB" spc="-15" dirty="0">
                <a:effectLst/>
                <a:ea typeface="Cambria" panose="02040503050406030204" pitchFamily="18" charset="0"/>
              </a:rPr>
              <a:t> (Berkeley, Los Angeles &amp; London: University of California Press, 1994)</a:t>
            </a:r>
            <a:r>
              <a:rPr lang="en-GB" spc="-15" dirty="0">
                <a:ea typeface="Cambria" panose="02040503050406030204" pitchFamily="18" charset="0"/>
              </a:rPr>
              <a:t>.</a:t>
            </a:r>
            <a:r>
              <a:rPr lang="en-GB" dirty="0">
                <a:effectLst/>
              </a:rPr>
              <a:t> </a:t>
            </a:r>
          </a:p>
        </p:txBody>
      </p:sp>
    </p:spTree>
    <p:extLst>
      <p:ext uri="{BB962C8B-B14F-4D97-AF65-F5344CB8AC3E}">
        <p14:creationId xmlns:p14="http://schemas.microsoft.com/office/powerpoint/2010/main" val="2995609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C8733-F0F3-C2C3-97D8-EB78CBFD032C}"/>
              </a:ext>
            </a:extLst>
          </p:cNvPr>
          <p:cNvSpPr>
            <a:spLocks noGrp="1"/>
          </p:cNvSpPr>
          <p:nvPr>
            <p:ph type="title"/>
          </p:nvPr>
        </p:nvSpPr>
        <p:spPr/>
        <p:txBody>
          <a:bodyPr/>
          <a:lstStyle/>
          <a:p>
            <a:r>
              <a:rPr lang="en-US" dirty="0"/>
              <a:t>What is Interdisciplinarity? </a:t>
            </a:r>
          </a:p>
        </p:txBody>
      </p:sp>
      <p:sp>
        <p:nvSpPr>
          <p:cNvPr id="3" name="Content Placeholder 2">
            <a:extLst>
              <a:ext uri="{FF2B5EF4-FFF2-40B4-BE49-F238E27FC236}">
                <a16:creationId xmlns:a16="http://schemas.microsoft.com/office/drawing/2014/main" id="{C8F1AC35-E7C2-54EA-11E7-F3A7CE71EB39}"/>
              </a:ext>
            </a:extLst>
          </p:cNvPr>
          <p:cNvSpPr>
            <a:spLocks noGrp="1"/>
          </p:cNvSpPr>
          <p:nvPr>
            <p:ph idx="1"/>
          </p:nvPr>
        </p:nvSpPr>
        <p:spPr>
          <a:xfrm>
            <a:off x="2231136" y="2547257"/>
            <a:ext cx="7729728" cy="4005944"/>
          </a:xfrm>
        </p:spPr>
        <p:txBody>
          <a:bodyPr>
            <a:normAutofit fontScale="92500" lnSpcReduction="10000"/>
          </a:bodyPr>
          <a:lstStyle/>
          <a:p>
            <a:r>
              <a:rPr lang="en-US" dirty="0"/>
              <a:t>Interdisciplinarity, or interdisciplinary studies, relies on combining two (or more) fields of study to better understand a subject.</a:t>
            </a:r>
          </a:p>
          <a:p>
            <a:r>
              <a:rPr lang="en-US" dirty="0"/>
              <a:t>How might we learn more about history from studying fields like:</a:t>
            </a:r>
          </a:p>
          <a:p>
            <a:pPr marL="0" indent="0">
              <a:buNone/>
            </a:pPr>
            <a:endParaRPr lang="en-US" dirty="0"/>
          </a:p>
          <a:p>
            <a:pPr marL="0" indent="0">
              <a:buNone/>
            </a:pPr>
            <a:r>
              <a:rPr lang="en-US" dirty="0"/>
              <a:t>	</a:t>
            </a:r>
            <a:r>
              <a:rPr lang="en-US" dirty="0">
                <a:solidFill>
                  <a:schemeClr val="accent2">
                    <a:lumMod val="75000"/>
                  </a:schemeClr>
                </a:solidFill>
              </a:rPr>
              <a:t>Literature?	Geography?	Sociology?	</a:t>
            </a:r>
          </a:p>
          <a:p>
            <a:pPr marL="0" indent="0">
              <a:buNone/>
            </a:pPr>
            <a:r>
              <a:rPr lang="en-US" dirty="0">
                <a:solidFill>
                  <a:schemeClr val="accent2">
                    <a:lumMod val="75000"/>
                  </a:schemeClr>
                </a:solidFill>
              </a:rPr>
              <a:t>Music?		Film Studies?	Politics?		Art History?</a:t>
            </a:r>
          </a:p>
          <a:p>
            <a:pPr marL="0" indent="0">
              <a:buNone/>
            </a:pPr>
            <a:r>
              <a:rPr lang="en-US" dirty="0">
                <a:solidFill>
                  <a:schemeClr val="accent2">
                    <a:lumMod val="75000"/>
                  </a:schemeClr>
                </a:solidFill>
              </a:rPr>
              <a:t>	Psychology?	Science?		Theatre Studies?</a:t>
            </a:r>
          </a:p>
          <a:p>
            <a:endParaRPr lang="en-US" dirty="0"/>
          </a:p>
          <a:p>
            <a:r>
              <a:rPr lang="en-US" dirty="0"/>
              <a:t>Subjects like Area Studies, Black Studies, and Gender Studies frequently take this approach.</a:t>
            </a:r>
          </a:p>
          <a:p>
            <a:r>
              <a:rPr lang="en-GB" dirty="0"/>
              <a:t>“…the disciplines are the place where we begin, but not where we end.” - Allen F. Repko</a:t>
            </a:r>
            <a:endParaRPr lang="en-US" dirty="0"/>
          </a:p>
        </p:txBody>
      </p:sp>
    </p:spTree>
    <p:extLst>
      <p:ext uri="{BB962C8B-B14F-4D97-AF65-F5344CB8AC3E}">
        <p14:creationId xmlns:p14="http://schemas.microsoft.com/office/powerpoint/2010/main" val="2427087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8DE601D-9CD9-F44C-131F-FBE1CD1B6F51}"/>
              </a:ext>
            </a:extLst>
          </p:cNvPr>
          <p:cNvSpPr>
            <a:spLocks noGrp="1"/>
          </p:cNvSpPr>
          <p:nvPr>
            <p:ph type="title"/>
          </p:nvPr>
        </p:nvSpPr>
        <p:spPr>
          <a:xfrm>
            <a:off x="2231136" y="467418"/>
            <a:ext cx="7729728" cy="1188720"/>
          </a:xfrm>
          <a:solidFill>
            <a:srgbClr val="FFFFFF"/>
          </a:solidFill>
        </p:spPr>
        <p:txBody>
          <a:bodyPr>
            <a:normAutofit/>
          </a:bodyPr>
          <a:lstStyle/>
          <a:p>
            <a:r>
              <a:rPr lang="en-US"/>
              <a:t>American Studies</a:t>
            </a:r>
          </a:p>
        </p:txBody>
      </p:sp>
      <p:sp>
        <p:nvSpPr>
          <p:cNvPr id="3" name="Content Placeholder 2">
            <a:extLst>
              <a:ext uri="{FF2B5EF4-FFF2-40B4-BE49-F238E27FC236}">
                <a16:creationId xmlns:a16="http://schemas.microsoft.com/office/drawing/2014/main" id="{5F382976-1438-2E2C-7D53-5C06A25620AB}"/>
              </a:ext>
            </a:extLst>
          </p:cNvPr>
          <p:cNvSpPr>
            <a:spLocks noGrp="1"/>
          </p:cNvSpPr>
          <p:nvPr>
            <p:ph idx="1"/>
          </p:nvPr>
        </p:nvSpPr>
        <p:spPr>
          <a:xfrm>
            <a:off x="1706062" y="2291262"/>
            <a:ext cx="8779512" cy="2879256"/>
          </a:xfrm>
        </p:spPr>
        <p:txBody>
          <a:bodyPr>
            <a:normAutofit/>
          </a:bodyPr>
          <a:lstStyle/>
          <a:p>
            <a:pPr>
              <a:lnSpc>
                <a:spcPct val="90000"/>
              </a:lnSpc>
            </a:pPr>
            <a:r>
              <a:rPr lang="en-US" sz="1500">
                <a:solidFill>
                  <a:srgbClr val="404040"/>
                </a:solidFill>
              </a:rPr>
              <a:t>American Studies is an interdisciplinary field, which draws on multiple strands of scholarship to develop understanding of the Americas.</a:t>
            </a:r>
          </a:p>
          <a:p>
            <a:pPr>
              <a:lnSpc>
                <a:spcPct val="90000"/>
              </a:lnSpc>
            </a:pPr>
            <a:r>
              <a:rPr lang="en-US" sz="1500">
                <a:solidFill>
                  <a:srgbClr val="404040"/>
                </a:solidFill>
              </a:rPr>
              <a:t>American Studies gained popularity in the UK in the context of the Cold War, with stakeholders feeling the discipline would bolster the ‘special relationship’ between the two countries.</a:t>
            </a:r>
          </a:p>
          <a:p>
            <a:pPr>
              <a:lnSpc>
                <a:spcPct val="90000"/>
              </a:lnSpc>
            </a:pPr>
            <a:r>
              <a:rPr lang="en-US" sz="1500">
                <a:solidFill>
                  <a:srgbClr val="404040"/>
                </a:solidFill>
              </a:rPr>
              <a:t> Various organizations (including the Rockerfeller Foundation) would fund the the ‘Fulbright Conferences,’ where the British Association of American Studies (BAAS) was formed.</a:t>
            </a:r>
          </a:p>
          <a:p>
            <a:pPr>
              <a:lnSpc>
                <a:spcPct val="90000"/>
              </a:lnSpc>
            </a:pPr>
            <a:r>
              <a:rPr lang="en-US" sz="1500">
                <a:solidFill>
                  <a:srgbClr val="404040"/>
                </a:solidFill>
              </a:rPr>
              <a:t>Since then, American Studies has expanded to encompass a more transnational approach, including increased consideration of Canada, the Caribbean, and Central and Southern America. </a:t>
            </a:r>
          </a:p>
          <a:p>
            <a:pPr>
              <a:lnSpc>
                <a:spcPct val="90000"/>
              </a:lnSpc>
            </a:pPr>
            <a:r>
              <a:rPr lang="en-US" sz="1500">
                <a:solidFill>
                  <a:srgbClr val="404040"/>
                </a:solidFill>
              </a:rPr>
              <a:t>Throughout its history, interdisciplinarity has been key to American Studies.</a:t>
            </a:r>
          </a:p>
        </p:txBody>
      </p:sp>
    </p:spTree>
    <p:extLst>
      <p:ext uri="{BB962C8B-B14F-4D97-AF65-F5344CB8AC3E}">
        <p14:creationId xmlns:p14="http://schemas.microsoft.com/office/powerpoint/2010/main" val="3181049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B3F40-7550-9571-4528-BAE897DDAE85}"/>
              </a:ext>
            </a:extLst>
          </p:cNvPr>
          <p:cNvSpPr>
            <a:spLocks noGrp="1"/>
          </p:cNvSpPr>
          <p:nvPr>
            <p:ph type="title"/>
          </p:nvPr>
        </p:nvSpPr>
        <p:spPr>
          <a:xfrm>
            <a:off x="604157" y="344207"/>
            <a:ext cx="10983686" cy="1188720"/>
          </a:xfrm>
        </p:spPr>
        <p:txBody>
          <a:bodyPr/>
          <a:lstStyle/>
          <a:p>
            <a:r>
              <a:rPr lang="en-US" dirty="0"/>
              <a:t>Interdisciplinary Case Study: The Vietnam War</a:t>
            </a:r>
          </a:p>
        </p:txBody>
      </p:sp>
      <p:sp>
        <p:nvSpPr>
          <p:cNvPr id="7" name="Content Placeholder 6">
            <a:extLst>
              <a:ext uri="{FF2B5EF4-FFF2-40B4-BE49-F238E27FC236}">
                <a16:creationId xmlns:a16="http://schemas.microsoft.com/office/drawing/2014/main" id="{BBA22313-F0CE-305B-FE0A-F4992AF8ED64}"/>
              </a:ext>
            </a:extLst>
          </p:cNvPr>
          <p:cNvSpPr>
            <a:spLocks noGrp="1"/>
          </p:cNvSpPr>
          <p:nvPr>
            <p:ph sz="half" idx="1"/>
          </p:nvPr>
        </p:nvSpPr>
        <p:spPr>
          <a:xfrm>
            <a:off x="453347" y="2010974"/>
            <a:ext cx="11322642" cy="4515176"/>
          </a:xfrm>
        </p:spPr>
        <p:txBody>
          <a:bodyPr>
            <a:normAutofit fontScale="92500" lnSpcReduction="10000"/>
          </a:bodyPr>
          <a:lstStyle/>
          <a:p>
            <a:r>
              <a:rPr lang="en-US" dirty="0"/>
              <a:t>The Vietnam War was a conflict between the communist North Vietnam (and its Southern allies the Viet Cong) and South Vietnam. North Vietnam was supported by the Soviet Union, and South Vietnam was supported by the United States. </a:t>
            </a:r>
          </a:p>
          <a:p>
            <a:r>
              <a:rPr lang="en-US" dirty="0"/>
              <a:t>For the United States, Vietnam was originally thought of in terms of “containment” and preventing the spread of communism further. The Truman Doctrine in 1947 articulated this.</a:t>
            </a:r>
          </a:p>
          <a:p>
            <a:r>
              <a:rPr lang="en-US" dirty="0"/>
              <a:t>US military presence in Vietnam increased during President Johnson’s administration. After an alleged attack by North Vietnamese vessel on a US ship, Congress passed Gulf of Tonkin resolution in 1964. By 1968 there were more than half a million troops in Vietnam.</a:t>
            </a:r>
          </a:p>
          <a:p>
            <a:r>
              <a:rPr lang="en-US" dirty="0"/>
              <a:t>The media was actively involved in covering Vietnam. The Tet Offensive in 1968 – where US troops were surprised by mass uprisings across South Vietnam – marked a turning point in failing support for the war, as images of intense fighting were broadcast into American homes.</a:t>
            </a:r>
          </a:p>
          <a:p>
            <a:r>
              <a:rPr lang="en-US" dirty="0"/>
              <a:t>The conduct of the war was brutal, with bombings, chemical warfare, and “search and destroy” missions that often targeted both soldiers and civilians. Atrocities such as the My Lai massacre – where US forces killed hundreds of unarmed civilians – further outraged the public once they came to light.</a:t>
            </a:r>
          </a:p>
          <a:p>
            <a:r>
              <a:rPr lang="en-US" dirty="0"/>
              <a:t>Due to mounting costs, loss of life, and huge domestic pressure, the United States withdrew in 1973. Saigon fell in 1975, signaling the final loss of the war. </a:t>
            </a:r>
          </a:p>
          <a:p>
            <a:endParaRPr lang="en-US" dirty="0"/>
          </a:p>
        </p:txBody>
      </p:sp>
    </p:spTree>
    <p:extLst>
      <p:ext uri="{BB962C8B-B14F-4D97-AF65-F5344CB8AC3E}">
        <p14:creationId xmlns:p14="http://schemas.microsoft.com/office/powerpoint/2010/main" val="362563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1BA56-9C80-2741-597E-4A5C2B0C200B}"/>
              </a:ext>
            </a:extLst>
          </p:cNvPr>
          <p:cNvSpPr>
            <a:spLocks noGrp="1"/>
          </p:cNvSpPr>
          <p:nvPr>
            <p:ph type="title"/>
          </p:nvPr>
        </p:nvSpPr>
        <p:spPr>
          <a:xfrm>
            <a:off x="2231136" y="285424"/>
            <a:ext cx="7729728" cy="720416"/>
          </a:xfrm>
        </p:spPr>
        <p:txBody>
          <a:bodyPr>
            <a:normAutofit fontScale="90000"/>
          </a:bodyPr>
          <a:lstStyle/>
          <a:p>
            <a:r>
              <a:rPr lang="en-US" dirty="0"/>
              <a:t>What was the impact of the War?</a:t>
            </a:r>
          </a:p>
        </p:txBody>
      </p:sp>
      <p:sp>
        <p:nvSpPr>
          <p:cNvPr id="4" name="Content Placeholder 3">
            <a:extLst>
              <a:ext uri="{FF2B5EF4-FFF2-40B4-BE49-F238E27FC236}">
                <a16:creationId xmlns:a16="http://schemas.microsoft.com/office/drawing/2014/main" id="{76A160BC-CEBF-AE6B-147D-1B3D37D3DF9E}"/>
              </a:ext>
            </a:extLst>
          </p:cNvPr>
          <p:cNvSpPr txBox="1">
            <a:spLocks noGrp="1"/>
          </p:cNvSpPr>
          <p:nvPr>
            <p:ph idx="1"/>
          </p:nvPr>
        </p:nvSpPr>
        <p:spPr>
          <a:xfrm>
            <a:off x="1075038" y="1554480"/>
            <a:ext cx="10120184" cy="4441371"/>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324000" indent="-324000">
              <a:lnSpc>
                <a:spcPct val="90000"/>
              </a:lnSpc>
            </a:pPr>
            <a:r>
              <a:rPr lang="en-GB" sz="2400" dirty="0"/>
              <a:t>Costs:  An estimated $167 billion was spent on the war. Indirectly, it placed massive inflationary pressures on the US economy.</a:t>
            </a:r>
          </a:p>
          <a:p>
            <a:pPr marL="324000" indent="-324000">
              <a:lnSpc>
                <a:spcPct val="90000"/>
              </a:lnSpc>
            </a:pPr>
            <a:r>
              <a:rPr lang="en-GB" sz="2400" dirty="0"/>
              <a:t>2.7 million US citizens served in Vietnam. By the time that Saigon fell in April 1975, some 58,000 American soldiers had lost their lives, along with perhaps as many as 3 million Vietnamese (both soldiers and civilians).</a:t>
            </a:r>
          </a:p>
          <a:p>
            <a:pPr marL="324000" indent="-324000">
              <a:lnSpc>
                <a:spcPct val="90000"/>
              </a:lnSpc>
            </a:pPr>
            <a:r>
              <a:rPr lang="en-GB" sz="2400" dirty="0"/>
              <a:t>Howard Zinn called the war in Vietnam as the ‘theatre of the absurd.’</a:t>
            </a:r>
          </a:p>
          <a:p>
            <a:pPr marL="324000" indent="-324000">
              <a:lnSpc>
                <a:spcPct val="90000"/>
              </a:lnSpc>
            </a:pPr>
            <a:r>
              <a:rPr lang="en-GB" sz="2400" dirty="0"/>
              <a:t>The war caused a bitter split within the Democratic Party. It also further radicalised the student New Left, who formed a vocal Anti-war Movement.</a:t>
            </a:r>
          </a:p>
          <a:p>
            <a:pPr marL="324000" indent="-324000">
              <a:lnSpc>
                <a:spcPct val="90000"/>
              </a:lnSpc>
            </a:pPr>
            <a:r>
              <a:rPr lang="en-GB" sz="2400" dirty="0"/>
              <a:t>Public opinion on Vietnam was mostly negative, with a marked fall after the Tet Offensive of 1968.</a:t>
            </a:r>
          </a:p>
          <a:p>
            <a:pPr marL="0" indent="0">
              <a:lnSpc>
                <a:spcPct val="90000"/>
              </a:lnSpc>
              <a:buNone/>
            </a:pPr>
            <a:endParaRPr lang="en-GB" sz="2400" dirty="0"/>
          </a:p>
        </p:txBody>
      </p:sp>
      <p:sp>
        <p:nvSpPr>
          <p:cNvPr id="5" name="TextBox 4">
            <a:extLst>
              <a:ext uri="{FF2B5EF4-FFF2-40B4-BE49-F238E27FC236}">
                <a16:creationId xmlns:a16="http://schemas.microsoft.com/office/drawing/2014/main" id="{91E56226-7488-41BD-4C0E-05BBF07B134C}"/>
              </a:ext>
            </a:extLst>
          </p:cNvPr>
          <p:cNvSpPr txBox="1"/>
          <p:nvPr/>
        </p:nvSpPr>
        <p:spPr>
          <a:xfrm>
            <a:off x="2231136" y="6111335"/>
            <a:ext cx="7605591" cy="646331"/>
          </a:xfrm>
          <a:prstGeom prst="rect">
            <a:avLst/>
          </a:prstGeom>
          <a:solidFill>
            <a:schemeClr val="bg1"/>
          </a:solidFill>
          <a:ln>
            <a:solidFill>
              <a:schemeClr val="tx1"/>
            </a:solidFill>
          </a:ln>
        </p:spPr>
        <p:txBody>
          <a:bodyPr wrap="square" rtlCol="0">
            <a:spAutoFit/>
          </a:bodyPr>
          <a:lstStyle/>
          <a:p>
            <a:pPr algn="ctr"/>
            <a:r>
              <a:rPr lang="en-US" dirty="0">
                <a:solidFill>
                  <a:schemeClr val="accent2">
                    <a:lumMod val="75000"/>
                  </a:schemeClr>
                </a:solidFill>
              </a:rPr>
              <a:t>What does adopting an interdisciplinary approach tell us about the impact of the Vietnam War?</a:t>
            </a:r>
          </a:p>
        </p:txBody>
      </p:sp>
    </p:spTree>
    <p:extLst>
      <p:ext uri="{BB962C8B-B14F-4D97-AF65-F5344CB8AC3E}">
        <p14:creationId xmlns:p14="http://schemas.microsoft.com/office/powerpoint/2010/main" val="3938667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18E62D5-BDEB-762B-A368-7E1082EAFC14}"/>
              </a:ext>
            </a:extLst>
          </p:cNvPr>
          <p:cNvSpPr>
            <a:spLocks noGrp="1"/>
          </p:cNvSpPr>
          <p:nvPr>
            <p:ph type="title"/>
          </p:nvPr>
        </p:nvSpPr>
        <p:spPr>
          <a:xfrm>
            <a:off x="2231136" y="467418"/>
            <a:ext cx="7729728" cy="1188720"/>
          </a:xfrm>
          <a:solidFill>
            <a:srgbClr val="FFFFFF"/>
          </a:solidFill>
        </p:spPr>
        <p:txBody>
          <a:bodyPr>
            <a:normAutofit/>
          </a:bodyPr>
          <a:lstStyle/>
          <a:p>
            <a:r>
              <a:rPr lang="en-US"/>
              <a:t>The Vietnam War: Literature </a:t>
            </a:r>
          </a:p>
        </p:txBody>
      </p:sp>
      <p:sp>
        <p:nvSpPr>
          <p:cNvPr id="3" name="Content Placeholder 2">
            <a:extLst>
              <a:ext uri="{FF2B5EF4-FFF2-40B4-BE49-F238E27FC236}">
                <a16:creationId xmlns:a16="http://schemas.microsoft.com/office/drawing/2014/main" id="{D3E15103-5214-9557-6476-C336014C9DD7}"/>
              </a:ext>
            </a:extLst>
          </p:cNvPr>
          <p:cNvSpPr>
            <a:spLocks noGrp="1"/>
          </p:cNvSpPr>
          <p:nvPr>
            <p:ph idx="1"/>
          </p:nvPr>
        </p:nvSpPr>
        <p:spPr>
          <a:xfrm>
            <a:off x="1706062" y="2291262"/>
            <a:ext cx="8779512" cy="2879256"/>
          </a:xfrm>
        </p:spPr>
        <p:txBody>
          <a:bodyPr>
            <a:normAutofit/>
          </a:bodyPr>
          <a:lstStyle/>
          <a:p>
            <a:pPr>
              <a:lnSpc>
                <a:spcPct val="90000"/>
              </a:lnSpc>
            </a:pPr>
            <a:r>
              <a:rPr lang="en-US" sz="1400">
                <a:solidFill>
                  <a:srgbClr val="404040"/>
                </a:solidFill>
              </a:rPr>
              <a:t>Pilar Marin categorized the literature of the Vietnam into four categories:</a:t>
            </a:r>
          </a:p>
          <a:p>
            <a:pPr lvl="1">
              <a:lnSpc>
                <a:spcPct val="90000"/>
              </a:lnSpc>
            </a:pPr>
            <a:r>
              <a:rPr lang="en-US" sz="1400">
                <a:solidFill>
                  <a:srgbClr val="404040"/>
                </a:solidFill>
              </a:rPr>
              <a:t>Straight journalism, such as </a:t>
            </a:r>
            <a:r>
              <a:rPr lang="en-US" sz="1400" i="1">
                <a:solidFill>
                  <a:srgbClr val="404040"/>
                </a:solidFill>
              </a:rPr>
              <a:t>Dispatches </a:t>
            </a:r>
            <a:r>
              <a:rPr lang="en-US" sz="1400">
                <a:solidFill>
                  <a:srgbClr val="404040"/>
                </a:solidFill>
              </a:rPr>
              <a:t>(1977) by Michael Herr.</a:t>
            </a:r>
          </a:p>
          <a:p>
            <a:pPr lvl="1">
              <a:lnSpc>
                <a:spcPct val="90000"/>
              </a:lnSpc>
            </a:pPr>
            <a:r>
              <a:rPr lang="en-US" sz="1400">
                <a:solidFill>
                  <a:srgbClr val="404040"/>
                </a:solidFill>
              </a:rPr>
              <a:t>Diaries, such as </a:t>
            </a:r>
            <a:r>
              <a:rPr lang="en-US" sz="1400" i="1">
                <a:solidFill>
                  <a:srgbClr val="404040"/>
                </a:solidFill>
              </a:rPr>
              <a:t>The Killing Zone </a:t>
            </a:r>
            <a:r>
              <a:rPr lang="en-US" sz="1400">
                <a:solidFill>
                  <a:srgbClr val="404040"/>
                </a:solidFill>
              </a:rPr>
              <a:t>(1978) by Frederick Downs.</a:t>
            </a:r>
          </a:p>
          <a:p>
            <a:pPr lvl="1">
              <a:lnSpc>
                <a:spcPct val="90000"/>
              </a:lnSpc>
            </a:pPr>
            <a:r>
              <a:rPr lang="en-US" sz="1400">
                <a:solidFill>
                  <a:srgbClr val="404040"/>
                </a:solidFill>
              </a:rPr>
              <a:t>Stories of fictitious characters in real events, such as </a:t>
            </a:r>
            <a:r>
              <a:rPr lang="en-US" sz="1400" i="1">
                <a:solidFill>
                  <a:srgbClr val="404040"/>
                </a:solidFill>
              </a:rPr>
              <a:t>Fields of Fire </a:t>
            </a:r>
            <a:r>
              <a:rPr lang="en-US" sz="1400">
                <a:solidFill>
                  <a:srgbClr val="404040"/>
                </a:solidFill>
              </a:rPr>
              <a:t>(1978) by James Webb.</a:t>
            </a:r>
          </a:p>
          <a:p>
            <a:pPr lvl="1">
              <a:lnSpc>
                <a:spcPct val="90000"/>
              </a:lnSpc>
            </a:pPr>
            <a:r>
              <a:rPr lang="en-US" sz="1400">
                <a:solidFill>
                  <a:srgbClr val="404040"/>
                </a:solidFill>
              </a:rPr>
              <a:t>Autobiographical works that provide psychological insight into the protagonist, such as </a:t>
            </a:r>
            <a:r>
              <a:rPr lang="en-US" sz="1400" i="1">
                <a:solidFill>
                  <a:srgbClr val="404040"/>
                </a:solidFill>
              </a:rPr>
              <a:t>A Rumor of War </a:t>
            </a:r>
            <a:r>
              <a:rPr lang="en-US" sz="1400">
                <a:solidFill>
                  <a:srgbClr val="404040"/>
                </a:solidFill>
              </a:rPr>
              <a:t>(1977) by Philip Caputo. A review of this work reads: “Caputo’s troubled, searching meditations on the love and hate of war, on fear, and the ambivalent discord warfare can create in the hearts of decent men, are among the most eloquent I have read in modern literature.” —William Styron, The New York Review of Books. </a:t>
            </a:r>
          </a:p>
          <a:p>
            <a:pPr>
              <a:lnSpc>
                <a:spcPct val="90000"/>
              </a:lnSpc>
            </a:pPr>
            <a:r>
              <a:rPr lang="en-US" sz="1400">
                <a:solidFill>
                  <a:srgbClr val="404040"/>
                </a:solidFill>
              </a:rPr>
              <a:t>“War is seen as the test of manhood, an initiation rite. These novels of Vietnam, like those of World War I and World War II reveal to the reader characters, all of them young men, who are deeply worried as to what their behavior will be when the terrible moment comes.” – Pilar Marin.</a:t>
            </a:r>
          </a:p>
        </p:txBody>
      </p:sp>
    </p:spTree>
    <p:extLst>
      <p:ext uri="{BB962C8B-B14F-4D97-AF65-F5344CB8AC3E}">
        <p14:creationId xmlns:p14="http://schemas.microsoft.com/office/powerpoint/2010/main" val="3346018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D49F4-DF2C-CEDB-E8DA-260F23043786}"/>
              </a:ext>
            </a:extLst>
          </p:cNvPr>
          <p:cNvSpPr>
            <a:spLocks noGrp="1"/>
          </p:cNvSpPr>
          <p:nvPr>
            <p:ph type="title"/>
          </p:nvPr>
        </p:nvSpPr>
        <p:spPr/>
        <p:txBody>
          <a:bodyPr/>
          <a:lstStyle/>
          <a:p>
            <a:r>
              <a:rPr lang="en-US" dirty="0"/>
              <a:t>EXCERPT from ‘A Rumor of War’</a:t>
            </a:r>
          </a:p>
        </p:txBody>
      </p:sp>
      <p:sp>
        <p:nvSpPr>
          <p:cNvPr id="3" name="Content Placeholder 2">
            <a:extLst>
              <a:ext uri="{FF2B5EF4-FFF2-40B4-BE49-F238E27FC236}">
                <a16:creationId xmlns:a16="http://schemas.microsoft.com/office/drawing/2014/main" id="{7B32C548-9560-9DEE-41EC-CE51BD066132}"/>
              </a:ext>
            </a:extLst>
          </p:cNvPr>
          <p:cNvSpPr>
            <a:spLocks noGrp="1"/>
          </p:cNvSpPr>
          <p:nvPr>
            <p:ph idx="1"/>
          </p:nvPr>
        </p:nvSpPr>
        <p:spPr>
          <a:xfrm>
            <a:off x="2231136" y="2455817"/>
            <a:ext cx="7729728" cy="4114799"/>
          </a:xfrm>
        </p:spPr>
        <p:txBody>
          <a:bodyPr>
            <a:normAutofit/>
          </a:bodyPr>
          <a:lstStyle/>
          <a:p>
            <a:pPr marL="0" indent="0">
              <a:buNone/>
            </a:pPr>
            <a:r>
              <a:rPr lang="en-US" dirty="0"/>
              <a:t>The discovery that the men we had scorned as peasant guerrillas were, in fact, a lethal, determined enemy and the casualty lists that lengthened each week with nothing to show for the blood being spilled broke our early confidence.  By autumn, what had begun as an adventurous expedition had turned into an exhausting, indecisive war of attrition in which we fought for no cause other than our own survival.</a:t>
            </a:r>
          </a:p>
          <a:p>
            <a:pPr marL="0" indent="0">
              <a:buNone/>
            </a:pPr>
            <a:endParaRPr lang="en-US" dirty="0"/>
          </a:p>
          <a:p>
            <a:pPr marL="0" indent="0">
              <a:buNone/>
            </a:pPr>
            <a:r>
              <a:rPr lang="en-US" dirty="0"/>
              <a:t>- Philip Caputo, </a:t>
            </a:r>
            <a:r>
              <a:rPr lang="en-US" i="1" dirty="0"/>
              <a:t>A Rumor of War </a:t>
            </a:r>
            <a:r>
              <a:rPr lang="en-US" dirty="0"/>
              <a:t>(New York : Holt, Rinehart and Winston, 1977).</a:t>
            </a:r>
          </a:p>
          <a:p>
            <a:endParaRPr lang="en-US" dirty="0"/>
          </a:p>
        </p:txBody>
      </p:sp>
    </p:spTree>
    <p:extLst>
      <p:ext uri="{BB962C8B-B14F-4D97-AF65-F5344CB8AC3E}">
        <p14:creationId xmlns:p14="http://schemas.microsoft.com/office/powerpoint/2010/main" val="80187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8DAE26-E595-CBA7-09D0-A672D41C4F88}"/>
              </a:ext>
            </a:extLst>
          </p:cNvPr>
          <p:cNvSpPr>
            <a:spLocks noGrp="1"/>
          </p:cNvSpPr>
          <p:nvPr>
            <p:ph type="title"/>
          </p:nvPr>
        </p:nvSpPr>
        <p:spPr>
          <a:xfrm>
            <a:off x="2231136" y="467418"/>
            <a:ext cx="7729728" cy="1188720"/>
          </a:xfrm>
          <a:solidFill>
            <a:srgbClr val="FFFFFF"/>
          </a:solidFill>
        </p:spPr>
        <p:txBody>
          <a:bodyPr>
            <a:normAutofit/>
          </a:bodyPr>
          <a:lstStyle/>
          <a:p>
            <a:r>
              <a:rPr lang="en-US"/>
              <a:t>The Vietnam War: Film Studies</a:t>
            </a:r>
          </a:p>
        </p:txBody>
      </p:sp>
      <p:sp>
        <p:nvSpPr>
          <p:cNvPr id="3" name="Content Placeholder 2">
            <a:extLst>
              <a:ext uri="{FF2B5EF4-FFF2-40B4-BE49-F238E27FC236}">
                <a16:creationId xmlns:a16="http://schemas.microsoft.com/office/drawing/2014/main" id="{339471AD-2CA0-1221-64B9-918417CF12AF}"/>
              </a:ext>
            </a:extLst>
          </p:cNvPr>
          <p:cNvSpPr>
            <a:spLocks noGrp="1"/>
          </p:cNvSpPr>
          <p:nvPr>
            <p:ph idx="1"/>
          </p:nvPr>
        </p:nvSpPr>
        <p:spPr>
          <a:xfrm>
            <a:off x="1706062" y="2291262"/>
            <a:ext cx="8779512" cy="2879256"/>
          </a:xfrm>
        </p:spPr>
        <p:txBody>
          <a:bodyPr>
            <a:normAutofit/>
          </a:bodyPr>
          <a:lstStyle/>
          <a:p>
            <a:pPr>
              <a:lnSpc>
                <a:spcPct val="90000"/>
              </a:lnSpc>
            </a:pPr>
            <a:r>
              <a:rPr lang="en-US" sz="1300" dirty="0">
                <a:solidFill>
                  <a:srgbClr val="404040"/>
                </a:solidFill>
              </a:rPr>
              <a:t>There have been dozens of films focusing on American soldiers’ experiences in Vietnam, including dramas [</a:t>
            </a:r>
            <a:r>
              <a:rPr lang="en-US" sz="1300" i="1" dirty="0">
                <a:solidFill>
                  <a:srgbClr val="404040"/>
                </a:solidFill>
              </a:rPr>
              <a:t>The Deer Hunter </a:t>
            </a:r>
            <a:r>
              <a:rPr lang="en-US" sz="1300" dirty="0">
                <a:solidFill>
                  <a:srgbClr val="404040"/>
                </a:solidFill>
              </a:rPr>
              <a:t>(1978), </a:t>
            </a:r>
            <a:r>
              <a:rPr lang="en-US" sz="1300" i="1" dirty="0">
                <a:solidFill>
                  <a:srgbClr val="404040"/>
                </a:solidFill>
              </a:rPr>
              <a:t>Full Metal Jacket </a:t>
            </a:r>
            <a:r>
              <a:rPr lang="en-US" sz="1300" dirty="0">
                <a:solidFill>
                  <a:srgbClr val="404040"/>
                </a:solidFill>
              </a:rPr>
              <a:t>(1987)], and comedies [</a:t>
            </a:r>
            <a:r>
              <a:rPr lang="en-US" sz="1300" i="1" dirty="0">
                <a:solidFill>
                  <a:srgbClr val="404040"/>
                </a:solidFill>
              </a:rPr>
              <a:t>Good Morning, Vietnam </a:t>
            </a:r>
            <a:r>
              <a:rPr lang="en-US" sz="1300" dirty="0">
                <a:solidFill>
                  <a:srgbClr val="404040"/>
                </a:solidFill>
              </a:rPr>
              <a:t>(1987)].</a:t>
            </a:r>
          </a:p>
          <a:p>
            <a:pPr>
              <a:lnSpc>
                <a:spcPct val="90000"/>
              </a:lnSpc>
            </a:pPr>
            <a:r>
              <a:rPr lang="en-US" sz="1300" dirty="0">
                <a:solidFill>
                  <a:srgbClr val="404040"/>
                </a:solidFill>
              </a:rPr>
              <a:t>One of the most famous Vietnam films is </a:t>
            </a:r>
            <a:r>
              <a:rPr lang="en-US" sz="1300" i="1" dirty="0">
                <a:solidFill>
                  <a:srgbClr val="404040"/>
                </a:solidFill>
              </a:rPr>
              <a:t>Apocalypse Now </a:t>
            </a:r>
            <a:r>
              <a:rPr lang="en-US" sz="1300" dirty="0">
                <a:solidFill>
                  <a:srgbClr val="404040"/>
                </a:solidFill>
              </a:rPr>
              <a:t>(1979), directed by Francis Ford Coppola. It is based on the novella </a:t>
            </a:r>
            <a:r>
              <a:rPr lang="en-US" sz="1300" i="1" dirty="0">
                <a:solidFill>
                  <a:srgbClr val="404040"/>
                </a:solidFill>
              </a:rPr>
              <a:t>Heart of Darkness </a:t>
            </a:r>
            <a:r>
              <a:rPr lang="en-US" sz="1300" dirty="0">
                <a:solidFill>
                  <a:srgbClr val="404040"/>
                </a:solidFill>
              </a:rPr>
              <a:t>by Joseph Conrad (1899). </a:t>
            </a:r>
          </a:p>
          <a:p>
            <a:pPr>
              <a:lnSpc>
                <a:spcPct val="90000"/>
              </a:lnSpc>
            </a:pPr>
            <a:r>
              <a:rPr lang="en-US" sz="1300" dirty="0">
                <a:solidFill>
                  <a:srgbClr val="404040"/>
                </a:solidFill>
              </a:rPr>
              <a:t>The film follows Captain Willard, who is ordered to assassinate Colonel Kurtz. As he carries out his mission down the rivers of South Vietnam, he travels further into the madness and corruption of the soldiers around him.</a:t>
            </a:r>
          </a:p>
          <a:p>
            <a:pPr>
              <a:lnSpc>
                <a:spcPct val="90000"/>
              </a:lnSpc>
            </a:pPr>
            <a:r>
              <a:rPr lang="en-US" sz="1300" dirty="0">
                <a:solidFill>
                  <a:srgbClr val="404040"/>
                </a:solidFill>
              </a:rPr>
              <a:t>The film has had a significant impact on popular culture, with iconic quotes such as “I love the smell of napalm in the morning” and “The horror, the horror.” The latter quote is the last words of Kurtz before he dies, which are also present in Conrad’s novella.</a:t>
            </a:r>
          </a:p>
          <a:p>
            <a:pPr>
              <a:lnSpc>
                <a:spcPct val="90000"/>
              </a:lnSpc>
            </a:pPr>
            <a:r>
              <a:rPr lang="en-GB" sz="1300" dirty="0">
                <a:solidFill>
                  <a:srgbClr val="404040"/>
                </a:solidFill>
              </a:rPr>
              <a:t>”</a:t>
            </a:r>
            <a:r>
              <a:rPr lang="en-GB" sz="1300" b="0" i="0" dirty="0">
                <a:solidFill>
                  <a:srgbClr val="404040"/>
                </a:solidFill>
                <a:effectLst/>
              </a:rPr>
              <a:t>Despite Francis Ford Coppola’s recent assertion that </a:t>
            </a:r>
            <a:r>
              <a:rPr lang="en-GB" sz="1300" b="0" i="1" dirty="0">
                <a:solidFill>
                  <a:srgbClr val="404040"/>
                </a:solidFill>
                <a:effectLst/>
              </a:rPr>
              <a:t>Apocalypse Now</a:t>
            </a:r>
            <a:r>
              <a:rPr lang="en-GB" sz="1300" b="0" i="0" dirty="0">
                <a:solidFill>
                  <a:srgbClr val="404040"/>
                </a:solidFill>
                <a:effectLst/>
              </a:rPr>
              <a:t> (1979) is not an anti-war film, the movie visually and auditorily falls squarely into the anti-war film movement in its challenging of the justness of the American cause and of the American soldier.” - Bianca Berman.</a:t>
            </a:r>
          </a:p>
        </p:txBody>
      </p:sp>
    </p:spTree>
    <p:extLst>
      <p:ext uri="{BB962C8B-B14F-4D97-AF65-F5344CB8AC3E}">
        <p14:creationId xmlns:p14="http://schemas.microsoft.com/office/powerpoint/2010/main" val="2695907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D3F984-DDE7-42A1-1F3D-8D10F7E2A801}"/>
              </a:ext>
            </a:extLst>
          </p:cNvPr>
          <p:cNvSpPr>
            <a:spLocks noGrp="1"/>
          </p:cNvSpPr>
          <p:nvPr>
            <p:ph idx="1"/>
          </p:nvPr>
        </p:nvSpPr>
        <p:spPr>
          <a:xfrm>
            <a:off x="2035193" y="1447800"/>
            <a:ext cx="7729728" cy="5169149"/>
          </a:xfrm>
        </p:spPr>
        <p:txBody>
          <a:bodyPr>
            <a:normAutofit/>
          </a:bodyPr>
          <a:lstStyle/>
          <a:p>
            <a:pPr marL="0" indent="0" algn="ctr">
              <a:buNone/>
            </a:pPr>
            <a:endParaRPr lang="en-US" dirty="0"/>
          </a:p>
          <a:p>
            <a:pPr marL="0" indent="0" algn="ctr">
              <a:buNone/>
            </a:pPr>
            <a:endParaRPr lang="en-US" dirty="0"/>
          </a:p>
          <a:p>
            <a:pPr marL="0" indent="0" algn="ctr">
              <a:buNone/>
            </a:pPr>
            <a:r>
              <a:rPr lang="en-US" dirty="0">
                <a:highlight>
                  <a:srgbClr val="FFFF00"/>
                </a:highlight>
              </a:rPr>
              <a:t>Access the video clip here: </a:t>
            </a:r>
            <a:r>
              <a:rPr lang="en-US" dirty="0">
                <a:highlight>
                  <a:srgbClr val="FFFF00"/>
                </a:highlight>
                <a:hlinkClick r:id="rId2"/>
              </a:rPr>
              <a:t>https://www.youtube.com/watch?v=Jts9suWIDlU</a:t>
            </a:r>
            <a:r>
              <a:rPr lang="en-US" dirty="0">
                <a:highlight>
                  <a:srgbClr val="FFFF00"/>
                </a:highlight>
              </a:rPr>
              <a:t> </a:t>
            </a:r>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dirty="0"/>
              <a:t>Watch the scene of Lieutenant Colonel Bill Kilgore (played by Robert Duvall). What does Duvall’s performance convey about his character’s attitude to the war?</a:t>
            </a:r>
          </a:p>
        </p:txBody>
      </p:sp>
    </p:spTree>
    <p:extLst>
      <p:ext uri="{BB962C8B-B14F-4D97-AF65-F5344CB8AC3E}">
        <p14:creationId xmlns:p14="http://schemas.microsoft.com/office/powerpoint/2010/main" val="2804064301"/>
      </p:ext>
    </p:extLst>
  </p:cSld>
  <p:clrMapOvr>
    <a:masterClrMapping/>
  </p:clrMapOvr>
</p:sld>
</file>

<file path=ppt/theme/theme1.xml><?xml version="1.0" encoding="utf-8"?>
<a:theme xmlns:a="http://schemas.openxmlformats.org/drawingml/2006/main" name="Parcel">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Parcel</Template>
  <TotalTime>8501</TotalTime>
  <Words>2628</Words>
  <Application>Microsoft Macintosh PowerPoint</Application>
  <PresentationFormat>Widescreen</PresentationFormat>
  <Paragraphs>104</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MS Mincho</vt:lpstr>
      <vt:lpstr>Arial</vt:lpstr>
      <vt:lpstr>Cambria</vt:lpstr>
      <vt:lpstr>Gill Sans MT</vt:lpstr>
      <vt:lpstr>Parcel</vt:lpstr>
      <vt:lpstr>Thinking Interdisciplinary in history: Vietnam as Case Study</vt:lpstr>
      <vt:lpstr>What is Interdisciplinarity? </vt:lpstr>
      <vt:lpstr>American Studies</vt:lpstr>
      <vt:lpstr>Interdisciplinary Case Study: The Vietnam War</vt:lpstr>
      <vt:lpstr>What was the impact of the War?</vt:lpstr>
      <vt:lpstr>The Vietnam War: Literature </vt:lpstr>
      <vt:lpstr>EXCERPT from ‘A Rumor of War’</vt:lpstr>
      <vt:lpstr>The Vietnam War: Film Studies</vt:lpstr>
      <vt:lpstr>PowerPoint Presentation</vt:lpstr>
      <vt:lpstr>The Vietnam War: Visual Culture </vt:lpstr>
      <vt:lpstr>PowerPoint Presentation</vt:lpstr>
      <vt:lpstr>The Vietnam War: Geography</vt:lpstr>
      <vt:lpstr>The Vietnam War: Music</vt:lpstr>
      <vt:lpstr>What Does an Interdisciplinary Approach Tell us?</vt:lpstr>
      <vt:lpstr>Works Cited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Harlem Renaissance: A Cultural History</dc:title>
  <dc:creator>Emily Brady</dc:creator>
  <cp:lastModifiedBy>Emily Brady</cp:lastModifiedBy>
  <cp:revision>45</cp:revision>
  <dcterms:created xsi:type="dcterms:W3CDTF">2023-09-18T16:13:00Z</dcterms:created>
  <dcterms:modified xsi:type="dcterms:W3CDTF">2024-02-26T14:45:29Z</dcterms:modified>
</cp:coreProperties>
</file>