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6" r:id="rId7"/>
    <p:sldId id="262"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7779A-7484-1595-4CDE-FB301E36DA93}" name="Emily Brady" initials="EB" userId="S::roth0201@ox.ac.uk::535b17ac-2540-467d-b9ad-896b475ecd5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93"/>
    <p:restoredTop sz="96024"/>
  </p:normalViewPr>
  <p:slideViewPr>
    <p:cSldViewPr snapToGrid="0">
      <p:cViewPr varScale="1">
        <p:scale>
          <a:sx n="90" d="100"/>
          <a:sy n="90" d="100"/>
        </p:scale>
        <p:origin x="224"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oc.gov/pictures/collection/brhc/"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loc.gov/rr/print/res/389_bhan.html" TargetMode="External"/><Relationship Id="rId4" Type="http://schemas.openxmlformats.org/officeDocument/2006/relationships/hyperlink" Target="https://en.wikipedia.org/wiki/Library_of_Congres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ublic_domain" TargetMode="External"/><Relationship Id="rId7" Type="http://schemas.openxmlformats.org/officeDocument/2006/relationships/hyperlink" Target="https://commons.wikimedia.org/wiki/File:MathewBrady1861.jpg"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commons.wikimedia.org/wiki/Commons:Hirtle_chart" TargetMode="External"/><Relationship Id="rId5" Type="http://schemas.openxmlformats.org/officeDocument/2006/relationships/hyperlink" Target="https://en.wikipedia.org/wiki/publication" TargetMode="External"/><Relationship Id="rId4" Type="http://schemas.openxmlformats.org/officeDocument/2006/relationships/hyperlink" Target="https://commons.wikimedia.org/wiki/United_Stat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rchives.gov/education/lessons/brady-photo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atalog.archives.gov/id/524418" TargetMode="External"/><Relationship Id="rId2" Type="http://schemas.openxmlformats.org/officeDocument/2006/relationships/hyperlink" Target="https://www.militaryimagesmagazine-digital.com/2022/03/08/illustrations-of-camp-life-thoughts-on-mathew-bradys-overlooked-early-war-seri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C03C-43BB-5737-31B5-839E4FBC09A1}"/>
              </a:ext>
            </a:extLst>
          </p:cNvPr>
          <p:cNvSpPr>
            <a:spLocks noGrp="1"/>
          </p:cNvSpPr>
          <p:nvPr>
            <p:ph type="ctrTitle"/>
          </p:nvPr>
        </p:nvSpPr>
        <p:spPr/>
        <p:txBody>
          <a:bodyPr>
            <a:normAutofit/>
          </a:bodyPr>
          <a:lstStyle/>
          <a:p>
            <a:r>
              <a:rPr lang="en-US" dirty="0"/>
              <a:t>Mathew Brady and War Photography</a:t>
            </a:r>
          </a:p>
        </p:txBody>
      </p:sp>
      <p:sp>
        <p:nvSpPr>
          <p:cNvPr id="3" name="Subtitle 2">
            <a:extLst>
              <a:ext uri="{FF2B5EF4-FFF2-40B4-BE49-F238E27FC236}">
                <a16:creationId xmlns:a16="http://schemas.microsoft.com/office/drawing/2014/main" id="{15BEF324-CFC9-556F-02FF-F141487F6A95}"/>
              </a:ext>
            </a:extLst>
          </p:cNvPr>
          <p:cNvSpPr>
            <a:spLocks noGrp="1"/>
          </p:cNvSpPr>
          <p:nvPr>
            <p:ph type="subTitle" idx="1"/>
          </p:nvPr>
        </p:nvSpPr>
        <p:spPr/>
        <p:txBody>
          <a:bodyPr/>
          <a:lstStyle/>
          <a:p>
            <a:r>
              <a:rPr lang="en-US" dirty="0"/>
              <a:t>BAAS History Resources Series: The Civil War</a:t>
            </a:r>
          </a:p>
        </p:txBody>
      </p:sp>
      <p:pic>
        <p:nvPicPr>
          <p:cNvPr id="4" name="Picture 3">
            <a:extLst>
              <a:ext uri="{FF2B5EF4-FFF2-40B4-BE49-F238E27FC236}">
                <a16:creationId xmlns:a16="http://schemas.microsoft.com/office/drawing/2014/main" id="{F3A46C5C-EC74-8E3B-0307-1A985D70E823}"/>
              </a:ext>
            </a:extLst>
          </p:cNvPr>
          <p:cNvPicPr>
            <a:picLocks noChangeAspect="1"/>
          </p:cNvPicPr>
          <p:nvPr/>
        </p:nvPicPr>
        <p:blipFill>
          <a:blip r:embed="rId2"/>
          <a:stretch>
            <a:fillRect/>
          </a:stretch>
        </p:blipFill>
        <p:spPr>
          <a:xfrm>
            <a:off x="207818" y="5592438"/>
            <a:ext cx="2133600" cy="1143000"/>
          </a:xfrm>
          <a:prstGeom prst="rect">
            <a:avLst/>
          </a:prstGeom>
        </p:spPr>
      </p:pic>
      <p:pic>
        <p:nvPicPr>
          <p:cNvPr id="5" name="Picture 4">
            <a:extLst>
              <a:ext uri="{FF2B5EF4-FFF2-40B4-BE49-F238E27FC236}">
                <a16:creationId xmlns:a16="http://schemas.microsoft.com/office/drawing/2014/main" id="{E14F459B-649A-0098-8A62-B6070676C320}"/>
              </a:ext>
            </a:extLst>
          </p:cNvPr>
          <p:cNvPicPr>
            <a:picLocks noChangeAspect="1"/>
          </p:cNvPicPr>
          <p:nvPr/>
        </p:nvPicPr>
        <p:blipFill>
          <a:blip r:embed="rId3"/>
          <a:stretch>
            <a:fillRect/>
          </a:stretch>
        </p:blipFill>
        <p:spPr>
          <a:xfrm>
            <a:off x="9774384" y="5592438"/>
            <a:ext cx="2171699" cy="1143000"/>
          </a:xfrm>
          <a:prstGeom prst="rect">
            <a:avLst/>
          </a:prstGeom>
        </p:spPr>
      </p:pic>
    </p:spTree>
    <p:extLst>
      <p:ext uri="{BB962C8B-B14F-4D97-AF65-F5344CB8AC3E}">
        <p14:creationId xmlns:p14="http://schemas.microsoft.com/office/powerpoint/2010/main" val="334440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17A3D-F8C5-CD90-00BF-A61F66BA749D}"/>
              </a:ext>
            </a:extLst>
          </p:cNvPr>
          <p:cNvSpPr>
            <a:spLocks noGrp="1"/>
          </p:cNvSpPr>
          <p:nvPr>
            <p:ph type="title"/>
          </p:nvPr>
        </p:nvSpPr>
        <p:spPr>
          <a:xfrm>
            <a:off x="804672" y="978776"/>
            <a:ext cx="10549128" cy="1174991"/>
          </a:xfrm>
        </p:spPr>
        <p:txBody>
          <a:bodyPr>
            <a:normAutofit/>
          </a:bodyPr>
          <a:lstStyle/>
          <a:p>
            <a:r>
              <a:rPr lang="en-US" sz="2400"/>
              <a:t>The Civil War and Photography</a:t>
            </a:r>
          </a:p>
        </p:txBody>
      </p:sp>
      <p:sp>
        <p:nvSpPr>
          <p:cNvPr id="3" name="Content Placeholder 2">
            <a:extLst>
              <a:ext uri="{FF2B5EF4-FFF2-40B4-BE49-F238E27FC236}">
                <a16:creationId xmlns:a16="http://schemas.microsoft.com/office/drawing/2014/main" id="{BDB7DC29-3C9D-AFED-9DAB-BF528CEA3F07}"/>
              </a:ext>
            </a:extLst>
          </p:cNvPr>
          <p:cNvSpPr>
            <a:spLocks noGrp="1"/>
          </p:cNvSpPr>
          <p:nvPr>
            <p:ph idx="1"/>
          </p:nvPr>
        </p:nvSpPr>
        <p:spPr>
          <a:xfrm>
            <a:off x="804672" y="2640692"/>
            <a:ext cx="10549128" cy="3883676"/>
          </a:xfrm>
        </p:spPr>
        <p:txBody>
          <a:bodyPr>
            <a:normAutofit/>
          </a:bodyPr>
          <a:lstStyle/>
          <a:p>
            <a:r>
              <a:rPr lang="en-US" dirty="0"/>
              <a:t>It is estimated that a million photographs were taken between 1860-1965, as there were 3,154 photographers active in the US in 1860. </a:t>
            </a:r>
          </a:p>
          <a:p>
            <a:r>
              <a:rPr lang="en-US" dirty="0"/>
              <a:t>When the Civil War started in 1861, photographer Mathew Brady and others jumped at the chance to photograph the conflict. </a:t>
            </a:r>
          </a:p>
          <a:p>
            <a:r>
              <a:rPr lang="en-US" dirty="0"/>
              <a:t>The Civil War would become one of the earliest conflicts to be photographed in-depth. Dozens of photographers used mobile darkrooms to create carte-de-</a:t>
            </a:r>
            <a:r>
              <a:rPr lang="en-US" dirty="0" err="1"/>
              <a:t>visites</a:t>
            </a:r>
            <a:r>
              <a:rPr lang="en-US" dirty="0"/>
              <a:t>. These were a kind of photograph that was mounted onto card.  </a:t>
            </a:r>
          </a:p>
          <a:p>
            <a:r>
              <a:rPr lang="en-US" dirty="0"/>
              <a:t>Soldiers were keen to have images sent home to their families, and there was a public demand for images of the war.</a:t>
            </a:r>
          </a:p>
        </p:txBody>
      </p:sp>
    </p:spTree>
    <p:extLst>
      <p:ext uri="{BB962C8B-B14F-4D97-AF65-F5344CB8AC3E}">
        <p14:creationId xmlns:p14="http://schemas.microsoft.com/office/powerpoint/2010/main" val="358632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AF194-EC92-2A86-1488-36ED3DF6E4A8}"/>
              </a:ext>
            </a:extLst>
          </p:cNvPr>
          <p:cNvSpPr>
            <a:spLocks noGrp="1"/>
          </p:cNvSpPr>
          <p:nvPr>
            <p:ph type="title"/>
          </p:nvPr>
        </p:nvSpPr>
        <p:spPr>
          <a:xfrm>
            <a:off x="5445496" y="978776"/>
            <a:ext cx="5925310" cy="1174991"/>
          </a:xfrm>
        </p:spPr>
        <p:txBody>
          <a:bodyPr>
            <a:normAutofit/>
          </a:bodyPr>
          <a:lstStyle/>
          <a:p>
            <a:r>
              <a:rPr lang="en-US" sz="2400"/>
              <a:t>Mathew Brady</a:t>
            </a:r>
          </a:p>
        </p:txBody>
      </p:sp>
      <p:pic>
        <p:nvPicPr>
          <p:cNvPr id="1026" name="Picture 2">
            <a:extLst>
              <a:ext uri="{FF2B5EF4-FFF2-40B4-BE49-F238E27FC236}">
                <a16:creationId xmlns:a16="http://schemas.microsoft.com/office/drawing/2014/main" id="{F32B4742-847E-DAFE-E68C-B7AB446397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4494"/>
          <a:stretch/>
        </p:blipFill>
        <p:spPr bwMode="auto">
          <a:xfrm>
            <a:off x="20" y="10"/>
            <a:ext cx="4657325"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1D6803C-41BE-00D8-AA4F-AEC2DA7C1068}"/>
              </a:ext>
            </a:extLst>
          </p:cNvPr>
          <p:cNvSpPr>
            <a:spLocks noGrp="1"/>
          </p:cNvSpPr>
          <p:nvPr>
            <p:ph idx="1"/>
          </p:nvPr>
        </p:nvSpPr>
        <p:spPr>
          <a:xfrm>
            <a:off x="5445496" y="2362201"/>
            <a:ext cx="5925310" cy="4112740"/>
          </a:xfrm>
        </p:spPr>
        <p:txBody>
          <a:bodyPr>
            <a:normAutofit fontScale="92500" lnSpcReduction="10000"/>
          </a:bodyPr>
          <a:lstStyle/>
          <a:p>
            <a:pPr>
              <a:lnSpc>
                <a:spcPct val="90000"/>
              </a:lnSpc>
            </a:pPr>
            <a:r>
              <a:rPr lang="en-US" sz="1700" dirty="0"/>
              <a:t>Prior to the start of the war, Brady was a successful portrait photographer. He was forty years old and most famous for his images of celebrities, including Abraham Lincoln. </a:t>
            </a:r>
          </a:p>
          <a:p>
            <a:pPr>
              <a:lnSpc>
                <a:spcPct val="90000"/>
              </a:lnSpc>
            </a:pPr>
            <a:r>
              <a:rPr lang="en-US" sz="1700" dirty="0"/>
              <a:t>There is debate over whether Brady chose to document the war out of economic self-interest, or out of a need to document the historical moment. Brady is quoted as saying: </a:t>
            </a:r>
            <a:r>
              <a:rPr lang="en-GB" sz="1700" b="0" i="0" u="none" strike="noStrike" dirty="0">
                <a:effectLst/>
              </a:rPr>
              <a:t>"I had to go. A spirit in my feet said 'Go,' and I went." </a:t>
            </a:r>
          </a:p>
          <a:p>
            <a:pPr>
              <a:lnSpc>
                <a:spcPct val="90000"/>
              </a:lnSpc>
            </a:pPr>
            <a:r>
              <a:rPr lang="en-US" sz="1700" dirty="0"/>
              <a:t>Brady did not often work as a field photographer himself due to his poor eyesight. He did, however, coordinate many photographers who worked in his name.</a:t>
            </a:r>
          </a:p>
          <a:p>
            <a:pPr>
              <a:lnSpc>
                <a:spcPct val="90000"/>
              </a:lnSpc>
            </a:pPr>
            <a:r>
              <a:rPr lang="en-US" sz="1700" dirty="0"/>
              <a:t>Brady was given permission to photograph the war, but at his own expense. He did not expect the war to last four years.</a:t>
            </a:r>
          </a:p>
          <a:p>
            <a:pPr>
              <a:lnSpc>
                <a:spcPct val="90000"/>
              </a:lnSpc>
            </a:pPr>
            <a:r>
              <a:rPr lang="en-US" sz="1700" dirty="0"/>
              <a:t>James Horan called him: “a historian with a camera.”</a:t>
            </a:r>
          </a:p>
          <a:p>
            <a:pPr marL="0" indent="0">
              <a:lnSpc>
                <a:spcPct val="90000"/>
              </a:lnSpc>
              <a:buNone/>
            </a:pPr>
            <a:r>
              <a:rPr lang="en-US" sz="1000" dirty="0"/>
              <a:t>(Image source: </a:t>
            </a:r>
            <a:r>
              <a:rPr lang="en-GB" sz="1100" dirty="0"/>
              <a:t>This work is from the </a:t>
            </a:r>
            <a:r>
              <a:rPr lang="en-GB" sz="1100" u="none" strike="noStrike" dirty="0">
                <a:solidFill>
                  <a:srgbClr val="663366"/>
                </a:solidFill>
                <a:effectLst/>
                <a:hlinkClick r:id="rId3"/>
              </a:rPr>
              <a:t>Brady-Handy</a:t>
            </a:r>
            <a:r>
              <a:rPr lang="en-GB" sz="1100" dirty="0"/>
              <a:t> collection at the </a:t>
            </a:r>
            <a:r>
              <a:rPr lang="en-GB" sz="1100" u="none" strike="noStrike" dirty="0">
                <a:solidFill>
                  <a:srgbClr val="663366"/>
                </a:solidFill>
                <a:effectLst/>
                <a:hlinkClick r:id="rId4" tooltip="en:Library of Congress"/>
              </a:rPr>
              <a:t>Library of Congress</a:t>
            </a:r>
            <a:r>
              <a:rPr lang="en-GB" sz="1100" dirty="0"/>
              <a:t>.  According to the library, there are </a:t>
            </a:r>
            <a:r>
              <a:rPr lang="en-GB" sz="1100" u="none" strike="noStrike" dirty="0">
                <a:solidFill>
                  <a:srgbClr val="663366"/>
                </a:solidFill>
                <a:effectLst/>
                <a:hlinkClick r:id="rId5"/>
              </a:rPr>
              <a:t>no known copyright restrictions</a:t>
            </a:r>
            <a:r>
              <a:rPr lang="en-GB" sz="1100" dirty="0"/>
              <a:t> on the use of this work. </a:t>
            </a:r>
            <a:r>
              <a:rPr lang="en-GB" sz="1100" dirty="0">
                <a:effectLst/>
              </a:rPr>
              <a:t>Mathew Brady died in 1896 and Levin C. Handy died in 1932. Photographs in this collection are in the public domain in the United States as works published before 1929 or as unpublished works whose copyright term has expired (life of author + 70 years). </a:t>
            </a:r>
            <a:r>
              <a:rPr lang="en-GB" sz="1100" dirty="0">
                <a:effectLst/>
                <a:hlinkClick r:id="rId5"/>
              </a:rPr>
              <a:t>https://www.loc.gov/rr/print/res/389_bhan.html</a:t>
            </a:r>
            <a:r>
              <a:rPr lang="en-GB" sz="1100" dirty="0"/>
              <a:t>)</a:t>
            </a:r>
            <a:endParaRPr lang="en-US" sz="1000" dirty="0"/>
          </a:p>
        </p:txBody>
      </p:sp>
    </p:spTree>
    <p:extLst>
      <p:ext uri="{BB962C8B-B14F-4D97-AF65-F5344CB8AC3E}">
        <p14:creationId xmlns:p14="http://schemas.microsoft.com/office/powerpoint/2010/main" val="227407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A107-5B2F-E3D4-B435-7589671BA54C}"/>
              </a:ext>
            </a:extLst>
          </p:cNvPr>
          <p:cNvSpPr>
            <a:spLocks noGrp="1"/>
          </p:cNvSpPr>
          <p:nvPr>
            <p:ph type="title"/>
          </p:nvPr>
        </p:nvSpPr>
        <p:spPr>
          <a:xfrm>
            <a:off x="5445496" y="163230"/>
            <a:ext cx="5925310" cy="1174991"/>
          </a:xfrm>
        </p:spPr>
        <p:txBody>
          <a:bodyPr>
            <a:normAutofit/>
          </a:bodyPr>
          <a:lstStyle/>
          <a:p>
            <a:r>
              <a:rPr lang="en-US" sz="2400"/>
              <a:t>Portrait Photography</a:t>
            </a:r>
          </a:p>
        </p:txBody>
      </p:sp>
      <p:pic>
        <p:nvPicPr>
          <p:cNvPr id="3074" name="Picture 2" descr="undefined">
            <a:extLst>
              <a:ext uri="{FF2B5EF4-FFF2-40B4-BE49-F238E27FC236}">
                <a16:creationId xmlns:a16="http://schemas.microsoft.com/office/drawing/2014/main" id="{E4C56AEB-CB2A-C821-A1AB-F917AEDCD15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10" r="-1" b="-1"/>
          <a:stretch/>
        </p:blipFill>
        <p:spPr bwMode="auto">
          <a:xfrm>
            <a:off x="20" y="10"/>
            <a:ext cx="4657325"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9C49459-1EE4-3F07-BF9D-3D4FA362C7D4}"/>
              </a:ext>
            </a:extLst>
          </p:cNvPr>
          <p:cNvSpPr>
            <a:spLocks noGrp="1"/>
          </p:cNvSpPr>
          <p:nvPr>
            <p:ph idx="1"/>
          </p:nvPr>
        </p:nvSpPr>
        <p:spPr>
          <a:xfrm>
            <a:off x="5445496" y="1754659"/>
            <a:ext cx="5925310" cy="4940111"/>
          </a:xfrm>
        </p:spPr>
        <p:txBody>
          <a:bodyPr>
            <a:normAutofit fontScale="85000" lnSpcReduction="20000"/>
          </a:bodyPr>
          <a:lstStyle/>
          <a:p>
            <a:r>
              <a:rPr lang="en-US" dirty="0"/>
              <a:t>Mathew Brady has this portrait taken on his return from the Battle of Bull Run, wearing a saber which was given to him for defense by New York Fire Zouaves. The Battle of Bull Run was the first major battle of the war.</a:t>
            </a:r>
          </a:p>
          <a:p>
            <a:r>
              <a:rPr lang="en-US" dirty="0"/>
              <a:t>William A. </a:t>
            </a:r>
            <a:r>
              <a:rPr lang="en-US" dirty="0" err="1"/>
              <a:t>Croffut</a:t>
            </a:r>
            <a:r>
              <a:rPr lang="en-US" dirty="0"/>
              <a:t> wrote about seeing Brady for the </a:t>
            </a:r>
            <a:r>
              <a:rPr lang="en-US" i="1" dirty="0"/>
              <a:t>New York Tribune:</a:t>
            </a:r>
          </a:p>
          <a:p>
            <a:pPr lvl="1"/>
            <a:r>
              <a:rPr lang="en-US" i="1" dirty="0"/>
              <a:t>“His name was Brady, he added, and the protuberance on his back was a camera… I saw him afterwards dodging shells on the battlefield. He was in motion, but his machine did not seem effective, and when about two o’clock a runaway team of his horses came dashing wildly past us, dragging a gun carriage bottom side up, I saw Brady again and shouted, ‘Now’s your time!’ But I failed to stir him. I have often wondered how many pictures he took that day and whether he got out of the battle on our side or the other.”</a:t>
            </a:r>
          </a:p>
          <a:p>
            <a:r>
              <a:rPr lang="en-US" dirty="0"/>
              <a:t>This was one of the few times Brady saw combat. Brady was not able to take images of the battle, but still had this portrait taken. Why do you think that was?</a:t>
            </a:r>
          </a:p>
          <a:p>
            <a:r>
              <a:rPr lang="en-US" dirty="0"/>
              <a:t>He would also take portraits of leaders in the Civil War, including Abraham Lincoln (see next slide). Approximately 75% of Brady’s wartime photos were portraits.</a:t>
            </a:r>
          </a:p>
          <a:p>
            <a:pPr marL="0" indent="0">
              <a:buNone/>
            </a:pPr>
            <a:r>
              <a:rPr lang="en-US" sz="1400" dirty="0"/>
              <a:t>(Image source: </a:t>
            </a:r>
            <a:r>
              <a:rPr lang="en-GB" sz="1400" b="0" i="1" u="none" strike="noStrike" dirty="0">
                <a:solidFill>
                  <a:srgbClr val="202122"/>
                </a:solidFill>
                <a:effectLst/>
                <a:latin typeface="Arial" panose="020B0604020202020204" pitchFamily="34" charset="0"/>
              </a:rPr>
              <a:t>This media file is in the </a:t>
            </a:r>
            <a:r>
              <a:rPr lang="en-GB" sz="1400" b="1" i="1" u="none" strike="noStrike" dirty="0">
                <a:solidFill>
                  <a:srgbClr val="663366"/>
                </a:solidFill>
                <a:effectLst/>
                <a:latin typeface="Arial" panose="020B0604020202020204" pitchFamily="34" charset="0"/>
                <a:hlinkClick r:id="rId3" tooltip="w:public domain"/>
              </a:rPr>
              <a:t>public domain</a:t>
            </a:r>
            <a:r>
              <a:rPr lang="en-GB" sz="1400" b="0" i="1" u="none" strike="noStrike" dirty="0">
                <a:solidFill>
                  <a:srgbClr val="202122"/>
                </a:solidFill>
                <a:effectLst/>
                <a:latin typeface="Arial" panose="020B0604020202020204" pitchFamily="34" charset="0"/>
              </a:rPr>
              <a:t> in the </a:t>
            </a:r>
            <a:r>
              <a:rPr lang="en-GB" sz="1400" b="0" i="1" u="none" strike="noStrike" dirty="0">
                <a:solidFill>
                  <a:srgbClr val="0B0080"/>
                </a:solidFill>
                <a:effectLst/>
                <a:latin typeface="Arial" panose="020B0604020202020204" pitchFamily="34" charset="0"/>
                <a:hlinkClick r:id="rId4" tooltip="United States"/>
              </a:rPr>
              <a:t>United States</a:t>
            </a:r>
            <a:r>
              <a:rPr lang="en-GB" sz="1400" b="0" i="1" u="none" strike="noStrike" dirty="0">
                <a:solidFill>
                  <a:srgbClr val="202122"/>
                </a:solidFill>
                <a:effectLst/>
                <a:latin typeface="Arial" panose="020B0604020202020204" pitchFamily="34" charset="0"/>
              </a:rPr>
              <a:t>. This applies to U.S. works where the copyright has expired, often because its first </a:t>
            </a:r>
            <a:r>
              <a:rPr lang="en-GB" sz="1400" b="0" i="1" u="none" strike="noStrike" dirty="0">
                <a:solidFill>
                  <a:srgbClr val="663366"/>
                </a:solidFill>
                <a:effectLst/>
                <a:latin typeface="Arial" panose="020B0604020202020204" pitchFamily="34" charset="0"/>
                <a:hlinkClick r:id="rId5" tooltip="w:publication"/>
              </a:rPr>
              <a:t>publication</a:t>
            </a:r>
            <a:r>
              <a:rPr lang="en-GB" sz="1400" b="0" i="1" u="none" strike="noStrike" dirty="0">
                <a:solidFill>
                  <a:srgbClr val="202122"/>
                </a:solidFill>
                <a:effectLst/>
                <a:latin typeface="Arial" panose="020B0604020202020204" pitchFamily="34" charset="0"/>
              </a:rPr>
              <a:t> occurred prior to January 1, 1929, and if not then due to lack of notice or renewal. See </a:t>
            </a:r>
            <a:r>
              <a:rPr lang="en-GB" sz="1400" b="0" i="1" u="none" strike="noStrike" dirty="0">
                <a:solidFill>
                  <a:srgbClr val="0B0080"/>
                </a:solidFill>
                <a:effectLst/>
                <a:latin typeface="Arial" panose="020B0604020202020204" pitchFamily="34" charset="0"/>
                <a:hlinkClick r:id="rId6" tooltip="Commons:Hirtle chart"/>
              </a:rPr>
              <a:t>this page</a:t>
            </a:r>
            <a:r>
              <a:rPr lang="en-GB" sz="1400" b="0" i="1" u="none" strike="noStrike" dirty="0">
                <a:solidFill>
                  <a:srgbClr val="202122"/>
                </a:solidFill>
                <a:effectLst/>
                <a:latin typeface="Arial" panose="020B0604020202020204" pitchFamily="34" charset="0"/>
              </a:rPr>
              <a:t> for further explanation. The UK follows the rule of the shorter term for US artworks. </a:t>
            </a:r>
            <a:r>
              <a:rPr lang="en-GB" sz="1400" i="1" dirty="0">
                <a:solidFill>
                  <a:srgbClr val="202122"/>
                </a:solidFill>
                <a:latin typeface="Arial" panose="020B0604020202020204" pitchFamily="34" charset="0"/>
              </a:rPr>
              <a:t>Image accessible here: </a:t>
            </a:r>
            <a:r>
              <a:rPr lang="en-GB" sz="1400" i="1" dirty="0">
                <a:solidFill>
                  <a:srgbClr val="202122"/>
                </a:solidFill>
                <a:latin typeface="Arial" panose="020B0604020202020204" pitchFamily="34" charset="0"/>
                <a:hlinkClick r:id="rId7"/>
              </a:rPr>
              <a:t>https://commons.wikimedia.org/wiki/File:MathewBrady1861.jpg</a:t>
            </a:r>
            <a:r>
              <a:rPr lang="en-GB" sz="1400" b="0" i="1" u="none" strike="noStrike" dirty="0">
                <a:solidFill>
                  <a:srgbClr val="202122"/>
                </a:solidFill>
                <a:effectLst/>
                <a:latin typeface="Arial" panose="020B0604020202020204" pitchFamily="34" charset="0"/>
              </a:rPr>
              <a:t>)</a:t>
            </a:r>
            <a:endParaRPr lang="en-US" sz="1400" dirty="0"/>
          </a:p>
        </p:txBody>
      </p:sp>
    </p:spTree>
    <p:extLst>
      <p:ext uri="{BB962C8B-B14F-4D97-AF65-F5344CB8AC3E}">
        <p14:creationId xmlns:p14="http://schemas.microsoft.com/office/powerpoint/2010/main" val="79614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5DF2D-44F1-5030-2588-968F9927FF4A}"/>
              </a:ext>
            </a:extLst>
          </p:cNvPr>
          <p:cNvSpPr>
            <a:spLocks noGrp="1"/>
          </p:cNvSpPr>
          <p:nvPr>
            <p:ph type="title"/>
          </p:nvPr>
        </p:nvSpPr>
        <p:spPr>
          <a:xfrm>
            <a:off x="2231136" y="655355"/>
            <a:ext cx="7729728" cy="1188720"/>
          </a:xfrm>
        </p:spPr>
        <p:txBody>
          <a:bodyPr/>
          <a:lstStyle/>
          <a:p>
            <a:r>
              <a:rPr lang="en-US" dirty="0"/>
              <a:t>Battlefield Photography</a:t>
            </a:r>
          </a:p>
        </p:txBody>
      </p:sp>
      <p:sp>
        <p:nvSpPr>
          <p:cNvPr id="3" name="Content Placeholder 2">
            <a:extLst>
              <a:ext uri="{FF2B5EF4-FFF2-40B4-BE49-F238E27FC236}">
                <a16:creationId xmlns:a16="http://schemas.microsoft.com/office/drawing/2014/main" id="{919F24BF-F06F-3DA6-D0A4-36C372B86B97}"/>
              </a:ext>
            </a:extLst>
          </p:cNvPr>
          <p:cNvSpPr>
            <a:spLocks noGrp="1"/>
          </p:cNvSpPr>
          <p:nvPr>
            <p:ph idx="1"/>
          </p:nvPr>
        </p:nvSpPr>
        <p:spPr>
          <a:xfrm>
            <a:off x="2955748" y="2165421"/>
            <a:ext cx="6396286" cy="2984988"/>
          </a:xfrm>
        </p:spPr>
        <p:txBody>
          <a:bodyPr>
            <a:normAutofit/>
          </a:bodyPr>
          <a:lstStyle/>
          <a:p>
            <a:r>
              <a:rPr lang="en-US" dirty="0"/>
              <a:t>It is notable that photography only captured the </a:t>
            </a:r>
            <a:r>
              <a:rPr lang="en-US" i="1" dirty="0"/>
              <a:t>aftermath </a:t>
            </a:r>
            <a:r>
              <a:rPr lang="en-US" dirty="0"/>
              <a:t>of battle, rather than battle itself. This was due to the danger of the battlefield and the long exposure times, making scenes with movement difficult to capture. </a:t>
            </a:r>
          </a:p>
          <a:p>
            <a:r>
              <a:rPr lang="en-US" dirty="0"/>
              <a:t>Photographs of the aftermath of  Antietam were produced in the Brady name, which showed dead soldiers on the battlefield. When Brady exhibited the photographs in the window of his New York studio, hundreds of people crowded to see them. However, the photographers – Alexander Gardner and James Gibson – received no credit. </a:t>
            </a:r>
          </a:p>
        </p:txBody>
      </p:sp>
      <p:sp>
        <p:nvSpPr>
          <p:cNvPr id="4" name="TextBox 3">
            <a:extLst>
              <a:ext uri="{FF2B5EF4-FFF2-40B4-BE49-F238E27FC236}">
                <a16:creationId xmlns:a16="http://schemas.microsoft.com/office/drawing/2014/main" id="{1A88001A-2D81-BA19-48B7-89C5D1BFE58A}"/>
              </a:ext>
            </a:extLst>
          </p:cNvPr>
          <p:cNvSpPr txBox="1"/>
          <p:nvPr/>
        </p:nvSpPr>
        <p:spPr>
          <a:xfrm>
            <a:off x="379020" y="5471755"/>
            <a:ext cx="11549743" cy="1200329"/>
          </a:xfrm>
          <a:prstGeom prst="rect">
            <a:avLst/>
          </a:prstGeom>
          <a:noFill/>
          <a:ln w="28575">
            <a:solidFill>
              <a:schemeClr val="tx1"/>
            </a:solidFill>
          </a:ln>
        </p:spPr>
        <p:txBody>
          <a:bodyPr wrap="square" rtlCol="0">
            <a:spAutoFit/>
          </a:bodyPr>
          <a:lstStyle/>
          <a:p>
            <a:r>
              <a:rPr lang="en-US" dirty="0"/>
              <a:t>“It is so nearly like visiting the battlefields to look over these views that all the emotions excited by the actual sight of the stained and sordid scene, strewed with rags and wrecks, came back to us, and we buried them in the recesses of our cabinet as we would have buried the mutilated remains of the dead they too vividly represented.” – Author Oliver Wendell Holmes, who visited Antietam and saw Gardner’s images.</a:t>
            </a:r>
          </a:p>
        </p:txBody>
      </p:sp>
    </p:spTree>
    <p:extLst>
      <p:ext uri="{BB962C8B-B14F-4D97-AF65-F5344CB8AC3E}">
        <p14:creationId xmlns:p14="http://schemas.microsoft.com/office/powerpoint/2010/main" val="424681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B8AD-851F-3F7E-7D0E-1A5CBD04D832}"/>
              </a:ext>
            </a:extLst>
          </p:cNvPr>
          <p:cNvSpPr>
            <a:spLocks noGrp="1"/>
          </p:cNvSpPr>
          <p:nvPr>
            <p:ph type="title"/>
          </p:nvPr>
        </p:nvSpPr>
        <p:spPr/>
        <p:txBody>
          <a:bodyPr/>
          <a:lstStyle/>
          <a:p>
            <a:r>
              <a:rPr lang="en-US" dirty="0"/>
              <a:t>Camp Photography</a:t>
            </a:r>
          </a:p>
        </p:txBody>
      </p:sp>
      <p:sp>
        <p:nvSpPr>
          <p:cNvPr id="5" name="Content Placeholder 4">
            <a:extLst>
              <a:ext uri="{FF2B5EF4-FFF2-40B4-BE49-F238E27FC236}">
                <a16:creationId xmlns:a16="http://schemas.microsoft.com/office/drawing/2014/main" id="{D437E81B-3EC5-FB13-B504-FF73383131E7}"/>
              </a:ext>
            </a:extLst>
          </p:cNvPr>
          <p:cNvSpPr>
            <a:spLocks noGrp="1"/>
          </p:cNvSpPr>
          <p:nvPr>
            <p:ph sz="half" idx="2"/>
          </p:nvPr>
        </p:nvSpPr>
        <p:spPr>
          <a:xfrm>
            <a:off x="1208314" y="2638044"/>
            <a:ext cx="10234043" cy="3101982"/>
          </a:xfrm>
        </p:spPr>
        <p:txBody>
          <a:bodyPr/>
          <a:lstStyle/>
          <a:p>
            <a:r>
              <a:rPr lang="en-US" dirty="0"/>
              <a:t>Mathew Brady recognized that patriotic images would sell better with the general public. </a:t>
            </a:r>
          </a:p>
          <a:p>
            <a:r>
              <a:rPr lang="en-US" dirty="0"/>
              <a:t>He also wanted to document the war for historical record, hence Brady and his team took images of camp life, daily routines and chores.</a:t>
            </a:r>
          </a:p>
          <a:p>
            <a:r>
              <a:rPr lang="en-US" dirty="0"/>
              <a:t>Because of long exposure times and light levels, images of camps and units were easier to capture than scenes of conflict.  </a:t>
            </a:r>
          </a:p>
          <a:p>
            <a:r>
              <a:rPr lang="en-US" dirty="0"/>
              <a:t>See a collection of these images here: </a:t>
            </a:r>
            <a:r>
              <a:rPr lang="en-US" dirty="0">
                <a:hlinkClick r:id="rId2"/>
              </a:rPr>
              <a:t>https://www.archives.gov/education/lessons/brady-photos</a:t>
            </a:r>
            <a:endParaRPr lang="en-US" dirty="0"/>
          </a:p>
          <a:p>
            <a:endParaRPr lang="en-US" dirty="0"/>
          </a:p>
        </p:txBody>
      </p:sp>
    </p:spTree>
    <p:extLst>
      <p:ext uri="{BB962C8B-B14F-4D97-AF65-F5344CB8AC3E}">
        <p14:creationId xmlns:p14="http://schemas.microsoft.com/office/powerpoint/2010/main" val="65114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9017-026C-7D52-355B-2C9F5BB106F7}"/>
              </a:ext>
            </a:extLst>
          </p:cNvPr>
          <p:cNvSpPr>
            <a:spLocks noGrp="1"/>
          </p:cNvSpPr>
          <p:nvPr>
            <p:ph type="title"/>
          </p:nvPr>
        </p:nvSpPr>
        <p:spPr/>
        <p:txBody>
          <a:bodyPr>
            <a:normAutofit/>
          </a:bodyPr>
          <a:lstStyle/>
          <a:p>
            <a:r>
              <a:rPr lang="en-US" dirty="0"/>
              <a:t>The Black Soldier</a:t>
            </a:r>
          </a:p>
        </p:txBody>
      </p:sp>
      <p:sp>
        <p:nvSpPr>
          <p:cNvPr id="3" name="Content Placeholder 2">
            <a:extLst>
              <a:ext uri="{FF2B5EF4-FFF2-40B4-BE49-F238E27FC236}">
                <a16:creationId xmlns:a16="http://schemas.microsoft.com/office/drawing/2014/main" id="{A601576D-2E99-120E-42E0-2BD48D5BB661}"/>
              </a:ext>
            </a:extLst>
          </p:cNvPr>
          <p:cNvSpPr>
            <a:spLocks noGrp="1"/>
          </p:cNvSpPr>
          <p:nvPr>
            <p:ph idx="1"/>
          </p:nvPr>
        </p:nvSpPr>
        <p:spPr/>
        <p:txBody>
          <a:bodyPr>
            <a:normAutofit/>
          </a:bodyPr>
          <a:lstStyle/>
          <a:p>
            <a:pPr>
              <a:lnSpc>
                <a:spcPct val="90000"/>
              </a:lnSpc>
            </a:pPr>
            <a:r>
              <a:rPr lang="en-US" sz="1400" dirty="0"/>
              <a:t>More than 186,000 Black Americans served in the Civil War in the United States. Photographers such as James Horace Wells, David C. Collins, John Ritchie, W H Leeson and Benjamin </a:t>
            </a:r>
            <a:r>
              <a:rPr lang="en-US" sz="1400" dirty="0" err="1"/>
              <a:t>Powelson</a:t>
            </a:r>
            <a:r>
              <a:rPr lang="en-US" sz="1400" dirty="0"/>
              <a:t> took photographs of African Americans involved in the Civil War.</a:t>
            </a:r>
          </a:p>
          <a:p>
            <a:pPr>
              <a:lnSpc>
                <a:spcPct val="90000"/>
              </a:lnSpc>
            </a:pPr>
            <a:r>
              <a:rPr lang="en-US" sz="1400" dirty="0"/>
              <a:t>Whilst there are some African Americans in Brady’s images, including a portrait of noted abolitionist Frederick Douglass, most of his archive focuses on white soldiers and leaders. </a:t>
            </a:r>
          </a:p>
          <a:p>
            <a:pPr>
              <a:lnSpc>
                <a:spcPct val="90000"/>
              </a:lnSpc>
            </a:pPr>
            <a:r>
              <a:rPr lang="en-US" sz="1400" dirty="0"/>
              <a:t>“Once [you] let the black man get upon his person the brass letter, US, let him get an eagle on his button, and a musket on his shoulder, and bullets in his pocket; and there is no power on the earth, or under the earth, that can deny that he has earned the right to citizenship in the United States.” – Frederick Douglass. </a:t>
            </a:r>
          </a:p>
          <a:p>
            <a:pPr>
              <a:lnSpc>
                <a:spcPct val="90000"/>
              </a:lnSpc>
            </a:pPr>
            <a:r>
              <a:rPr lang="en-US" sz="1400" dirty="0"/>
              <a:t>Historian Deborah Willis has argued “rediscovered voices and photographs help us grapple with a history that has often excluded stories about the bravery of black soldiers and the uncelebrated work of black women teachers and nurses.”</a:t>
            </a:r>
          </a:p>
          <a:p>
            <a:pPr>
              <a:lnSpc>
                <a:spcPct val="90000"/>
              </a:lnSpc>
            </a:pPr>
            <a:r>
              <a:rPr lang="en-US" sz="1400" dirty="0"/>
              <a:t>Why do you think so many African American soldiers wanted to have their portraits taken?</a:t>
            </a:r>
          </a:p>
        </p:txBody>
      </p:sp>
    </p:spTree>
    <p:extLst>
      <p:ext uri="{BB962C8B-B14F-4D97-AF65-F5344CB8AC3E}">
        <p14:creationId xmlns:p14="http://schemas.microsoft.com/office/powerpoint/2010/main" val="196452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2EDB2-82BB-4207-7A97-06C8DD3DB856}"/>
              </a:ext>
            </a:extLst>
          </p:cNvPr>
          <p:cNvSpPr>
            <a:spLocks noGrp="1"/>
          </p:cNvSpPr>
          <p:nvPr>
            <p:ph type="title"/>
          </p:nvPr>
        </p:nvSpPr>
        <p:spPr/>
        <p:txBody>
          <a:bodyPr/>
          <a:lstStyle/>
          <a:p>
            <a:r>
              <a:rPr lang="en-US" dirty="0"/>
              <a:t>Mathew Brady’s Legacy</a:t>
            </a:r>
          </a:p>
        </p:txBody>
      </p:sp>
      <p:sp>
        <p:nvSpPr>
          <p:cNvPr id="3" name="Content Placeholder 2">
            <a:extLst>
              <a:ext uri="{FF2B5EF4-FFF2-40B4-BE49-F238E27FC236}">
                <a16:creationId xmlns:a16="http://schemas.microsoft.com/office/drawing/2014/main" id="{47335927-4C25-5DD3-7C34-957817D763ED}"/>
              </a:ext>
            </a:extLst>
          </p:cNvPr>
          <p:cNvSpPr>
            <a:spLocks noGrp="1"/>
          </p:cNvSpPr>
          <p:nvPr>
            <p:ph idx="1"/>
          </p:nvPr>
        </p:nvSpPr>
        <p:spPr>
          <a:xfrm>
            <a:off x="2231136" y="2638044"/>
            <a:ext cx="7729728" cy="3589761"/>
          </a:xfrm>
        </p:spPr>
        <p:txBody>
          <a:bodyPr>
            <a:normAutofit/>
          </a:bodyPr>
          <a:lstStyle/>
          <a:p>
            <a:r>
              <a:rPr lang="en-US" dirty="0"/>
              <a:t>Once the war was over, the demand for images of war sharply declined amongst the public. Brady had hoped that the US government would buy his archive, but they refused. </a:t>
            </a:r>
          </a:p>
          <a:p>
            <a:r>
              <a:rPr lang="en-US" dirty="0"/>
              <a:t>Brady had spent a huge amount of his own money to photograph the war. When he was unable to sell his archive, he was unable to make back the cost or pay his debtors. His debts were covered when he sold the collection to Congress in 1875.  However, Brady died in significant debt in 1896.</a:t>
            </a:r>
          </a:p>
          <a:p>
            <a:r>
              <a:rPr lang="en-US" dirty="0"/>
              <a:t>James Horan has called Brady “the father of photojournalism.” </a:t>
            </a:r>
          </a:p>
          <a:p>
            <a:r>
              <a:rPr lang="en-US" dirty="0"/>
              <a:t>The beginnings of photojournalism – Kari Cornell argues that Antietam marked the beginning of demands for ”realistic images of newsworthy events are taken as they are happening.” </a:t>
            </a:r>
          </a:p>
          <a:p>
            <a:endParaRPr lang="en-US" dirty="0"/>
          </a:p>
          <a:p>
            <a:endParaRPr lang="en-US" dirty="0"/>
          </a:p>
        </p:txBody>
      </p:sp>
    </p:spTree>
    <p:extLst>
      <p:ext uri="{BB962C8B-B14F-4D97-AF65-F5344CB8AC3E}">
        <p14:creationId xmlns:p14="http://schemas.microsoft.com/office/powerpoint/2010/main" val="324428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F7A4-8CB4-578E-1481-6C082118CC18}"/>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7764B34D-A8CD-3B97-FD58-38EB7D95609A}"/>
              </a:ext>
            </a:extLst>
          </p:cNvPr>
          <p:cNvSpPr>
            <a:spLocks noGrp="1"/>
          </p:cNvSpPr>
          <p:nvPr>
            <p:ph idx="1"/>
          </p:nvPr>
        </p:nvSpPr>
        <p:spPr>
          <a:xfrm>
            <a:off x="2231136" y="2638044"/>
            <a:ext cx="7729728" cy="3613127"/>
          </a:xfrm>
        </p:spPr>
        <p:txBody>
          <a:bodyPr>
            <a:normAutofit fontScale="85000" lnSpcReduction="10000"/>
          </a:bodyPr>
          <a:lstStyle/>
          <a:p>
            <a:r>
              <a:rPr lang="en-US" dirty="0"/>
              <a:t>Kari Cornell, </a:t>
            </a:r>
            <a:r>
              <a:rPr lang="en-US" i="1" dirty="0"/>
              <a:t>Mathew Brady Records: the Civil War </a:t>
            </a:r>
            <a:r>
              <a:rPr lang="en-US" dirty="0"/>
              <a:t>(Minneapolis: Essential Library, 2018)</a:t>
            </a:r>
          </a:p>
          <a:p>
            <a:r>
              <a:rPr lang="en-US" dirty="0"/>
              <a:t>James Horan, </a:t>
            </a:r>
            <a:r>
              <a:rPr lang="en-US" i="1" dirty="0"/>
              <a:t>Mathew Brady: Historian with a Camera </a:t>
            </a:r>
            <a:r>
              <a:rPr lang="en-US" dirty="0"/>
              <a:t>(New York:  Crown Publishers, 1955)</a:t>
            </a:r>
          </a:p>
          <a:p>
            <a:r>
              <a:rPr lang="en-US" dirty="0"/>
              <a:t>Mary Panzer, </a:t>
            </a:r>
            <a:r>
              <a:rPr lang="en-US" i="1" dirty="0"/>
              <a:t>Mathew Brady and the Image of History </a:t>
            </a:r>
            <a:r>
              <a:rPr lang="en-US" dirty="0"/>
              <a:t>(Washington DC: Smithsonian Books, 1997)</a:t>
            </a:r>
          </a:p>
          <a:p>
            <a:r>
              <a:rPr lang="en-US" dirty="0"/>
              <a:t>Jeff L. Rosenheim, “ ‘Illustrations of Camp Life’: Thoughts on Mathew Brady’s overlooked early war series,” Military Images Detail, March 8, 2022, </a:t>
            </a:r>
            <a:r>
              <a:rPr lang="en-US" dirty="0">
                <a:solidFill>
                  <a:srgbClr val="CC9900"/>
                </a:solidFill>
                <a:hlinkClick r:id="rId2">
                  <a:extLst>
                    <a:ext uri="{A12FA001-AC4F-418D-AE19-62706E023703}">
                      <ahyp:hlinkClr xmlns:ahyp="http://schemas.microsoft.com/office/drawing/2018/hyperlinkcolor" val="tx"/>
                    </a:ext>
                  </a:extLst>
                </a:hlinkClick>
              </a:rPr>
              <a:t>https://www.militaryimagesmagazine-digital.com/2022/03/08/illustrations-of-camp-life-thoughts-on-mathew-bradys-overlooked-early-war-series/</a:t>
            </a:r>
            <a:r>
              <a:rPr lang="en-US" i="1" dirty="0"/>
              <a:t> </a:t>
            </a:r>
          </a:p>
          <a:p>
            <a:r>
              <a:rPr lang="en-US" dirty="0"/>
              <a:t>George Sullivan, </a:t>
            </a:r>
            <a:r>
              <a:rPr lang="en-US" i="1" dirty="0"/>
              <a:t>In the Wake of Battle: The Civil War Images of Mathew Brady </a:t>
            </a:r>
            <a:r>
              <a:rPr lang="en-US" dirty="0"/>
              <a:t>(Munich &amp; London: Prestel, 2004)</a:t>
            </a:r>
          </a:p>
          <a:p>
            <a:r>
              <a:rPr lang="en-US" dirty="0"/>
              <a:t>Deborah Willis, </a:t>
            </a:r>
            <a:r>
              <a:rPr lang="en-US" i="1" dirty="0"/>
              <a:t>The Black Civil War Soldier: A Visual History of Conflict and Citizenship </a:t>
            </a:r>
            <a:r>
              <a:rPr lang="en-US" dirty="0"/>
              <a:t>(New York: New York University Press, 2021).</a:t>
            </a:r>
          </a:p>
          <a:p>
            <a:r>
              <a:rPr lang="en-US" dirty="0"/>
              <a:t>Online archive of Civil War photography: </a:t>
            </a:r>
            <a:r>
              <a:rPr lang="en-US" dirty="0">
                <a:hlinkClick r:id="rId3"/>
              </a:rPr>
              <a:t>https://catalog.archives.gov/id/524418</a:t>
            </a:r>
            <a:r>
              <a:rPr lang="en-US" dirty="0"/>
              <a:t> </a:t>
            </a:r>
          </a:p>
        </p:txBody>
      </p:sp>
    </p:spTree>
    <p:extLst>
      <p:ext uri="{BB962C8B-B14F-4D97-AF65-F5344CB8AC3E}">
        <p14:creationId xmlns:p14="http://schemas.microsoft.com/office/powerpoint/2010/main" val="3621616383"/>
      </p:ext>
    </p:extLst>
  </p:cSld>
  <p:clrMapOvr>
    <a:masterClrMapping/>
  </p:clrMapOvr>
</p:sld>
</file>

<file path=ppt/theme/theme1.xml><?xml version="1.0" encoding="utf-8"?>
<a:theme xmlns:a="http://schemas.openxmlformats.org/drawingml/2006/main" name="Parcel">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489</TotalTime>
  <Words>1504</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Mathew Brady and War Photography</vt:lpstr>
      <vt:lpstr>The Civil War and Photography</vt:lpstr>
      <vt:lpstr>Mathew Brady</vt:lpstr>
      <vt:lpstr>Portrait Photography</vt:lpstr>
      <vt:lpstr>Battlefield Photography</vt:lpstr>
      <vt:lpstr>Camp Photography</vt:lpstr>
      <vt:lpstr>The Black Soldier</vt:lpstr>
      <vt:lpstr>Mathew Brady’s Legacy</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Harlem Renaissance: A Cultural History</dc:title>
  <dc:creator>Emily Brady</dc:creator>
  <cp:lastModifiedBy>Emily Brady</cp:lastModifiedBy>
  <cp:revision>19</cp:revision>
  <dcterms:created xsi:type="dcterms:W3CDTF">2023-09-18T16:13:00Z</dcterms:created>
  <dcterms:modified xsi:type="dcterms:W3CDTF">2024-02-26T14:54:41Z</dcterms:modified>
</cp:coreProperties>
</file>