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5" r:id="rId3"/>
    <p:sldId id="276" r:id="rId4"/>
    <p:sldId id="277" r:id="rId5"/>
    <p:sldId id="281" r:id="rId6"/>
    <p:sldId id="282" r:id="rId7"/>
    <p:sldId id="283" r:id="rId8"/>
    <p:sldId id="304" r:id="rId9"/>
    <p:sldId id="305" r:id="rId10"/>
    <p:sldId id="30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7779A-7484-1595-4CDE-FB301E36DA93}" name="Emily Brady" initials="EB" userId="S::roth0201@ox.ac.uk::535b17ac-2540-467d-b9ad-896b475ecd5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5"/>
    <p:restoredTop sz="96024"/>
  </p:normalViewPr>
  <p:slideViewPr>
    <p:cSldViewPr snapToGrid="0">
      <p:cViewPr varScale="1">
        <p:scale>
          <a:sx n="117" d="100"/>
          <a:sy n="117"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File:Birmingham_campaign_dogs.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nccdigital.org/people/danny-lyon/"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gordonparksfoundation.org/gordon-parks/photography-archive"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Charles_Moore_(photographer)#/media/File:Martin_Luther_King,_Jr._Montgomery_arrest_1958.jp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guardian.com/artanddesign/2022/apr/12/doris-derby-obituary"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C03C-43BB-5737-31B5-839E4FBC09A1}"/>
              </a:ext>
            </a:extLst>
          </p:cNvPr>
          <p:cNvSpPr>
            <a:spLocks noGrp="1"/>
          </p:cNvSpPr>
          <p:nvPr>
            <p:ph type="ctrTitle"/>
          </p:nvPr>
        </p:nvSpPr>
        <p:spPr/>
        <p:txBody>
          <a:bodyPr>
            <a:normAutofit fontScale="90000"/>
          </a:bodyPr>
          <a:lstStyle/>
          <a:p>
            <a:r>
              <a:rPr lang="en-US" dirty="0"/>
              <a:t>The Civil Rights Movement and the Impact of Photography</a:t>
            </a:r>
          </a:p>
        </p:txBody>
      </p:sp>
      <p:sp>
        <p:nvSpPr>
          <p:cNvPr id="3" name="Subtitle 2">
            <a:extLst>
              <a:ext uri="{FF2B5EF4-FFF2-40B4-BE49-F238E27FC236}">
                <a16:creationId xmlns:a16="http://schemas.microsoft.com/office/drawing/2014/main" id="{15BEF324-CFC9-556F-02FF-F141487F6A95}"/>
              </a:ext>
            </a:extLst>
          </p:cNvPr>
          <p:cNvSpPr>
            <a:spLocks noGrp="1"/>
          </p:cNvSpPr>
          <p:nvPr>
            <p:ph type="subTitle" idx="1"/>
          </p:nvPr>
        </p:nvSpPr>
        <p:spPr/>
        <p:txBody>
          <a:bodyPr/>
          <a:lstStyle/>
          <a:p>
            <a:r>
              <a:rPr lang="en-US" dirty="0"/>
              <a:t>BAAS History Resources Series: The Civil Rights Movement</a:t>
            </a:r>
          </a:p>
        </p:txBody>
      </p:sp>
      <p:pic>
        <p:nvPicPr>
          <p:cNvPr id="4" name="Picture 3">
            <a:extLst>
              <a:ext uri="{FF2B5EF4-FFF2-40B4-BE49-F238E27FC236}">
                <a16:creationId xmlns:a16="http://schemas.microsoft.com/office/drawing/2014/main" id="{00424C26-E390-96FC-FB94-3326B1ACA83F}"/>
              </a:ext>
            </a:extLst>
          </p:cNvPr>
          <p:cNvPicPr>
            <a:picLocks noChangeAspect="1"/>
          </p:cNvPicPr>
          <p:nvPr/>
        </p:nvPicPr>
        <p:blipFill>
          <a:blip r:embed="rId2"/>
          <a:stretch>
            <a:fillRect/>
          </a:stretch>
        </p:blipFill>
        <p:spPr>
          <a:xfrm>
            <a:off x="207818" y="5592438"/>
            <a:ext cx="2133600" cy="1143000"/>
          </a:xfrm>
          <a:prstGeom prst="rect">
            <a:avLst/>
          </a:prstGeom>
        </p:spPr>
      </p:pic>
      <p:pic>
        <p:nvPicPr>
          <p:cNvPr id="5" name="Picture 4">
            <a:extLst>
              <a:ext uri="{FF2B5EF4-FFF2-40B4-BE49-F238E27FC236}">
                <a16:creationId xmlns:a16="http://schemas.microsoft.com/office/drawing/2014/main" id="{791F70E5-25D4-1886-AEBB-0190D5AE250D}"/>
              </a:ext>
            </a:extLst>
          </p:cNvPr>
          <p:cNvPicPr>
            <a:picLocks noChangeAspect="1"/>
          </p:cNvPicPr>
          <p:nvPr/>
        </p:nvPicPr>
        <p:blipFill>
          <a:blip r:embed="rId3"/>
          <a:stretch>
            <a:fillRect/>
          </a:stretch>
        </p:blipFill>
        <p:spPr>
          <a:xfrm>
            <a:off x="9774384" y="5592438"/>
            <a:ext cx="2171699" cy="1143000"/>
          </a:xfrm>
          <a:prstGeom prst="rect">
            <a:avLst/>
          </a:prstGeom>
        </p:spPr>
      </p:pic>
    </p:spTree>
    <p:extLst>
      <p:ext uri="{BB962C8B-B14F-4D97-AF65-F5344CB8AC3E}">
        <p14:creationId xmlns:p14="http://schemas.microsoft.com/office/powerpoint/2010/main" val="334440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7F69E-C03C-050B-EEB4-0C49C5FB560A}"/>
              </a:ext>
            </a:extLst>
          </p:cNvPr>
          <p:cNvSpPr>
            <a:spLocks noGrp="1"/>
          </p:cNvSpPr>
          <p:nvPr>
            <p:ph type="title"/>
          </p:nvPr>
        </p:nvSpPr>
        <p:spPr/>
        <p:txBody>
          <a:bodyPr/>
          <a:lstStyle/>
          <a:p>
            <a:r>
              <a:rPr lang="en-US" dirty="0"/>
              <a:t>Works cited</a:t>
            </a:r>
          </a:p>
        </p:txBody>
      </p:sp>
      <p:sp>
        <p:nvSpPr>
          <p:cNvPr id="5" name="Content Placeholder 4">
            <a:extLst>
              <a:ext uri="{FF2B5EF4-FFF2-40B4-BE49-F238E27FC236}">
                <a16:creationId xmlns:a16="http://schemas.microsoft.com/office/drawing/2014/main" id="{2E881428-FD20-1645-7855-9C08F177C680}"/>
              </a:ext>
            </a:extLst>
          </p:cNvPr>
          <p:cNvSpPr>
            <a:spLocks noGrp="1"/>
          </p:cNvSpPr>
          <p:nvPr>
            <p:ph idx="1"/>
          </p:nvPr>
        </p:nvSpPr>
        <p:spPr>
          <a:xfrm>
            <a:off x="2231136" y="2638044"/>
            <a:ext cx="7729728" cy="4028763"/>
          </a:xfrm>
        </p:spPr>
        <p:txBody>
          <a:bodyPr>
            <a:normAutofit fontScale="85000" lnSpcReduction="10000"/>
          </a:bodyPr>
          <a:lstStyle/>
          <a:p>
            <a:r>
              <a:rPr lang="en-US" dirty="0"/>
              <a:t>Martin A. Berger, </a:t>
            </a:r>
            <a:r>
              <a:rPr lang="en-US" i="1" dirty="0"/>
              <a:t>Freedom Now! Forgotten Photographs of the Civil Rights Struggle </a:t>
            </a:r>
            <a:r>
              <a:rPr lang="en-US" dirty="0"/>
              <a:t>(Berkley &amp; London: University of California, 2013).</a:t>
            </a:r>
          </a:p>
          <a:p>
            <a:r>
              <a:rPr lang="en-US" dirty="0"/>
              <a:t>Emily Brady, ““I Take the Pictures as I See Them”: Doris Derby as Womanist, Activist and Photographer in the Civil Rights Movement,” </a:t>
            </a:r>
            <a:r>
              <a:rPr lang="en-US" i="1" dirty="0"/>
              <a:t>Journal of American Studies </a:t>
            </a:r>
            <a:r>
              <a:rPr lang="en-US" dirty="0"/>
              <a:t>56.4 (2022): 565-588.</a:t>
            </a:r>
          </a:p>
          <a:p>
            <a:r>
              <a:rPr lang="en-US" dirty="0"/>
              <a:t>Doris Derby, </a:t>
            </a:r>
            <a:r>
              <a:rPr lang="en-US" i="1" dirty="0"/>
              <a:t>Doris Derby: A Civil Rights Journey </a:t>
            </a:r>
            <a:r>
              <a:rPr lang="en-US" dirty="0"/>
              <a:t>(London: MACK, 2021).</a:t>
            </a:r>
          </a:p>
          <a:p>
            <a:r>
              <a:rPr lang="en-US" dirty="0"/>
              <a:t>Steven Kasher, </a:t>
            </a:r>
            <a:r>
              <a:rPr lang="en-US" i="1" dirty="0"/>
              <a:t>The Civil Rights Movement: A Photographic History, 1954-1968 </a:t>
            </a:r>
            <a:r>
              <a:rPr lang="en-US" dirty="0"/>
              <a:t>(New York &amp; London: Abbeville Press Publishers, 1996). </a:t>
            </a:r>
          </a:p>
          <a:p>
            <a:r>
              <a:rPr lang="en-US" dirty="0"/>
              <a:t>Martin Luther King, Jr., </a:t>
            </a:r>
            <a:r>
              <a:rPr lang="en-US" i="1" dirty="0"/>
              <a:t>Why We Can’t Wait</a:t>
            </a:r>
            <a:r>
              <a:rPr lang="en-US" dirty="0"/>
              <a:t> (New York: Signet, 1964).</a:t>
            </a:r>
          </a:p>
          <a:p>
            <a:r>
              <a:rPr lang="en-US" dirty="0"/>
              <a:t>Diane McWhorter, </a:t>
            </a:r>
            <a:r>
              <a:rPr lang="en-US" i="1" dirty="0"/>
              <a:t>Carry Me Home: Birmingham, Alabama: The Climactic Battle of the Civil Rights Revolution </a:t>
            </a:r>
            <a:r>
              <a:rPr lang="en-US" dirty="0"/>
              <a:t>(New York &amp; London: Simon and Schuster, 2002). </a:t>
            </a:r>
          </a:p>
          <a:p>
            <a:r>
              <a:rPr lang="en-US" dirty="0"/>
              <a:t>Leigh Raiford, </a:t>
            </a:r>
            <a:r>
              <a:rPr lang="en-US" i="1" dirty="0"/>
              <a:t>Imprisoned In A Luminous Glare: Photography and the African American Freedom Struggle </a:t>
            </a:r>
            <a:r>
              <a:rPr lang="en-US" dirty="0"/>
              <a:t>(Chapel Hill: The University of North Carolina Press, 2011),</a:t>
            </a:r>
          </a:p>
          <a:p>
            <a:r>
              <a:rPr lang="en-US" dirty="0"/>
              <a:t>Deborah Willis, </a:t>
            </a:r>
            <a:r>
              <a:rPr lang="en-US" i="1" dirty="0"/>
              <a:t>Reflections in Black: A History of Black Photographers, 1840 to the Present </a:t>
            </a:r>
            <a:r>
              <a:rPr lang="en-US" dirty="0"/>
              <a:t>(New York &amp; London: W. W. Norton, 2000). </a:t>
            </a:r>
            <a:endParaRPr lang="en-US" i="1" dirty="0"/>
          </a:p>
          <a:p>
            <a:endParaRPr lang="en-US" dirty="0"/>
          </a:p>
        </p:txBody>
      </p:sp>
    </p:spTree>
    <p:extLst>
      <p:ext uri="{BB962C8B-B14F-4D97-AF65-F5344CB8AC3E}">
        <p14:creationId xmlns:p14="http://schemas.microsoft.com/office/powerpoint/2010/main" val="4886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FBAF-09CE-A0A6-864F-EBE53595C9AF}"/>
              </a:ext>
            </a:extLst>
          </p:cNvPr>
          <p:cNvSpPr>
            <a:spLocks noGrp="1"/>
          </p:cNvSpPr>
          <p:nvPr>
            <p:ph type="title"/>
          </p:nvPr>
        </p:nvSpPr>
        <p:spPr>
          <a:xfrm>
            <a:off x="2231136" y="431292"/>
            <a:ext cx="7729728" cy="1188720"/>
          </a:xfrm>
        </p:spPr>
        <p:txBody>
          <a:bodyPr/>
          <a:lstStyle/>
          <a:p>
            <a:r>
              <a:rPr lang="en-US" dirty="0"/>
              <a:t>The Civil Rights Movement and Photography</a:t>
            </a:r>
          </a:p>
        </p:txBody>
      </p:sp>
      <p:sp>
        <p:nvSpPr>
          <p:cNvPr id="3" name="Content Placeholder 2">
            <a:extLst>
              <a:ext uri="{FF2B5EF4-FFF2-40B4-BE49-F238E27FC236}">
                <a16:creationId xmlns:a16="http://schemas.microsoft.com/office/drawing/2014/main" id="{FCD932D4-571A-A022-227A-4450CED31D52}"/>
              </a:ext>
            </a:extLst>
          </p:cNvPr>
          <p:cNvSpPr>
            <a:spLocks noGrp="1"/>
          </p:cNvSpPr>
          <p:nvPr>
            <p:ph idx="1"/>
          </p:nvPr>
        </p:nvSpPr>
        <p:spPr>
          <a:xfrm>
            <a:off x="2231136" y="1974015"/>
            <a:ext cx="7729728" cy="4452693"/>
          </a:xfrm>
        </p:spPr>
        <p:txBody>
          <a:bodyPr>
            <a:normAutofit/>
          </a:bodyPr>
          <a:lstStyle/>
          <a:p>
            <a:r>
              <a:rPr lang="en-US" dirty="0"/>
              <a:t>Photography was hugely important to the Civil Rights Movement – it enabled people all around the United States to see both the efforts of African Americans to protest for their rights, and the lengths white supremacists would go to to stop them. </a:t>
            </a:r>
          </a:p>
          <a:p>
            <a:r>
              <a:rPr lang="en-US" dirty="0"/>
              <a:t>Within the Cold War context, there was an important international dimension as well – how could America claim to represent ideas of ‘democracy’ and ‘freedom’ abroad when their was such denial of civil rights at home?</a:t>
            </a:r>
          </a:p>
          <a:p>
            <a:r>
              <a:rPr lang="en-US" dirty="0"/>
              <a:t>Martin Luther King, Jr recognized the importance of the media when he said:</a:t>
            </a:r>
          </a:p>
          <a:p>
            <a:pPr lvl="1"/>
            <a:r>
              <a:rPr lang="en-GB" dirty="0"/>
              <a:t>“The brutality with which officials would have quelled the black individual became impotent when it could not be pursued with stealth and remain unobserved. It was caught—as a fugitive from a penitentiary is often caught—in gigantic circling spotlights. It was imprisoned in a luminous glare revealing the naked truth to the whole world.” – Martin Luther King</a:t>
            </a:r>
            <a:endParaRPr lang="en-US" dirty="0"/>
          </a:p>
          <a:p>
            <a:pPr marL="0" indent="0">
              <a:buNone/>
            </a:pPr>
            <a:endParaRPr lang="en-US" dirty="0"/>
          </a:p>
        </p:txBody>
      </p:sp>
    </p:spTree>
    <p:extLst>
      <p:ext uri="{BB962C8B-B14F-4D97-AF65-F5344CB8AC3E}">
        <p14:creationId xmlns:p14="http://schemas.microsoft.com/office/powerpoint/2010/main" val="148243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C6D13F9-EF56-16CE-5973-47A37C27AAF6}"/>
              </a:ext>
            </a:extLst>
          </p:cNvPr>
          <p:cNvSpPr>
            <a:spLocks noGrp="1"/>
          </p:cNvSpPr>
          <p:nvPr>
            <p:ph type="title"/>
          </p:nvPr>
        </p:nvSpPr>
        <p:spPr/>
        <p:txBody>
          <a:bodyPr/>
          <a:lstStyle/>
          <a:p>
            <a:r>
              <a:rPr lang="en-US" dirty="0"/>
              <a:t>Case Study: Birmingham Photo</a:t>
            </a:r>
          </a:p>
        </p:txBody>
      </p:sp>
      <p:sp>
        <p:nvSpPr>
          <p:cNvPr id="9" name="Content Placeholder 7">
            <a:extLst>
              <a:ext uri="{FF2B5EF4-FFF2-40B4-BE49-F238E27FC236}">
                <a16:creationId xmlns:a16="http://schemas.microsoft.com/office/drawing/2014/main" id="{A8AC5BDA-3D15-64EA-1451-F41DAF9CEFE3}"/>
              </a:ext>
            </a:extLst>
          </p:cNvPr>
          <p:cNvSpPr txBox="1">
            <a:spLocks/>
          </p:cNvSpPr>
          <p:nvPr/>
        </p:nvSpPr>
        <p:spPr>
          <a:xfrm>
            <a:off x="568035" y="2509409"/>
            <a:ext cx="6627421" cy="41425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dirty="0"/>
              <a:t>One of the most famous photographs of the movement is this one, taken by Bill Hudson. Hudson was a white photojournalist and former war correspondent. </a:t>
            </a:r>
          </a:p>
          <a:p>
            <a:r>
              <a:rPr lang="en-US" dirty="0"/>
              <a:t>The image was taken in Birmingham, Alabama in 1963. During the Birmingham Campaign, the Southern Christian Leadership Conference (SCLC) led by Martin Luther King, Jr. sought to raise awareness of segregationist practices in the city.</a:t>
            </a:r>
          </a:p>
          <a:p>
            <a:r>
              <a:rPr lang="en-US" dirty="0"/>
              <a:t>This photograph shows 17-year-old Walter Gadsden being attacked by police dogs. As nonviolence was a core ethos of SCLC, this image came to symbolize a non-violent response to aggression.</a:t>
            </a:r>
          </a:p>
          <a:p>
            <a:r>
              <a:rPr lang="en-US" dirty="0"/>
              <a:t>The image was published prominently in the New York Times, alongside other images of people (including children) being sprayed with powerful fire hoses. </a:t>
            </a:r>
          </a:p>
          <a:p>
            <a:r>
              <a:rPr lang="en-GB" dirty="0"/>
              <a:t> Diane McWhorter wrote that this image drove "international opinion to the side of the civil rights revolution.” </a:t>
            </a:r>
            <a:endParaRPr lang="en-US" dirty="0"/>
          </a:p>
        </p:txBody>
      </p:sp>
      <p:sp>
        <p:nvSpPr>
          <p:cNvPr id="2" name="TextBox 1">
            <a:extLst>
              <a:ext uri="{FF2B5EF4-FFF2-40B4-BE49-F238E27FC236}">
                <a16:creationId xmlns:a16="http://schemas.microsoft.com/office/drawing/2014/main" id="{B2C31858-7C40-0C66-2DA5-E77FF297A908}"/>
              </a:ext>
            </a:extLst>
          </p:cNvPr>
          <p:cNvSpPr txBox="1"/>
          <p:nvPr/>
        </p:nvSpPr>
        <p:spPr>
          <a:xfrm>
            <a:off x="7576457" y="3781259"/>
            <a:ext cx="3581400" cy="923330"/>
          </a:xfrm>
          <a:prstGeom prst="rect">
            <a:avLst/>
          </a:prstGeom>
          <a:noFill/>
        </p:spPr>
        <p:txBody>
          <a:bodyPr wrap="square" rtlCol="0">
            <a:spAutoFit/>
          </a:bodyPr>
          <a:lstStyle/>
          <a:p>
            <a:r>
              <a:rPr lang="en-US" dirty="0"/>
              <a:t>Access the image here: </a:t>
            </a:r>
            <a:r>
              <a:rPr lang="en-US" dirty="0">
                <a:hlinkClick r:id="rId2"/>
              </a:rPr>
              <a:t>https://en.wikipedia.org/wiki/File:Birmingham_campaign_dogs.jpg</a:t>
            </a:r>
            <a:r>
              <a:rPr lang="en-US" dirty="0"/>
              <a:t> </a:t>
            </a:r>
          </a:p>
        </p:txBody>
      </p:sp>
    </p:spTree>
    <p:extLst>
      <p:ext uri="{BB962C8B-B14F-4D97-AF65-F5344CB8AC3E}">
        <p14:creationId xmlns:p14="http://schemas.microsoft.com/office/powerpoint/2010/main" val="417167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60D8-3A00-47B9-37F0-7155AB93B0EE}"/>
              </a:ext>
            </a:extLst>
          </p:cNvPr>
          <p:cNvSpPr>
            <a:spLocks noGrp="1"/>
          </p:cNvSpPr>
          <p:nvPr>
            <p:ph type="title"/>
          </p:nvPr>
        </p:nvSpPr>
        <p:spPr/>
        <p:txBody>
          <a:bodyPr/>
          <a:lstStyle/>
          <a:p>
            <a:r>
              <a:rPr lang="en-US" dirty="0"/>
              <a:t>Who were the photographers?</a:t>
            </a:r>
          </a:p>
        </p:txBody>
      </p:sp>
      <p:sp>
        <p:nvSpPr>
          <p:cNvPr id="3" name="Content Placeholder 2">
            <a:extLst>
              <a:ext uri="{FF2B5EF4-FFF2-40B4-BE49-F238E27FC236}">
                <a16:creationId xmlns:a16="http://schemas.microsoft.com/office/drawing/2014/main" id="{B567CD0B-625B-FCA7-55CB-C1425E09F642}"/>
              </a:ext>
            </a:extLst>
          </p:cNvPr>
          <p:cNvSpPr>
            <a:spLocks noGrp="1"/>
          </p:cNvSpPr>
          <p:nvPr>
            <p:ph idx="1"/>
          </p:nvPr>
        </p:nvSpPr>
        <p:spPr>
          <a:xfrm>
            <a:off x="2231136" y="2638044"/>
            <a:ext cx="7729728" cy="3969585"/>
          </a:xfrm>
        </p:spPr>
        <p:txBody>
          <a:bodyPr>
            <a:normAutofit/>
          </a:bodyPr>
          <a:lstStyle/>
          <a:p>
            <a:r>
              <a:rPr lang="en-US" dirty="0"/>
              <a:t>There were hundreds of men and women who took photographs during the Civil Rights Movement.</a:t>
            </a:r>
          </a:p>
          <a:p>
            <a:r>
              <a:rPr lang="en-US" dirty="0"/>
              <a:t>There motivations varied: some were photojournalists aiming to capture the reality of the day, some were protestors or activists, a few were amateurs, and some were even white supremacists. </a:t>
            </a:r>
          </a:p>
          <a:p>
            <a:r>
              <a:rPr lang="en-US" dirty="0"/>
              <a:t>There were more male than female photographers of the movement, due to both the higher number of male photographers working in journalism and to the danger and harassment that women faced on the street during protests. </a:t>
            </a:r>
          </a:p>
          <a:p>
            <a:r>
              <a:rPr lang="en-US" dirty="0"/>
              <a:t>There was no ‘official photographer’ of the Movement. What follows is a selection of different case studies. Think about how each photographer’s experiences might have shaped the kinds of images that they took.</a:t>
            </a:r>
          </a:p>
        </p:txBody>
      </p:sp>
    </p:spTree>
    <p:extLst>
      <p:ext uri="{BB962C8B-B14F-4D97-AF65-F5344CB8AC3E}">
        <p14:creationId xmlns:p14="http://schemas.microsoft.com/office/powerpoint/2010/main" val="125650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51102-86D2-A741-933E-603CEDB27A7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Danny Lyons</a:t>
            </a:r>
          </a:p>
        </p:txBody>
      </p:sp>
      <p:sp>
        <p:nvSpPr>
          <p:cNvPr id="3" name="Content Placeholder 2">
            <a:extLst>
              <a:ext uri="{FF2B5EF4-FFF2-40B4-BE49-F238E27FC236}">
                <a16:creationId xmlns:a16="http://schemas.microsoft.com/office/drawing/2014/main" id="{75B796C4-80B8-D34D-B2BF-62FC472D7339}"/>
              </a:ext>
            </a:extLst>
          </p:cNvPr>
          <p:cNvSpPr>
            <a:spLocks noGrp="1"/>
          </p:cNvSpPr>
          <p:nvPr>
            <p:ph sz="half" idx="1"/>
          </p:nvPr>
        </p:nvSpPr>
        <p:spPr>
          <a:xfrm>
            <a:off x="5591695" y="666207"/>
            <a:ext cx="5320696" cy="5747656"/>
          </a:xfrm>
        </p:spPr>
        <p:txBody>
          <a:bodyPr vert="horz" lIns="91440" tIns="45720" rIns="91440" bIns="45720" rtlCol="0" anchor="ctr">
            <a:normAutofit/>
          </a:bodyPr>
          <a:lstStyle/>
          <a:p>
            <a:pPr>
              <a:lnSpc>
                <a:spcPct val="90000"/>
              </a:lnSpc>
            </a:pPr>
            <a:r>
              <a:rPr lang="en-US" sz="1700" dirty="0"/>
              <a:t>Danny Lyons was a white activist with the Student Nonviolent Coordinating Committee from 1962.</a:t>
            </a:r>
          </a:p>
          <a:p>
            <a:pPr>
              <a:lnSpc>
                <a:spcPct val="90000"/>
              </a:lnSpc>
            </a:pPr>
            <a:r>
              <a:rPr lang="en-US" sz="1700" dirty="0">
                <a:effectLst/>
              </a:rPr>
              <a:t>He practiced New Journalism – where the photographers get submerged and involved in their stories rather than remaining objective.</a:t>
            </a:r>
          </a:p>
          <a:p>
            <a:pPr>
              <a:lnSpc>
                <a:spcPct val="90000"/>
              </a:lnSpc>
            </a:pPr>
            <a:r>
              <a:rPr lang="en-US" sz="1700" dirty="0"/>
              <a:t>“That a black [John Lewis] and a white from Alabama [Sam </a:t>
            </a:r>
            <a:r>
              <a:rPr lang="en-US" sz="1700" dirty="0" err="1"/>
              <a:t>Shirah</a:t>
            </a:r>
            <a:r>
              <a:rPr lang="en-US" sz="1700" dirty="0"/>
              <a:t>] and a New York Jew [Lyons] were all close friends and actually lived together says something very important about the cross fertilizations that were going on throughout the movement.” - Danny Lyons</a:t>
            </a:r>
          </a:p>
          <a:p>
            <a:pPr>
              <a:lnSpc>
                <a:spcPct val="90000"/>
              </a:lnSpc>
            </a:pPr>
            <a:r>
              <a:rPr lang="en-US" sz="1700" dirty="0"/>
              <a:t>In August 1963, Lyons snuck his camera into the Leesburg Stockade, where 30 young women were being jailed for protesting. By photographing the poor conditions in which the women were kept, Lyons helped secure their freedom. You can access the photograph here: </a:t>
            </a:r>
            <a:r>
              <a:rPr lang="en-US" sz="1700" dirty="0">
                <a:hlinkClick r:id="rId2"/>
              </a:rPr>
              <a:t>https://snccdigital.org/people/danny-lyon/</a:t>
            </a:r>
            <a:r>
              <a:rPr lang="en-US" sz="1700" dirty="0"/>
              <a:t> </a:t>
            </a:r>
          </a:p>
        </p:txBody>
      </p:sp>
    </p:spTree>
    <p:extLst>
      <p:ext uri="{BB962C8B-B14F-4D97-AF65-F5344CB8AC3E}">
        <p14:creationId xmlns:p14="http://schemas.microsoft.com/office/powerpoint/2010/main" val="411552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AC897C-1B24-594B-8417-3B78806750FD}"/>
              </a:ext>
            </a:extLst>
          </p:cNvPr>
          <p:cNvSpPr>
            <a:spLocks noGrp="1"/>
          </p:cNvSpPr>
          <p:nvPr>
            <p:ph sz="half" idx="1"/>
          </p:nvPr>
        </p:nvSpPr>
        <p:spPr>
          <a:xfrm>
            <a:off x="1316984" y="1283546"/>
            <a:ext cx="5715917" cy="3914063"/>
          </a:xfrm>
        </p:spPr>
        <p:txBody>
          <a:bodyPr vert="horz" lIns="91440" tIns="45720" rIns="91440" bIns="45720" rtlCol="0" anchor="ctr">
            <a:normAutofit/>
          </a:bodyPr>
          <a:lstStyle/>
          <a:p>
            <a:pPr>
              <a:lnSpc>
                <a:spcPct val="90000"/>
              </a:lnSpc>
            </a:pPr>
            <a:r>
              <a:rPr lang="en-US" sz="1500" dirty="0">
                <a:solidFill>
                  <a:srgbClr val="404040"/>
                </a:solidFill>
              </a:rPr>
              <a:t>Gordon Parks was the first African American man to work for LIFE magazine from 1948 to 1972.</a:t>
            </a:r>
          </a:p>
          <a:p>
            <a:pPr>
              <a:lnSpc>
                <a:spcPct val="90000"/>
              </a:lnSpc>
            </a:pPr>
            <a:r>
              <a:rPr lang="en-US" sz="1500" dirty="0">
                <a:solidFill>
                  <a:srgbClr val="404040"/>
                </a:solidFill>
                <a:effectLst/>
              </a:rPr>
              <a:t>Parks</a:t>
            </a:r>
            <a:r>
              <a:rPr lang="en-US" sz="1500" b="1" dirty="0">
                <a:solidFill>
                  <a:srgbClr val="404040"/>
                </a:solidFill>
                <a:effectLst/>
              </a:rPr>
              <a:t> </a:t>
            </a:r>
            <a:r>
              <a:rPr lang="en-US" sz="1500" dirty="0">
                <a:solidFill>
                  <a:srgbClr val="404040"/>
                </a:solidFill>
                <a:effectLst/>
              </a:rPr>
              <a:t>was a committed humanitarian who documented the Civil Rights Movement and was given access to photograph many famous events, including the March on Washington in 1963. </a:t>
            </a:r>
          </a:p>
          <a:p>
            <a:pPr>
              <a:lnSpc>
                <a:spcPct val="90000"/>
              </a:lnSpc>
            </a:pPr>
            <a:r>
              <a:rPr lang="en-US" sz="1500" dirty="0">
                <a:solidFill>
                  <a:srgbClr val="404040"/>
                </a:solidFill>
              </a:rPr>
              <a:t>“I saw that the camera could be a weapon against poverty, against racism, against all sorts of social wrongs.”  - Gordon Parks.</a:t>
            </a:r>
            <a:endParaRPr lang="en-US" sz="1500" dirty="0">
              <a:solidFill>
                <a:srgbClr val="404040"/>
              </a:solidFill>
              <a:effectLst/>
            </a:endParaRPr>
          </a:p>
          <a:p>
            <a:pPr>
              <a:lnSpc>
                <a:spcPct val="90000"/>
              </a:lnSpc>
            </a:pPr>
            <a:r>
              <a:rPr lang="en-US" sz="1500" dirty="0">
                <a:solidFill>
                  <a:srgbClr val="404040"/>
                </a:solidFill>
                <a:effectLst/>
              </a:rPr>
              <a:t>Parks was also a novelist, poet, memoirist, filmmaker, and composer. </a:t>
            </a:r>
          </a:p>
          <a:p>
            <a:pPr>
              <a:lnSpc>
                <a:spcPct val="90000"/>
              </a:lnSpc>
            </a:pPr>
            <a:r>
              <a:rPr lang="en-US" sz="1500" dirty="0">
                <a:solidFill>
                  <a:srgbClr val="404040"/>
                </a:solidFill>
              </a:rPr>
              <a:t>Parks worked for the New Deal agency the Farm Security Administration. It was part of a series that documented the working class families of Washington DC. You can access some of this photography here: </a:t>
            </a:r>
            <a:r>
              <a:rPr lang="en-US" sz="1500" dirty="0">
                <a:solidFill>
                  <a:srgbClr val="404040"/>
                </a:solidFill>
                <a:hlinkClick r:id="rId2"/>
              </a:rPr>
              <a:t>https://www.gordonparksfoundation.org/gordon-parks/photography-archive</a:t>
            </a:r>
            <a:r>
              <a:rPr lang="en-US" sz="1500" dirty="0">
                <a:solidFill>
                  <a:srgbClr val="404040"/>
                </a:solidFill>
              </a:rPr>
              <a:t> </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71CE4D-B176-C84B-A2BD-285113AD016F}"/>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Gordon Parks</a:t>
            </a:r>
          </a:p>
        </p:txBody>
      </p:sp>
    </p:spTree>
    <p:extLst>
      <p:ext uri="{BB962C8B-B14F-4D97-AF65-F5344CB8AC3E}">
        <p14:creationId xmlns:p14="http://schemas.microsoft.com/office/powerpoint/2010/main" val="204380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D938FC-0C4F-0441-829E-8AF9970E658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Charles Moore</a:t>
            </a:r>
          </a:p>
        </p:txBody>
      </p:sp>
      <p:sp>
        <p:nvSpPr>
          <p:cNvPr id="3" name="Content Placeholder 2">
            <a:extLst>
              <a:ext uri="{FF2B5EF4-FFF2-40B4-BE49-F238E27FC236}">
                <a16:creationId xmlns:a16="http://schemas.microsoft.com/office/drawing/2014/main" id="{E56AA145-97E7-FD41-9EDF-D11D943E9347}"/>
              </a:ext>
            </a:extLst>
          </p:cNvPr>
          <p:cNvSpPr>
            <a:spLocks noGrp="1"/>
          </p:cNvSpPr>
          <p:nvPr>
            <p:ph sz="half" idx="1"/>
          </p:nvPr>
        </p:nvSpPr>
        <p:spPr>
          <a:xfrm>
            <a:off x="5591695" y="1402080"/>
            <a:ext cx="5320696" cy="4053840"/>
          </a:xfrm>
        </p:spPr>
        <p:txBody>
          <a:bodyPr vert="horz" lIns="91440" tIns="45720" rIns="91440" bIns="45720" rtlCol="0" anchor="ctr">
            <a:normAutofit fontScale="92500" lnSpcReduction="10000"/>
          </a:bodyPr>
          <a:lstStyle/>
          <a:p>
            <a:pPr>
              <a:lnSpc>
                <a:spcPct val="90000"/>
              </a:lnSpc>
            </a:pPr>
            <a:r>
              <a:rPr lang="en-US" dirty="0"/>
              <a:t>Charles Moore was a white photojournalist and chief photographer for </a:t>
            </a:r>
            <a:r>
              <a:rPr lang="en-US" i="1" dirty="0"/>
              <a:t>The Montgomery Advisor. </a:t>
            </a:r>
            <a:r>
              <a:rPr lang="en-US" dirty="0"/>
              <a:t>He became a freelance photographer in 1962.</a:t>
            </a:r>
            <a:endParaRPr lang="en-US" i="1" dirty="0"/>
          </a:p>
          <a:p>
            <a:pPr>
              <a:lnSpc>
                <a:spcPct val="90000"/>
              </a:lnSpc>
            </a:pPr>
            <a:r>
              <a:rPr lang="en-US" i="1" dirty="0">
                <a:effectLst/>
              </a:rPr>
              <a:t>The</a:t>
            </a:r>
            <a:r>
              <a:rPr lang="en-US" dirty="0">
                <a:effectLst/>
              </a:rPr>
              <a:t> </a:t>
            </a:r>
            <a:r>
              <a:rPr lang="en-US" i="1" dirty="0">
                <a:effectLst/>
              </a:rPr>
              <a:t>Montgomery Advertiser</a:t>
            </a:r>
            <a:r>
              <a:rPr lang="en-US" i="1" dirty="0"/>
              <a:t> </a:t>
            </a:r>
            <a:r>
              <a:rPr lang="en-US" dirty="0"/>
              <a:t>was</a:t>
            </a:r>
            <a:r>
              <a:rPr lang="en-US" dirty="0">
                <a:effectLst/>
              </a:rPr>
              <a:t> a typically segregationist publication with separate “Negro News” sections. </a:t>
            </a:r>
          </a:p>
          <a:p>
            <a:pPr>
              <a:lnSpc>
                <a:spcPct val="90000"/>
              </a:lnSpc>
            </a:pPr>
            <a:r>
              <a:rPr lang="en-US" dirty="0">
                <a:effectLst/>
              </a:rPr>
              <a:t>However, Moore stated that “The newspaper tried very hard to portray everything fairly.”</a:t>
            </a:r>
          </a:p>
          <a:p>
            <a:pPr>
              <a:lnSpc>
                <a:spcPct val="90000"/>
              </a:lnSpc>
            </a:pPr>
            <a:r>
              <a:rPr lang="en-US" dirty="0">
                <a:effectLst/>
              </a:rPr>
              <a:t>He photographed events such as the Birmingham Campaign (1963) and the Selma marches (1965).</a:t>
            </a:r>
          </a:p>
          <a:p>
            <a:pPr>
              <a:lnSpc>
                <a:spcPct val="90000"/>
              </a:lnSpc>
            </a:pPr>
            <a:r>
              <a:rPr lang="en-US" dirty="0"/>
              <a:t>One of his most famous photographs was of Martin Luther King, Jr being arrested for loitering in 1958. You can access the image here: </a:t>
            </a:r>
            <a:r>
              <a:rPr lang="en-US" dirty="0">
                <a:hlinkClick r:id="rId2"/>
              </a:rPr>
              <a:t>https://en.wikipedia.org/wiki/Charles_Moore_(photographer)#/media/File:Martin_Luther_King,_Jr._Montgomery_arrest_1958.jpg</a:t>
            </a:r>
            <a:r>
              <a:rPr lang="en-US" dirty="0"/>
              <a:t> </a:t>
            </a:r>
          </a:p>
        </p:txBody>
      </p:sp>
    </p:spTree>
    <p:extLst>
      <p:ext uri="{BB962C8B-B14F-4D97-AF65-F5344CB8AC3E}">
        <p14:creationId xmlns:p14="http://schemas.microsoft.com/office/powerpoint/2010/main" val="43462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5FC8BF-6449-194A-A9E8-403497FA8B82}"/>
              </a:ext>
            </a:extLst>
          </p:cNvPr>
          <p:cNvSpPr>
            <a:spLocks noGrp="1"/>
          </p:cNvSpPr>
          <p:nvPr>
            <p:ph sz="half" idx="1"/>
          </p:nvPr>
        </p:nvSpPr>
        <p:spPr>
          <a:xfrm>
            <a:off x="1316984" y="1283546"/>
            <a:ext cx="5715917" cy="3914063"/>
          </a:xfrm>
        </p:spPr>
        <p:txBody>
          <a:bodyPr vert="horz" lIns="91440" tIns="45720" rIns="91440" bIns="45720" rtlCol="0" anchor="ctr">
            <a:normAutofit lnSpcReduction="10000"/>
          </a:bodyPr>
          <a:lstStyle/>
          <a:p>
            <a:pPr>
              <a:lnSpc>
                <a:spcPct val="90000"/>
              </a:lnSpc>
            </a:pPr>
            <a:r>
              <a:rPr lang="en-US" sz="1500" dirty="0">
                <a:solidFill>
                  <a:srgbClr val="404040"/>
                </a:solidFill>
              </a:rPr>
              <a:t>Doris Derby was an African American activist. She worked for various organizations, including SNCC.</a:t>
            </a:r>
          </a:p>
          <a:p>
            <a:pPr>
              <a:lnSpc>
                <a:spcPct val="90000"/>
              </a:lnSpc>
            </a:pPr>
            <a:r>
              <a:rPr lang="en-US" sz="1500" dirty="0">
                <a:solidFill>
                  <a:srgbClr val="404040"/>
                </a:solidFill>
              </a:rPr>
              <a:t>Derby was involved in grassroots activism, particularly in Mississippi. She described herself as a “field worker with [a] camera.” She would often take images of other grassroots activists. </a:t>
            </a:r>
          </a:p>
          <a:p>
            <a:pPr>
              <a:lnSpc>
                <a:spcPct val="90000"/>
              </a:lnSpc>
            </a:pPr>
            <a:r>
              <a:rPr lang="en-US" sz="1500" dirty="0">
                <a:solidFill>
                  <a:srgbClr val="404040"/>
                </a:solidFill>
              </a:rPr>
              <a:t>Although her work was not shared widely for many years, as coverage focused on dramatic events and images of leaders like, Martin Luther King, Jr, Derby’s work has been shared in more recent years. This includes the ‘Road to Freedom: Photographs of the Civil Rights Movement, 1956-1968’ exhibition in 2018.</a:t>
            </a:r>
          </a:p>
          <a:p>
            <a:pPr>
              <a:lnSpc>
                <a:spcPct val="90000"/>
              </a:lnSpc>
            </a:pPr>
            <a:r>
              <a:rPr lang="en-US" sz="1500" dirty="0">
                <a:solidFill>
                  <a:srgbClr val="404040"/>
                </a:solidFill>
              </a:rPr>
              <a:t>Derby took a photograph of June Johnson, who was only fourteen when she joined the movement. She organized voter drives with SNCC, endured violent beatings, and continued to challenge racist practices in Greenwood, Mississippi. You can access some </a:t>
            </a:r>
            <a:r>
              <a:rPr lang="en-US" sz="1500">
                <a:solidFill>
                  <a:srgbClr val="404040"/>
                </a:solidFill>
              </a:rPr>
              <a:t>of Derby’s </a:t>
            </a:r>
            <a:r>
              <a:rPr lang="en-US" sz="1500" dirty="0">
                <a:solidFill>
                  <a:srgbClr val="404040"/>
                </a:solidFill>
              </a:rPr>
              <a:t>images here: </a:t>
            </a:r>
            <a:r>
              <a:rPr lang="en-US" sz="1500" dirty="0">
                <a:solidFill>
                  <a:srgbClr val="404040"/>
                </a:solidFill>
                <a:hlinkClick r:id="rId2"/>
              </a:rPr>
              <a:t>https://www.theguardian.com/artanddesign/2022/apr/12/doris-derby-obituary</a:t>
            </a:r>
            <a:r>
              <a:rPr lang="en-US" sz="1500" dirty="0">
                <a:solidFill>
                  <a:srgbClr val="404040"/>
                </a:solidFill>
              </a:rPr>
              <a:t> </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E3FDF-E5AC-AF46-8C5C-07E1890BD666}"/>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Doris Derby</a:t>
            </a:r>
          </a:p>
        </p:txBody>
      </p:sp>
    </p:spTree>
    <p:extLst>
      <p:ext uri="{BB962C8B-B14F-4D97-AF65-F5344CB8AC3E}">
        <p14:creationId xmlns:p14="http://schemas.microsoft.com/office/powerpoint/2010/main" val="300145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0CD6-BECE-564C-4B5B-0A1573BACE6E}"/>
              </a:ext>
            </a:extLst>
          </p:cNvPr>
          <p:cNvSpPr>
            <a:spLocks noGrp="1"/>
          </p:cNvSpPr>
          <p:nvPr>
            <p:ph type="title"/>
          </p:nvPr>
        </p:nvSpPr>
        <p:spPr>
          <a:xfrm>
            <a:off x="2231136" y="324613"/>
            <a:ext cx="7729728" cy="1188720"/>
          </a:xfrm>
        </p:spPr>
        <p:txBody>
          <a:bodyPr>
            <a:normAutofit/>
          </a:bodyPr>
          <a:lstStyle/>
          <a:p>
            <a:r>
              <a:rPr lang="en-US" dirty="0"/>
              <a:t>Why Was Photography Important?</a:t>
            </a:r>
          </a:p>
        </p:txBody>
      </p:sp>
      <p:sp>
        <p:nvSpPr>
          <p:cNvPr id="3" name="Content Placeholder 2">
            <a:extLst>
              <a:ext uri="{FF2B5EF4-FFF2-40B4-BE49-F238E27FC236}">
                <a16:creationId xmlns:a16="http://schemas.microsoft.com/office/drawing/2014/main" id="{4079D16C-11BD-8ED9-1593-7F856604BB0F}"/>
              </a:ext>
            </a:extLst>
          </p:cNvPr>
          <p:cNvSpPr>
            <a:spLocks noGrp="1"/>
          </p:cNvSpPr>
          <p:nvPr>
            <p:ph sz="half" idx="1"/>
          </p:nvPr>
        </p:nvSpPr>
        <p:spPr>
          <a:xfrm>
            <a:off x="1084217" y="1854927"/>
            <a:ext cx="10228217" cy="4872444"/>
          </a:xfrm>
        </p:spPr>
        <p:txBody>
          <a:bodyPr>
            <a:normAutofit/>
          </a:bodyPr>
          <a:lstStyle/>
          <a:p>
            <a:r>
              <a:rPr lang="en-US" dirty="0"/>
              <a:t>Many historians have asserted the importance of photography to the Civil Rights Movement:</a:t>
            </a:r>
          </a:p>
          <a:p>
            <a:pPr lvl="1"/>
            <a:r>
              <a:rPr lang="en-GB" sz="1800" dirty="0"/>
              <a:t>“Through forced confrontations-between black and white, constitutional rights and segregationist practices, the genteel progressive image of the New South and the dehumanizing Old South reality-the thousands of men, women, and children who participated in Project C presented a watching world with the contradictions of contemporary southern race relations. They vividly and visually challenged an entire economic and social regime of power.” – Leigh Raiford </a:t>
            </a:r>
            <a:endParaRPr lang="en-US" sz="1800" dirty="0"/>
          </a:p>
          <a:p>
            <a:pPr lvl="1"/>
            <a:r>
              <a:rPr lang="en-US" sz="1800" dirty="0"/>
              <a:t>“When you picture the civil rights movement, which images come to mind? If you are </a:t>
            </a:r>
            <a:r>
              <a:rPr lang="en-US" sz="1800" dirty="0" err="1"/>
              <a:t>mong</a:t>
            </a:r>
            <a:r>
              <a:rPr lang="en-US" sz="1800" dirty="0"/>
              <a:t> the more than 200 million Americans who have come of age since the 1960s, the odds are good that a predictable set of photographs helps you think about the movement. Among them are surely images from the </a:t>
            </a:r>
            <a:r>
              <a:rPr lang="en-US" sz="1800" dirty="0" err="1"/>
              <a:t>Soutuh</a:t>
            </a:r>
            <a:r>
              <a:rPr lang="en-US" sz="1800" dirty="0"/>
              <a:t> of fire hoses and attack dogs turned on peaceful protestors; well dressed youths taunted, punched, and kicked at sit-ins at segregated lunch counters; Freedom Riders bombed and beaten while integrating interstate buses; black children harassed for attending previously all-white schools; voter-rights marchers clubbed and gassed by state troopers; and perhaps an image or two from the North or West of white antibusing violence or a Black Panther protest. In both the public imagination and our history books, the civil rights story is overwhelmingly one of well-behaved black protestors victimized by racist and violent whites.” – Martin Berger</a:t>
            </a:r>
          </a:p>
        </p:txBody>
      </p:sp>
    </p:spTree>
    <p:extLst>
      <p:ext uri="{BB962C8B-B14F-4D97-AF65-F5344CB8AC3E}">
        <p14:creationId xmlns:p14="http://schemas.microsoft.com/office/powerpoint/2010/main" val="1933670616"/>
      </p:ext>
    </p:extLst>
  </p:cSld>
  <p:clrMapOvr>
    <a:masterClrMapping/>
  </p:clrMapOvr>
</p:sld>
</file>

<file path=ppt/theme/theme1.xml><?xml version="1.0" encoding="utf-8"?>
<a:theme xmlns:a="http://schemas.openxmlformats.org/drawingml/2006/main" name="Parcel">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1675</TotalTime>
  <Words>1574</Words>
  <Application>Microsoft Macintosh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The Civil Rights Movement and the Impact of Photography</vt:lpstr>
      <vt:lpstr>The Civil Rights Movement and Photography</vt:lpstr>
      <vt:lpstr>Case Study: Birmingham Photo</vt:lpstr>
      <vt:lpstr>Who were the photographers?</vt:lpstr>
      <vt:lpstr>Danny Lyons</vt:lpstr>
      <vt:lpstr>Gordon Parks</vt:lpstr>
      <vt:lpstr>Charles Moore</vt:lpstr>
      <vt:lpstr>Doris Derby</vt:lpstr>
      <vt:lpstr>Why Was Photography Important?</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Harlem Renaissance: A Cultural History</dc:title>
  <dc:creator>Emily Brady</dc:creator>
  <cp:lastModifiedBy>Emily Brady</cp:lastModifiedBy>
  <cp:revision>19</cp:revision>
  <dcterms:created xsi:type="dcterms:W3CDTF">2023-09-18T16:13:00Z</dcterms:created>
  <dcterms:modified xsi:type="dcterms:W3CDTF">2024-02-26T14:00:00Z</dcterms:modified>
</cp:coreProperties>
</file>