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7779A-7484-1595-4CDE-FB301E36DA93}" name="Emily Brady" initials="EB" userId="S::roth0201@ox.ac.uk::535b17ac-2540-467d-b9ad-896b475ecd5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07"/>
    <p:restoredTop sz="96024"/>
  </p:normalViewPr>
  <p:slideViewPr>
    <p:cSldViewPr snapToGrid="0">
      <p:cViewPr varScale="1">
        <p:scale>
          <a:sx n="78" d="100"/>
          <a:sy n="78" d="100"/>
        </p:scale>
        <p:origin x="184" y="10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C03C-43BB-5737-31B5-839E4FBC09A1}"/>
              </a:ext>
            </a:extLst>
          </p:cNvPr>
          <p:cNvSpPr>
            <a:spLocks noGrp="1"/>
          </p:cNvSpPr>
          <p:nvPr>
            <p:ph type="ctrTitle"/>
          </p:nvPr>
        </p:nvSpPr>
        <p:spPr/>
        <p:txBody>
          <a:bodyPr/>
          <a:lstStyle/>
          <a:p>
            <a:r>
              <a:rPr lang="en-US" dirty="0"/>
              <a:t>Women and Gender in the Civil Rights Movement</a:t>
            </a:r>
          </a:p>
        </p:txBody>
      </p:sp>
      <p:sp>
        <p:nvSpPr>
          <p:cNvPr id="3" name="Subtitle 2">
            <a:extLst>
              <a:ext uri="{FF2B5EF4-FFF2-40B4-BE49-F238E27FC236}">
                <a16:creationId xmlns:a16="http://schemas.microsoft.com/office/drawing/2014/main" id="{15BEF324-CFC9-556F-02FF-F141487F6A95}"/>
              </a:ext>
            </a:extLst>
          </p:cNvPr>
          <p:cNvSpPr>
            <a:spLocks noGrp="1"/>
          </p:cNvSpPr>
          <p:nvPr>
            <p:ph type="subTitle" idx="1"/>
          </p:nvPr>
        </p:nvSpPr>
        <p:spPr/>
        <p:txBody>
          <a:bodyPr/>
          <a:lstStyle/>
          <a:p>
            <a:r>
              <a:rPr lang="en-US" dirty="0"/>
              <a:t>BAAS History Resources Series: The Civil Rights Movement</a:t>
            </a:r>
          </a:p>
        </p:txBody>
      </p:sp>
      <p:pic>
        <p:nvPicPr>
          <p:cNvPr id="4" name="Picture 3">
            <a:extLst>
              <a:ext uri="{FF2B5EF4-FFF2-40B4-BE49-F238E27FC236}">
                <a16:creationId xmlns:a16="http://schemas.microsoft.com/office/drawing/2014/main" id="{9320BE9F-AAEB-043C-D392-D1A9508454B6}"/>
              </a:ext>
            </a:extLst>
          </p:cNvPr>
          <p:cNvPicPr>
            <a:picLocks noChangeAspect="1"/>
          </p:cNvPicPr>
          <p:nvPr/>
        </p:nvPicPr>
        <p:blipFill>
          <a:blip r:embed="rId2"/>
          <a:stretch>
            <a:fillRect/>
          </a:stretch>
        </p:blipFill>
        <p:spPr>
          <a:xfrm>
            <a:off x="207818" y="5592438"/>
            <a:ext cx="2133600" cy="1143000"/>
          </a:xfrm>
          <a:prstGeom prst="rect">
            <a:avLst/>
          </a:prstGeom>
        </p:spPr>
      </p:pic>
      <p:pic>
        <p:nvPicPr>
          <p:cNvPr id="5" name="Picture 4">
            <a:extLst>
              <a:ext uri="{FF2B5EF4-FFF2-40B4-BE49-F238E27FC236}">
                <a16:creationId xmlns:a16="http://schemas.microsoft.com/office/drawing/2014/main" id="{4FF50912-5916-516F-3D92-1EE0EECF9782}"/>
              </a:ext>
            </a:extLst>
          </p:cNvPr>
          <p:cNvPicPr>
            <a:picLocks noChangeAspect="1"/>
          </p:cNvPicPr>
          <p:nvPr/>
        </p:nvPicPr>
        <p:blipFill>
          <a:blip r:embed="rId3"/>
          <a:stretch>
            <a:fillRect/>
          </a:stretch>
        </p:blipFill>
        <p:spPr>
          <a:xfrm>
            <a:off x="9774384" y="5592438"/>
            <a:ext cx="2171699" cy="1143000"/>
          </a:xfrm>
          <a:prstGeom prst="rect">
            <a:avLst/>
          </a:prstGeom>
        </p:spPr>
      </p:pic>
    </p:spTree>
    <p:extLst>
      <p:ext uri="{BB962C8B-B14F-4D97-AF65-F5344CB8AC3E}">
        <p14:creationId xmlns:p14="http://schemas.microsoft.com/office/powerpoint/2010/main" val="3344405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ABB5-EF6A-9F05-A0E0-ECF95101318E}"/>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C1EA57CF-804F-1129-F677-7563FD9B64B3}"/>
              </a:ext>
            </a:extLst>
          </p:cNvPr>
          <p:cNvSpPr>
            <a:spLocks noGrp="1"/>
          </p:cNvSpPr>
          <p:nvPr>
            <p:ph idx="1"/>
          </p:nvPr>
        </p:nvSpPr>
        <p:spPr>
          <a:xfrm>
            <a:off x="2231136" y="2638044"/>
            <a:ext cx="7729728" cy="3906594"/>
          </a:xfrm>
        </p:spPr>
        <p:txBody>
          <a:bodyPr>
            <a:normAutofit fontScale="62500" lnSpcReduction="20000"/>
          </a:bodyPr>
          <a:lstStyle/>
          <a:p>
            <a:r>
              <a:rPr lang="en-US" dirty="0"/>
              <a:t>Keisha N. Blain, </a:t>
            </a:r>
            <a:r>
              <a:rPr lang="en-US" i="1" dirty="0"/>
              <a:t>Until I Am Free: Fannie Lou Hamer’s Enduring Message to America </a:t>
            </a:r>
            <a:r>
              <a:rPr lang="en-US" dirty="0"/>
              <a:t>(Boston: Beacon Press, 2021).</a:t>
            </a:r>
          </a:p>
          <a:p>
            <a:r>
              <a:rPr lang="en-US" dirty="0"/>
              <a:t>Emily Brady, ““I Take the Pictures as I See Them”: Doris Derby as Womanist, Activist and Photographer in the Civil Rights Movement,” </a:t>
            </a:r>
            <a:r>
              <a:rPr lang="en-US" i="1" dirty="0"/>
              <a:t>Journal of American Studies </a:t>
            </a:r>
            <a:r>
              <a:rPr lang="en-US" dirty="0"/>
              <a:t>56.4 (2022): 565-588.</a:t>
            </a:r>
          </a:p>
          <a:p>
            <a:r>
              <a:rPr lang="en-US" i="1" dirty="0"/>
              <a:t>Hands on the Freedom Plow: Personal Accounts by Women in SNCC, </a:t>
            </a:r>
            <a:r>
              <a:rPr lang="en-US" dirty="0"/>
              <a:t>edited by Faith S. </a:t>
            </a:r>
            <a:r>
              <a:rPr lang="en-US" dirty="0" err="1"/>
              <a:t>Holsaert</a:t>
            </a:r>
            <a:r>
              <a:rPr lang="en-US" dirty="0"/>
              <a:t>, Martha Prescod Norman Noonan, Judy Richardson, Betty Garman Robinson, Jean Smith Young and Dorothy M. Zellner (Urbana, Chicago and Springfield: University of Illinois Press, 2010). </a:t>
            </a:r>
          </a:p>
          <a:p>
            <a:r>
              <a:rPr lang="en-US" dirty="0"/>
              <a:t>Peter Ling, ‘Gender and Generation: Manhood at the Southern Christian Leadership Conference,’ </a:t>
            </a:r>
            <a:r>
              <a:rPr lang="en-US" i="1" dirty="0"/>
              <a:t>Gender in the Civil Rights Movement, </a:t>
            </a:r>
            <a:r>
              <a:rPr lang="en-US" dirty="0"/>
              <a:t>edited by</a:t>
            </a:r>
            <a:r>
              <a:rPr lang="en-US" i="1" dirty="0"/>
              <a:t> </a:t>
            </a:r>
            <a:r>
              <a:rPr lang="en-US" dirty="0"/>
              <a:t>Peter Ling and Sharon Monteith (New York: Garland Publishing, 1999).</a:t>
            </a:r>
          </a:p>
          <a:p>
            <a:r>
              <a:rPr lang="en-US" dirty="0"/>
              <a:t>Lynne Olson, </a:t>
            </a:r>
            <a:r>
              <a:rPr lang="en-US" i="1" dirty="0"/>
              <a:t>Freedom’s Daughters: The Unsung Heroines of the Civil Rights Movement from 1830 to 1970 </a:t>
            </a:r>
            <a:r>
              <a:rPr lang="en-US" dirty="0"/>
              <a:t>(New York &amp; London: Simon &amp; Schuster, 2001).</a:t>
            </a:r>
          </a:p>
          <a:p>
            <a:r>
              <a:rPr lang="en-GB" sz="1800" dirty="0">
                <a:effectLst/>
              </a:rPr>
              <a:t>Charles Payne, ‘Men Led, but Women Organized: Movement Participation of Women in the Mississippi Delta’, in Women in the Civil Rights Movement: Trailblazers and Torchbearers, 1941-1965 (1993), ed. by Vicki L. Crawford et al., pp. 1-12.</a:t>
            </a:r>
          </a:p>
          <a:p>
            <a:r>
              <a:rPr lang="en-GB" sz="1800" dirty="0">
                <a:effectLst/>
              </a:rPr>
              <a:t>Belinda </a:t>
            </a:r>
            <a:r>
              <a:rPr lang="en-GB" sz="1800" dirty="0" err="1">
                <a:effectLst/>
              </a:rPr>
              <a:t>Robnett</a:t>
            </a:r>
            <a:r>
              <a:rPr lang="en-GB" sz="1800" dirty="0">
                <a:effectLst/>
              </a:rPr>
              <a:t>, ‘African-American Women in the Civil Rights Movement, 1954-1965: Gender, Leadership and </a:t>
            </a:r>
            <a:r>
              <a:rPr lang="en-GB" sz="1800" dirty="0" err="1">
                <a:effectLst/>
              </a:rPr>
              <a:t>Micromobilization</a:t>
            </a:r>
            <a:r>
              <a:rPr lang="en-GB" sz="1800" dirty="0">
                <a:effectLst/>
              </a:rPr>
              <a:t>,’ American Journal of Sociology, 101 (6) (1996), 1661-1694.</a:t>
            </a:r>
            <a:endParaRPr lang="en-US" dirty="0"/>
          </a:p>
          <a:p>
            <a:r>
              <a:rPr lang="en-US" dirty="0"/>
              <a:t>Jeanne </a:t>
            </a:r>
            <a:r>
              <a:rPr lang="en-US" dirty="0" err="1"/>
              <a:t>Theoharis</a:t>
            </a:r>
            <a:r>
              <a:rPr lang="en-US" dirty="0"/>
              <a:t>,  </a:t>
            </a:r>
            <a:r>
              <a:rPr lang="en-US" i="1" dirty="0"/>
              <a:t>The Rebellious Life of Mrs. Rosa Parks</a:t>
            </a:r>
            <a:r>
              <a:rPr lang="en-US" dirty="0"/>
              <a:t> (Boston: Beacon Press, 2013).</a:t>
            </a:r>
          </a:p>
          <a:p>
            <a:r>
              <a:rPr lang="en-GB" sz="1800" i="1" dirty="0">
                <a:effectLst/>
              </a:rPr>
              <a:t>Want to Start a Revolution?: Radical Women in the Black Freedom Struggle</a:t>
            </a:r>
            <a:r>
              <a:rPr lang="en-GB" sz="1800" dirty="0">
                <a:effectLst/>
              </a:rPr>
              <a:t>, edited by Dayo F. Gore, Jeanne </a:t>
            </a:r>
            <a:r>
              <a:rPr lang="en-GB" sz="1800" dirty="0" err="1">
                <a:effectLst/>
              </a:rPr>
              <a:t>Theoharis</a:t>
            </a:r>
            <a:r>
              <a:rPr lang="en-GB" sz="1800" dirty="0">
                <a:effectLst/>
              </a:rPr>
              <a:t> and </a:t>
            </a:r>
            <a:r>
              <a:rPr lang="en-GB" sz="1800" dirty="0" err="1">
                <a:effectLst/>
              </a:rPr>
              <a:t>Komozi</a:t>
            </a:r>
            <a:r>
              <a:rPr lang="en-GB" sz="1800" dirty="0">
                <a:effectLst/>
              </a:rPr>
              <a:t> Woodard (New York: New York University Press, 2009).</a:t>
            </a:r>
            <a:endParaRPr lang="en-US" dirty="0"/>
          </a:p>
        </p:txBody>
      </p:sp>
    </p:spTree>
    <p:extLst>
      <p:ext uri="{BB962C8B-B14F-4D97-AF65-F5344CB8AC3E}">
        <p14:creationId xmlns:p14="http://schemas.microsoft.com/office/powerpoint/2010/main" val="201685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FF594-E064-C91E-1948-23CE35736DED}"/>
              </a:ext>
            </a:extLst>
          </p:cNvPr>
          <p:cNvSpPr>
            <a:spLocks noGrp="1"/>
          </p:cNvSpPr>
          <p:nvPr>
            <p:ph type="title"/>
          </p:nvPr>
        </p:nvSpPr>
        <p:spPr>
          <a:xfrm>
            <a:off x="2231136" y="467418"/>
            <a:ext cx="7729728" cy="1188720"/>
          </a:xfrm>
          <a:solidFill>
            <a:srgbClr val="FFFFFF"/>
          </a:solidFill>
        </p:spPr>
        <p:txBody>
          <a:bodyPr>
            <a:normAutofit/>
          </a:bodyPr>
          <a:lstStyle/>
          <a:p>
            <a:r>
              <a:rPr lang="en-US" dirty="0"/>
              <a:t>Women in the Civil Rights Movement</a:t>
            </a:r>
          </a:p>
        </p:txBody>
      </p:sp>
      <p:sp>
        <p:nvSpPr>
          <p:cNvPr id="3" name="Content Placeholder 2">
            <a:extLst>
              <a:ext uri="{FF2B5EF4-FFF2-40B4-BE49-F238E27FC236}">
                <a16:creationId xmlns:a16="http://schemas.microsoft.com/office/drawing/2014/main" id="{DE072302-9C19-2FE8-3022-079030AFBC71}"/>
              </a:ext>
            </a:extLst>
          </p:cNvPr>
          <p:cNvSpPr>
            <a:spLocks noGrp="1"/>
          </p:cNvSpPr>
          <p:nvPr>
            <p:ph idx="1"/>
          </p:nvPr>
        </p:nvSpPr>
        <p:spPr>
          <a:xfrm>
            <a:off x="1706062" y="2291262"/>
            <a:ext cx="8779512" cy="4099320"/>
          </a:xfrm>
        </p:spPr>
        <p:txBody>
          <a:bodyPr>
            <a:normAutofit/>
          </a:bodyPr>
          <a:lstStyle/>
          <a:p>
            <a:r>
              <a:rPr lang="en-US" sz="2000" dirty="0">
                <a:solidFill>
                  <a:srgbClr val="404040"/>
                </a:solidFill>
              </a:rPr>
              <a:t>There were hundreds of women who took on leadership roles in the movement, including Rosa Parks, Ella Baker, Diane Nash, and Fannie Lou Hamer.</a:t>
            </a:r>
          </a:p>
          <a:p>
            <a:r>
              <a:rPr lang="en-US" sz="2000" dirty="0">
                <a:solidFill>
                  <a:srgbClr val="404040"/>
                </a:solidFill>
              </a:rPr>
              <a:t>However, there were also thousands of women behind the scenes who undertook the activities that enabled the movement to happen – including canvassing, organizing, and other types of grassroots activism. </a:t>
            </a:r>
          </a:p>
          <a:p>
            <a:r>
              <a:rPr lang="en-US" sz="2000" dirty="0">
                <a:solidFill>
                  <a:srgbClr val="404040"/>
                </a:solidFill>
              </a:rPr>
              <a:t>This resource will explore the role that women played in the movement by focusing on several case studies.</a:t>
            </a:r>
          </a:p>
        </p:txBody>
      </p:sp>
    </p:spTree>
    <p:extLst>
      <p:ext uri="{BB962C8B-B14F-4D97-AF65-F5344CB8AC3E}">
        <p14:creationId xmlns:p14="http://schemas.microsoft.com/office/powerpoint/2010/main" val="304191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0" name="Rectangle 308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92" name="Rectangle 309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4" name="Oval 309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3CA46B-B9DE-F00B-F75A-199481AFD0DF}"/>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Rosa Parks</a:t>
            </a:r>
          </a:p>
        </p:txBody>
      </p:sp>
      <p:sp>
        <p:nvSpPr>
          <p:cNvPr id="3" name="Content Placeholder 2">
            <a:extLst>
              <a:ext uri="{FF2B5EF4-FFF2-40B4-BE49-F238E27FC236}">
                <a16:creationId xmlns:a16="http://schemas.microsoft.com/office/drawing/2014/main" id="{91973F8C-7E91-EDB4-77A1-D90C90C83E88}"/>
              </a:ext>
            </a:extLst>
          </p:cNvPr>
          <p:cNvSpPr>
            <a:spLocks noGrp="1"/>
          </p:cNvSpPr>
          <p:nvPr>
            <p:ph idx="1"/>
          </p:nvPr>
        </p:nvSpPr>
        <p:spPr>
          <a:xfrm>
            <a:off x="5591695" y="359229"/>
            <a:ext cx="5320696" cy="6498771"/>
          </a:xfrm>
        </p:spPr>
        <p:txBody>
          <a:bodyPr anchor="ctr">
            <a:normAutofit lnSpcReduction="10000"/>
          </a:bodyPr>
          <a:lstStyle/>
          <a:p>
            <a:pPr>
              <a:lnSpc>
                <a:spcPct val="90000"/>
              </a:lnSpc>
            </a:pPr>
            <a:r>
              <a:rPr lang="en-US" dirty="0"/>
              <a:t>On the 1</a:t>
            </a:r>
            <a:r>
              <a:rPr lang="en-US" baseline="30000" dirty="0"/>
              <a:t>st</a:t>
            </a:r>
            <a:r>
              <a:rPr lang="en-US" dirty="0"/>
              <a:t> of December 1955, in Montgomery, Alabama, Rosa Parks refused to move from her seat on a segregated bus. According to the law, she should have given up her seat for the white man who was waiting to sit down. However, when she refused, she was arrested.</a:t>
            </a:r>
          </a:p>
          <a:p>
            <a:pPr>
              <a:lnSpc>
                <a:spcPct val="90000"/>
              </a:lnSpc>
            </a:pPr>
            <a:r>
              <a:rPr lang="en-US" dirty="0"/>
              <a:t>Rosa </a:t>
            </a:r>
            <a:r>
              <a:rPr lang="en-US" dirty="0" err="1"/>
              <a:t>Parks’s</a:t>
            </a:r>
            <a:r>
              <a:rPr lang="en-US" dirty="0"/>
              <a:t> resistance was the spark that ignited the Montgomery Bus Boycott – a year of organized resistance in Montgomery that resulted in the desegregation of the buses and the propulsion of Martin Luther King, Jr. to the forefront of the movement.</a:t>
            </a:r>
          </a:p>
          <a:p>
            <a:pPr>
              <a:lnSpc>
                <a:spcPct val="90000"/>
              </a:lnSpc>
            </a:pPr>
            <a:r>
              <a:rPr lang="en-GB" kern="100" dirty="0">
                <a:effectLst/>
                <a:ea typeface="Calibri" panose="020F0502020204030204" pitchFamily="34" charset="0"/>
                <a:cs typeface="Calibri" panose="020F0502020204030204" pitchFamily="34" charset="0"/>
              </a:rPr>
              <a:t>Lynne Olson argues that after her initial act of heroism, Rosa Parks was largely put in the role of a quiet symbol: “After the bus boycott got going and King got involved, they wouldn’t even let Rosa Parks speak at the first mass meeting… She asked to speak, and one of the ministers said he thought she had done enough.”</a:t>
            </a:r>
          </a:p>
          <a:p>
            <a:pPr>
              <a:lnSpc>
                <a:spcPct val="90000"/>
              </a:lnSpc>
            </a:pPr>
            <a:r>
              <a:rPr lang="en-US" dirty="0"/>
              <a:t>In her book </a:t>
            </a:r>
            <a:r>
              <a:rPr lang="en-US" i="1" dirty="0"/>
              <a:t>The Rebellious Life of </a:t>
            </a:r>
            <a:r>
              <a:rPr lang="en-US" i="1" dirty="0" err="1"/>
              <a:t>Mrs</a:t>
            </a:r>
            <a:r>
              <a:rPr lang="en-US" i="1" dirty="0"/>
              <a:t> Rosa Parks, </a:t>
            </a:r>
            <a:r>
              <a:rPr lang="en-US" dirty="0"/>
              <a:t>Jeanne </a:t>
            </a:r>
            <a:r>
              <a:rPr lang="en-US" dirty="0" err="1"/>
              <a:t>Theoharis</a:t>
            </a:r>
            <a:r>
              <a:rPr lang="en-US" dirty="0"/>
              <a:t> argues that Parks is a far more radical figure than she is given credit for, with ”a lifetime of progressive politics and the resolute political sensibility that identified Malcolm X as her personal hero.” Prior to the Boycott, Parks had worked with the NAACP to support victims of sexual assault.</a:t>
            </a:r>
          </a:p>
        </p:txBody>
      </p:sp>
    </p:spTree>
    <p:extLst>
      <p:ext uri="{BB962C8B-B14F-4D97-AF65-F5344CB8AC3E}">
        <p14:creationId xmlns:p14="http://schemas.microsoft.com/office/powerpoint/2010/main" val="987182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8E811C-51F0-DCCE-FD55-7970BBC2E690}"/>
              </a:ext>
            </a:extLst>
          </p:cNvPr>
          <p:cNvSpPr>
            <a:spLocks noGrp="1"/>
          </p:cNvSpPr>
          <p:nvPr>
            <p:ph idx="1"/>
          </p:nvPr>
        </p:nvSpPr>
        <p:spPr>
          <a:xfrm>
            <a:off x="1316984" y="825096"/>
            <a:ext cx="5715917" cy="4830965"/>
          </a:xfrm>
        </p:spPr>
        <p:txBody>
          <a:bodyPr anchor="ctr">
            <a:normAutofit lnSpcReduction="10000"/>
          </a:bodyPr>
          <a:lstStyle/>
          <a:p>
            <a:pPr>
              <a:lnSpc>
                <a:spcPct val="90000"/>
              </a:lnSpc>
            </a:pPr>
            <a:r>
              <a:rPr lang="en-US" sz="1600" dirty="0">
                <a:solidFill>
                  <a:srgbClr val="404040"/>
                </a:solidFill>
              </a:rPr>
              <a:t>Ella Baker was a Civil Rights Movement activist. She initially worked with King in the Southern Christian Leadership Conference (SCLC). However, she grew frustrated with its structure, including its focus on King’s charismatic leadership.</a:t>
            </a:r>
          </a:p>
          <a:p>
            <a:pPr>
              <a:lnSpc>
                <a:spcPct val="90000"/>
              </a:lnSpc>
            </a:pPr>
            <a:r>
              <a:rPr lang="en-US" sz="1600" dirty="0">
                <a:solidFill>
                  <a:srgbClr val="404040"/>
                </a:solidFill>
              </a:rPr>
              <a:t>In 1960, during the sit-in movement, Ella Baker encouraged the students to develop independently of other organizations. She believed in “participatory democracy,” believing that you should empower others to lead themselves.</a:t>
            </a:r>
          </a:p>
          <a:p>
            <a:pPr>
              <a:lnSpc>
                <a:spcPct val="90000"/>
              </a:lnSpc>
            </a:pPr>
            <a:r>
              <a:rPr lang="en-GB" sz="1600" dirty="0">
                <a:solidFill>
                  <a:srgbClr val="404040"/>
                </a:solidFill>
                <a:effectLst/>
                <a:ea typeface="DengXian" panose="02010600030101010101" pitchFamily="2" charset="-122"/>
                <a:cs typeface="Arial" panose="020B0604020202020204" pitchFamily="34" charset="0"/>
              </a:rPr>
              <a:t>“The Student Leadership Conference made it crystal clear that current sit-ins and other demonstrations are concerned with something much bigger than a hamburger or even a giant-sized Coke. Whatever may be the difference in approach to their goal, the Negro and white students, North and South, are seeking to rid America of the scourge of racial segregation and discrimination – not only at lunch counters, but in every aspect of life.”</a:t>
            </a:r>
            <a:r>
              <a:rPr lang="en-GB" sz="1600" dirty="0">
                <a:solidFill>
                  <a:srgbClr val="404040"/>
                </a:solidFill>
                <a:ea typeface="DengXian" panose="02010600030101010101" pitchFamily="2" charset="-122"/>
                <a:cs typeface="Arial" panose="020B0604020202020204" pitchFamily="34" charset="0"/>
              </a:rPr>
              <a:t> - </a:t>
            </a:r>
            <a:r>
              <a:rPr lang="en-GB" sz="1600" dirty="0">
                <a:solidFill>
                  <a:srgbClr val="404040"/>
                </a:solidFill>
                <a:effectLst/>
                <a:ea typeface="DengXian" panose="02010600030101010101" pitchFamily="2" charset="-122"/>
                <a:cs typeface="Arial" panose="020B0604020202020204" pitchFamily="34" charset="0"/>
              </a:rPr>
              <a:t>Ella Baker, from her </a:t>
            </a:r>
            <a:r>
              <a:rPr lang="en-GB" sz="1600" b="1" dirty="0">
                <a:solidFill>
                  <a:srgbClr val="404040"/>
                </a:solidFill>
                <a:effectLst/>
                <a:ea typeface="DengXian" panose="02010600030101010101" pitchFamily="2" charset="-122"/>
                <a:cs typeface="Arial" panose="020B0604020202020204" pitchFamily="34" charset="0"/>
              </a:rPr>
              <a:t>“Bigger Than a Hamburger” </a:t>
            </a:r>
            <a:r>
              <a:rPr lang="en-GB" sz="1600" dirty="0">
                <a:solidFill>
                  <a:srgbClr val="404040"/>
                </a:solidFill>
                <a:effectLst/>
                <a:ea typeface="DengXian" panose="02010600030101010101" pitchFamily="2" charset="-122"/>
                <a:cs typeface="Arial" panose="020B0604020202020204" pitchFamily="34" charset="0"/>
              </a:rPr>
              <a:t>speech, published in</a:t>
            </a:r>
            <a:r>
              <a:rPr lang="en-GB" sz="1600" b="0" i="0" u="none" strike="noStrike" dirty="0">
                <a:solidFill>
                  <a:srgbClr val="404040"/>
                </a:solidFill>
                <a:effectLst/>
              </a:rPr>
              <a:t> </a:t>
            </a:r>
            <a:r>
              <a:rPr lang="en-GB" sz="1600" b="0" i="1" u="none" strike="noStrike" dirty="0">
                <a:solidFill>
                  <a:srgbClr val="404040"/>
                </a:solidFill>
                <a:effectLst/>
              </a:rPr>
              <a:t>Southern Patriot</a:t>
            </a:r>
            <a:r>
              <a:rPr lang="en-GB" sz="1600" b="0" i="0" u="none" strike="noStrike" dirty="0">
                <a:solidFill>
                  <a:srgbClr val="404040"/>
                </a:solidFill>
                <a:effectLst/>
              </a:rPr>
              <a:t> 18 (June 1960). </a:t>
            </a:r>
          </a:p>
          <a:p>
            <a:pPr>
              <a:lnSpc>
                <a:spcPct val="90000"/>
              </a:lnSpc>
            </a:pPr>
            <a:r>
              <a:rPr lang="en-GB" sz="1600" dirty="0">
                <a:solidFill>
                  <a:srgbClr val="404040"/>
                </a:solidFill>
              </a:rPr>
              <a:t>Baker assisted in setting up the Student Nonviolent Coordinating Committee (SNCC) in 1960. She would continue to advocate for racial justice throughout her life.</a:t>
            </a:r>
            <a:endParaRPr lang="en-US" sz="1600" b="1" dirty="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76E072-D78F-89A3-1B08-EF51F5A5E29F}"/>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Ella Baker</a:t>
            </a:r>
          </a:p>
        </p:txBody>
      </p:sp>
    </p:spTree>
    <p:extLst>
      <p:ext uri="{BB962C8B-B14F-4D97-AF65-F5344CB8AC3E}">
        <p14:creationId xmlns:p14="http://schemas.microsoft.com/office/powerpoint/2010/main" val="209925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563502-64E9-6D06-0102-C29D8A6D392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Diane Nash</a:t>
            </a:r>
          </a:p>
        </p:txBody>
      </p:sp>
      <p:sp>
        <p:nvSpPr>
          <p:cNvPr id="3" name="Content Placeholder 2">
            <a:extLst>
              <a:ext uri="{FF2B5EF4-FFF2-40B4-BE49-F238E27FC236}">
                <a16:creationId xmlns:a16="http://schemas.microsoft.com/office/drawing/2014/main" id="{4F8FD9EF-AD03-9B58-85B3-E6F661E68737}"/>
              </a:ext>
            </a:extLst>
          </p:cNvPr>
          <p:cNvSpPr>
            <a:spLocks noGrp="1"/>
          </p:cNvSpPr>
          <p:nvPr>
            <p:ph idx="1"/>
          </p:nvPr>
        </p:nvSpPr>
        <p:spPr>
          <a:xfrm>
            <a:off x="5591695" y="0"/>
            <a:ext cx="5320696" cy="6858000"/>
          </a:xfrm>
        </p:spPr>
        <p:txBody>
          <a:bodyPr anchor="ctr">
            <a:normAutofit/>
          </a:bodyPr>
          <a:lstStyle/>
          <a:p>
            <a:pPr>
              <a:lnSpc>
                <a:spcPct val="90000"/>
              </a:lnSpc>
            </a:pPr>
            <a:r>
              <a:rPr lang="en-US" dirty="0"/>
              <a:t>Diane Nash was a leader in the student wing of the movement, who led: sit-ins in Nashville (1960), the formation of SNCC (1960), Freedom Rides (1961), and the Selma to Montgomery March (1965).</a:t>
            </a:r>
          </a:p>
          <a:p>
            <a:pPr>
              <a:lnSpc>
                <a:spcPct val="90000"/>
              </a:lnSpc>
            </a:pPr>
            <a:r>
              <a:rPr lang="en-US" dirty="0"/>
              <a:t>Nash was a firm believer in non-violence. She also advocated for a “jail not bail” approach, hoping to fill the jails with protestors until it became a liability.</a:t>
            </a:r>
          </a:p>
          <a:p>
            <a:pPr>
              <a:lnSpc>
                <a:spcPct val="90000"/>
              </a:lnSpc>
            </a:pPr>
            <a:r>
              <a:rPr lang="en-US" dirty="0"/>
              <a:t>Nash served multiple jail sentences, including one ten-day imprisonment in Mississippi when she was pregnant. She said of the experience:</a:t>
            </a:r>
          </a:p>
          <a:p>
            <a:pPr lvl="1">
              <a:lnSpc>
                <a:spcPct val="90000"/>
              </a:lnSpc>
            </a:pPr>
            <a:r>
              <a:rPr lang="en-US" sz="1800" dirty="0"/>
              <a:t>“I came away from the experience much strengthened. I grew spiritually through tapping in to the power of an extraordinary force through meditation. In jail I learned that I could live with very little. The oppressive authorities imprisoned me and withheld basic necessities to frighten and control me, but it backfired. They are the ones who got scared. In the end, I was freer, more determined, and stronger than ever.”</a:t>
            </a:r>
          </a:p>
        </p:txBody>
      </p:sp>
    </p:spTree>
    <p:extLst>
      <p:ext uri="{BB962C8B-B14F-4D97-AF65-F5344CB8AC3E}">
        <p14:creationId xmlns:p14="http://schemas.microsoft.com/office/powerpoint/2010/main" val="36904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0186A1-F81B-4372-CC7A-4A1A0AAB2F0A}"/>
              </a:ext>
            </a:extLst>
          </p:cNvPr>
          <p:cNvSpPr>
            <a:spLocks noGrp="1"/>
          </p:cNvSpPr>
          <p:nvPr>
            <p:ph idx="1"/>
          </p:nvPr>
        </p:nvSpPr>
        <p:spPr>
          <a:xfrm>
            <a:off x="1316984" y="1283546"/>
            <a:ext cx="5715917" cy="3914063"/>
          </a:xfrm>
        </p:spPr>
        <p:txBody>
          <a:bodyPr anchor="ctr">
            <a:normAutofit lnSpcReduction="10000"/>
          </a:bodyPr>
          <a:lstStyle/>
          <a:p>
            <a:pPr>
              <a:lnSpc>
                <a:spcPct val="90000"/>
              </a:lnSpc>
            </a:pPr>
            <a:r>
              <a:rPr lang="en-US" sz="1400">
                <a:solidFill>
                  <a:srgbClr val="404040"/>
                </a:solidFill>
              </a:rPr>
              <a:t>Fannie Lou Hamer was a grassroots activist and organizer in the Civil Rights Movement. She came from a poor family and was a sharecropper for much of her life. </a:t>
            </a:r>
          </a:p>
          <a:p>
            <a:pPr>
              <a:lnSpc>
                <a:spcPct val="90000"/>
              </a:lnSpc>
            </a:pPr>
            <a:r>
              <a:rPr lang="en-US" sz="1400">
                <a:solidFill>
                  <a:srgbClr val="404040"/>
                </a:solidFill>
              </a:rPr>
              <a:t>In 1962, Hamer attempted to register to vote, but faced deliberately difficult literacy tests and bureaucratic obstacles (e.g. poll tax receipts). When she was eventually successful, she was attacked by white racist mobs and forced to leave her home.</a:t>
            </a:r>
          </a:p>
          <a:p>
            <a:pPr>
              <a:lnSpc>
                <a:spcPct val="90000"/>
              </a:lnSpc>
            </a:pPr>
            <a:r>
              <a:rPr lang="en-US" sz="1400">
                <a:solidFill>
                  <a:srgbClr val="404040"/>
                </a:solidFill>
              </a:rPr>
              <a:t>Hamer was one of the founders of the Mississippi Democratic Freedom Party. In 1964, she spoke at the Democratic National Convention. She said:</a:t>
            </a:r>
          </a:p>
          <a:p>
            <a:pPr lvl="1">
              <a:lnSpc>
                <a:spcPct val="90000"/>
              </a:lnSpc>
            </a:pPr>
            <a:r>
              <a:rPr lang="en-US" sz="1400">
                <a:solidFill>
                  <a:srgbClr val="404040"/>
                </a:solidFill>
              </a:rPr>
              <a:t>“…we want to register, to become first-class citizens, and if the Freedom Democratic Party is not seated now, I question America. Is this America, the land of the free and the home of the brave, where we have to sleep with our telephones off the hooks because our lives are threatened daily because we want to live as decent human beings in America?”</a:t>
            </a:r>
          </a:p>
          <a:p>
            <a:pPr>
              <a:lnSpc>
                <a:spcPct val="90000"/>
              </a:lnSpc>
            </a:pPr>
            <a:r>
              <a:rPr lang="en-US" sz="1400">
                <a:solidFill>
                  <a:srgbClr val="404040"/>
                </a:solidFill>
              </a:rPr>
              <a:t>Keisha Blaine writes of Fannie Lou Hamer: “Hamer’s political vision was grounded in the spirit of unity, solidarity, and, most of all, </a:t>
            </a:r>
            <a:r>
              <a:rPr lang="en-US" sz="1400" i="1">
                <a:solidFill>
                  <a:srgbClr val="404040"/>
                </a:solidFill>
              </a:rPr>
              <a:t>action.”</a:t>
            </a:r>
            <a:endParaRPr lang="en-US" sz="1400">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7AA8E1-41DC-AFBD-6888-5EBCDA21119A}"/>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a:solidFill>
                  <a:srgbClr val="FFFFFF"/>
                </a:solidFill>
              </a:rPr>
              <a:t>Fannie Lou Hamer</a:t>
            </a:r>
          </a:p>
        </p:txBody>
      </p:sp>
    </p:spTree>
    <p:extLst>
      <p:ext uri="{BB962C8B-B14F-4D97-AF65-F5344CB8AC3E}">
        <p14:creationId xmlns:p14="http://schemas.microsoft.com/office/powerpoint/2010/main" val="547871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CAA7AF-8948-D516-20C9-2CABF31C2ED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THOUSANDS OF GRASSROOTS ACTIVISTS</a:t>
            </a:r>
          </a:p>
        </p:txBody>
      </p:sp>
      <p:sp>
        <p:nvSpPr>
          <p:cNvPr id="3" name="Content Placeholder 2">
            <a:extLst>
              <a:ext uri="{FF2B5EF4-FFF2-40B4-BE49-F238E27FC236}">
                <a16:creationId xmlns:a16="http://schemas.microsoft.com/office/drawing/2014/main" id="{5A024D7C-D520-8509-5E5F-54C6B586C356}"/>
              </a:ext>
            </a:extLst>
          </p:cNvPr>
          <p:cNvSpPr>
            <a:spLocks noGrp="1"/>
          </p:cNvSpPr>
          <p:nvPr>
            <p:ph idx="1"/>
          </p:nvPr>
        </p:nvSpPr>
        <p:spPr>
          <a:xfrm>
            <a:off x="5591695" y="1402080"/>
            <a:ext cx="5320696" cy="4053840"/>
          </a:xfrm>
        </p:spPr>
        <p:txBody>
          <a:bodyPr anchor="ctr">
            <a:normAutofit fontScale="92500" lnSpcReduction="10000"/>
          </a:bodyPr>
          <a:lstStyle/>
          <a:p>
            <a:r>
              <a:rPr lang="en-US" sz="1700" dirty="0"/>
              <a:t>There are thousands of Black women who contributed to the movement, often away from the media spotlight. For instance:</a:t>
            </a:r>
          </a:p>
          <a:p>
            <a:pPr lvl="1"/>
            <a:r>
              <a:rPr lang="en-US" sz="1700" b="1" dirty="0"/>
              <a:t>L. C. Dorsey </a:t>
            </a:r>
            <a:r>
              <a:rPr lang="en-US" sz="1700" dirty="0"/>
              <a:t>set up the North Bolivar County Farm Cooperative in Mississippi. The initiative provided jobs for five hundred impoverished families and harvested more than a million pounds of vegetables in its first six months. </a:t>
            </a:r>
          </a:p>
          <a:p>
            <a:pPr lvl="1"/>
            <a:r>
              <a:rPr lang="en-US" sz="1700" b="1" dirty="0"/>
              <a:t>June Johnson </a:t>
            </a:r>
            <a:r>
              <a:rPr lang="en-US" sz="1700" dirty="0"/>
              <a:t>was just fourteen when she joined the movement in 1962. She organized voter drives, was arrested and brutalized by police alongside Fannie Lou Hamer in 1963. </a:t>
            </a:r>
          </a:p>
          <a:p>
            <a:pPr lvl="1"/>
            <a:r>
              <a:rPr lang="en-US" sz="1700" b="1" dirty="0"/>
              <a:t>Doris Derby </a:t>
            </a:r>
            <a:r>
              <a:rPr lang="en-US" sz="1700" dirty="0"/>
              <a:t>photographed both of these women, and many others. Travelling to the South in 1963, she would take photographs of hundreds of women undertaking grassroots activism. </a:t>
            </a:r>
          </a:p>
        </p:txBody>
      </p:sp>
    </p:spTree>
    <p:extLst>
      <p:ext uri="{BB962C8B-B14F-4D97-AF65-F5344CB8AC3E}">
        <p14:creationId xmlns:p14="http://schemas.microsoft.com/office/powerpoint/2010/main" val="119931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6C89DA-C9E4-8A48-991B-8E63F0546F55}"/>
              </a:ext>
            </a:extLst>
          </p:cNvPr>
          <p:cNvSpPr>
            <a:spLocks noGrp="1"/>
          </p:cNvSpPr>
          <p:nvPr>
            <p:ph type="title"/>
          </p:nvPr>
        </p:nvSpPr>
        <p:spPr>
          <a:xfrm>
            <a:off x="2231136" y="467418"/>
            <a:ext cx="7729728" cy="1188720"/>
          </a:xfrm>
          <a:solidFill>
            <a:srgbClr val="FFFFFF"/>
          </a:solidFill>
        </p:spPr>
        <p:txBody>
          <a:bodyPr>
            <a:normAutofit/>
          </a:bodyPr>
          <a:lstStyle/>
          <a:p>
            <a:r>
              <a:rPr lang="en-US"/>
              <a:t>Focus on Men and Masculinity </a:t>
            </a:r>
          </a:p>
        </p:txBody>
      </p:sp>
      <p:sp>
        <p:nvSpPr>
          <p:cNvPr id="3" name="Content Placeholder 2">
            <a:extLst>
              <a:ext uri="{FF2B5EF4-FFF2-40B4-BE49-F238E27FC236}">
                <a16:creationId xmlns:a16="http://schemas.microsoft.com/office/drawing/2014/main" id="{3241EF89-9C25-54DD-E9BD-A9D32635958C}"/>
              </a:ext>
            </a:extLst>
          </p:cNvPr>
          <p:cNvSpPr>
            <a:spLocks noGrp="1"/>
          </p:cNvSpPr>
          <p:nvPr>
            <p:ph idx="1"/>
          </p:nvPr>
        </p:nvSpPr>
        <p:spPr>
          <a:xfrm>
            <a:off x="1706062" y="2291262"/>
            <a:ext cx="8779512" cy="2879256"/>
          </a:xfrm>
        </p:spPr>
        <p:txBody>
          <a:bodyPr>
            <a:normAutofit/>
          </a:bodyPr>
          <a:lstStyle/>
          <a:p>
            <a:pPr>
              <a:lnSpc>
                <a:spcPct val="90000"/>
              </a:lnSpc>
            </a:pPr>
            <a:r>
              <a:rPr lang="en-US">
                <a:solidFill>
                  <a:srgbClr val="404040"/>
                </a:solidFill>
              </a:rPr>
              <a:t>Much of the scholarship on the Civil Rights Movement has focused on men, including leaders such as Martin Luther King, Jr.. </a:t>
            </a:r>
          </a:p>
          <a:p>
            <a:pPr>
              <a:lnSpc>
                <a:spcPct val="90000"/>
              </a:lnSpc>
            </a:pPr>
            <a:r>
              <a:rPr lang="en-US">
                <a:solidFill>
                  <a:srgbClr val="404040"/>
                </a:solidFill>
              </a:rPr>
              <a:t>When thinking about the Movement, King is very often focused on. The memory of the Movement often focuses on King and his iconic “I Have A Dream” speech. </a:t>
            </a:r>
          </a:p>
          <a:p>
            <a:pPr>
              <a:lnSpc>
                <a:spcPct val="90000"/>
              </a:lnSpc>
            </a:pPr>
            <a:r>
              <a:rPr lang="en-US">
                <a:solidFill>
                  <a:srgbClr val="404040"/>
                </a:solidFill>
              </a:rPr>
              <a:t>Scholars such as Peter Ling and Sharon Monteith have written about how King’s masculinity made him an appealing leader, exploring “the profound association of the attainment of dignity with manhood., conventionally defined.”</a:t>
            </a:r>
          </a:p>
          <a:p>
            <a:pPr>
              <a:lnSpc>
                <a:spcPct val="90000"/>
              </a:lnSpc>
            </a:pPr>
            <a:r>
              <a:rPr lang="en-US">
                <a:solidFill>
                  <a:srgbClr val="404040"/>
                </a:solidFill>
              </a:rPr>
              <a:t>However, it is important to acknowledge the contributions and sacrifices made by Black women as well. </a:t>
            </a:r>
          </a:p>
        </p:txBody>
      </p:sp>
    </p:spTree>
    <p:extLst>
      <p:ext uri="{BB962C8B-B14F-4D97-AF65-F5344CB8AC3E}">
        <p14:creationId xmlns:p14="http://schemas.microsoft.com/office/powerpoint/2010/main" val="2654155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87016-AA93-F9C3-45BD-149E092D3DE1}"/>
              </a:ext>
            </a:extLst>
          </p:cNvPr>
          <p:cNvSpPr>
            <a:spLocks noGrp="1"/>
          </p:cNvSpPr>
          <p:nvPr>
            <p:ph type="title"/>
          </p:nvPr>
        </p:nvSpPr>
        <p:spPr/>
        <p:txBody>
          <a:bodyPr/>
          <a:lstStyle/>
          <a:p>
            <a:r>
              <a:rPr lang="en-US" dirty="0"/>
              <a:t>DIFFERENT HISTORIANS’ PERSPECTIVES</a:t>
            </a:r>
          </a:p>
        </p:txBody>
      </p:sp>
      <p:sp>
        <p:nvSpPr>
          <p:cNvPr id="3" name="Content Placeholder 2">
            <a:extLst>
              <a:ext uri="{FF2B5EF4-FFF2-40B4-BE49-F238E27FC236}">
                <a16:creationId xmlns:a16="http://schemas.microsoft.com/office/drawing/2014/main" id="{6BC779ED-79A3-A7DC-581A-E675AE61495D}"/>
              </a:ext>
            </a:extLst>
          </p:cNvPr>
          <p:cNvSpPr>
            <a:spLocks noGrp="1"/>
          </p:cNvSpPr>
          <p:nvPr>
            <p:ph idx="1"/>
          </p:nvPr>
        </p:nvSpPr>
        <p:spPr>
          <a:xfrm>
            <a:off x="2231136" y="2638044"/>
            <a:ext cx="7729728" cy="3624211"/>
          </a:xfrm>
        </p:spPr>
        <p:txBody>
          <a:bodyPr/>
          <a:lstStyle/>
          <a:p>
            <a:r>
              <a:rPr lang="en-US" sz="2000" dirty="0"/>
              <a:t>Historians have attempted to define Black women’s contributions to the Movement in many different ways:</a:t>
            </a:r>
          </a:p>
          <a:p>
            <a:pPr lvl="1"/>
            <a:r>
              <a:rPr lang="en-US" sz="1800" b="1" dirty="0"/>
              <a:t>Charles Payne </a:t>
            </a:r>
            <a:r>
              <a:rPr lang="en-US" sz="1800" dirty="0"/>
              <a:t>– “men led, but women organized.” Women were key as on-the-ground organizers. </a:t>
            </a:r>
          </a:p>
          <a:p>
            <a:pPr lvl="1"/>
            <a:r>
              <a:rPr lang="en-US" sz="1800" b="1" dirty="0"/>
              <a:t>Belinda </a:t>
            </a:r>
            <a:r>
              <a:rPr lang="en-US" sz="1800" b="1" dirty="0" err="1"/>
              <a:t>Robnett</a:t>
            </a:r>
            <a:r>
              <a:rPr lang="en-US" sz="1800" b="1" dirty="0"/>
              <a:t> </a:t>
            </a:r>
            <a:r>
              <a:rPr lang="en-US" sz="1800" dirty="0"/>
              <a:t>– Women are “bridge leaders.” Organizing is a vital form of leadership that connects local communities with national leaders. </a:t>
            </a:r>
          </a:p>
          <a:p>
            <a:pPr lvl="1"/>
            <a:r>
              <a:rPr lang="en-US" sz="1800" b="1" dirty="0"/>
              <a:t>Dayo Gore, Jeanne </a:t>
            </a:r>
            <a:r>
              <a:rPr lang="en-US" sz="1800" b="1" dirty="0" err="1"/>
              <a:t>Theoharis</a:t>
            </a:r>
            <a:r>
              <a:rPr lang="en-US" sz="1800" b="1" dirty="0"/>
              <a:t> and </a:t>
            </a:r>
            <a:r>
              <a:rPr lang="en-US" sz="1800" b="1" dirty="0" err="1"/>
              <a:t>Komozi</a:t>
            </a:r>
            <a:r>
              <a:rPr lang="en-US" sz="1800" b="1" dirty="0"/>
              <a:t> Woodard </a:t>
            </a:r>
            <a:r>
              <a:rPr lang="en-US" sz="1800" dirty="0"/>
              <a:t>– Women are “hidden in plain sight.” </a:t>
            </a:r>
            <a:r>
              <a:rPr lang="en-GB" sz="1800" dirty="0"/>
              <a:t>Both Payne and </a:t>
            </a:r>
            <a:r>
              <a:rPr lang="en-GB" sz="1800" dirty="0" err="1"/>
              <a:t>Robnett’s</a:t>
            </a:r>
            <a:r>
              <a:rPr lang="en-GB" sz="1800" dirty="0"/>
              <a:t> approaches are too limited. Women had a diverse range of roles that defy easy categorization. Defining Black women’s contributions as “behind-the-scenes” means that their frequently radical politics are less visible.</a:t>
            </a:r>
            <a:endParaRPr lang="en-GB" sz="1600" dirty="0">
              <a:effectLst/>
              <a:latin typeface="Abadi" panose="020B0604020104020204" pitchFamily="34" charset="0"/>
              <a:ea typeface="Abadi" panose="020B0604020104020204" pitchFamily="34" charset="0"/>
              <a:cs typeface="Abadi" panose="020B0604020104020204" pitchFamily="34" charset="0"/>
            </a:endParaRPr>
          </a:p>
        </p:txBody>
      </p:sp>
    </p:spTree>
    <p:extLst>
      <p:ext uri="{BB962C8B-B14F-4D97-AF65-F5344CB8AC3E}">
        <p14:creationId xmlns:p14="http://schemas.microsoft.com/office/powerpoint/2010/main" val="2453205672"/>
      </p:ext>
    </p:extLst>
  </p:cSld>
  <p:clrMapOvr>
    <a:masterClrMapping/>
  </p:clrMapOvr>
</p:sld>
</file>

<file path=ppt/theme/theme1.xml><?xml version="1.0" encoding="utf-8"?>
<a:theme xmlns:a="http://schemas.openxmlformats.org/drawingml/2006/main" name="Parcel">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1737</TotalTime>
  <Words>1634</Words>
  <Application>Microsoft Macintosh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DengXian</vt:lpstr>
      <vt:lpstr>Abadi</vt:lpstr>
      <vt:lpstr>Arial</vt:lpstr>
      <vt:lpstr>Calibri</vt:lpstr>
      <vt:lpstr>Gill Sans MT</vt:lpstr>
      <vt:lpstr>Parcel</vt:lpstr>
      <vt:lpstr>Women and Gender in the Civil Rights Movement</vt:lpstr>
      <vt:lpstr>Women in the Civil Rights Movement</vt:lpstr>
      <vt:lpstr>Rosa Parks</vt:lpstr>
      <vt:lpstr>Ella Baker</vt:lpstr>
      <vt:lpstr>Diane Nash</vt:lpstr>
      <vt:lpstr>Fannie Lou Hamer</vt:lpstr>
      <vt:lpstr>THOUSANDS OF GRASSROOTS ACTIVISTS</vt:lpstr>
      <vt:lpstr>Focus on Men and Masculinity </vt:lpstr>
      <vt:lpstr>DIFFERENT HISTORIANS’ PERSPECTIVES</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Harlem Renaissance: A Cultural History</dc:title>
  <dc:creator>Emily Brady</dc:creator>
  <cp:lastModifiedBy>Emily Brady</cp:lastModifiedBy>
  <cp:revision>20</cp:revision>
  <dcterms:created xsi:type="dcterms:W3CDTF">2023-09-18T16:13:00Z</dcterms:created>
  <dcterms:modified xsi:type="dcterms:W3CDTF">2024-02-26T13:53:13Z</dcterms:modified>
</cp:coreProperties>
</file>