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1643" r:id="rId3"/>
    <p:sldId id="1633" r:id="rId4"/>
    <p:sldId id="1655" r:id="rId5"/>
    <p:sldId id="1657" r:id="rId6"/>
    <p:sldId id="1700" r:id="rId7"/>
    <p:sldId id="1692" r:id="rId8"/>
    <p:sldId id="1656" r:id="rId9"/>
    <p:sldId id="1670" r:id="rId10"/>
    <p:sldId id="1639" r:id="rId11"/>
    <p:sldId id="1640" r:id="rId12"/>
    <p:sldId id="1667" r:id="rId13"/>
    <p:sldId id="1668" r:id="rId14"/>
    <p:sldId id="1729" r:id="rId15"/>
    <p:sldId id="1730" r:id="rId16"/>
    <p:sldId id="1731" r:id="rId17"/>
    <p:sldId id="1721" r:id="rId18"/>
    <p:sldId id="1733" r:id="rId19"/>
    <p:sldId id="1740" r:id="rId20"/>
    <p:sldId id="1741" r:id="rId21"/>
    <p:sldId id="1722" r:id="rId22"/>
    <p:sldId id="1723" r:id="rId23"/>
    <p:sldId id="1735" r:id="rId24"/>
    <p:sldId id="153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655138-EBAC-4D04-BEB1-FCCD17D2E853}">
          <p14:sldIdLst>
            <p14:sldId id="256"/>
            <p14:sldId id="1643"/>
            <p14:sldId id="1633"/>
            <p14:sldId id="1655"/>
            <p14:sldId id="1657"/>
            <p14:sldId id="1700"/>
            <p14:sldId id="1692"/>
            <p14:sldId id="1656"/>
            <p14:sldId id="1670"/>
            <p14:sldId id="1639"/>
            <p14:sldId id="1640"/>
            <p14:sldId id="1667"/>
            <p14:sldId id="1668"/>
            <p14:sldId id="1729"/>
            <p14:sldId id="1730"/>
            <p14:sldId id="1731"/>
            <p14:sldId id="1721"/>
            <p14:sldId id="1733"/>
            <p14:sldId id="1740"/>
            <p14:sldId id="1741"/>
            <p14:sldId id="1722"/>
            <p14:sldId id="1723"/>
            <p14:sldId id="1735"/>
            <p14:sldId id="153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E2F18-4136-450E-85DB-E96483DFA36D}" v="57" dt="2024-03-19T20:15:43.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38" y="6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499E2F18-4136-450E-85DB-E96483DFA36D}"/>
    <pc:docChg chg="undo custSel modSld">
      <pc:chgData name="HALL, EMMA (PGR)" userId="de357696-bbf4-439b-b6da-cc918242df62" providerId="ADAL" clId="{499E2F18-4136-450E-85DB-E96483DFA36D}" dt="2024-03-19T20:15:46.044" v="1094" actId="166"/>
      <pc:docMkLst>
        <pc:docMk/>
      </pc:docMkLst>
      <pc:sldChg chg="addSp modSp mod">
        <pc:chgData name="HALL, EMMA (PGR)" userId="de357696-bbf4-439b-b6da-cc918242df62" providerId="ADAL" clId="{499E2F18-4136-450E-85DB-E96483DFA36D}" dt="2024-03-19T18:54:22.909" v="310" actId="1076"/>
        <pc:sldMkLst>
          <pc:docMk/>
          <pc:sldMk cId="963959598" sldId="1639"/>
        </pc:sldMkLst>
        <pc:spChg chg="add mod">
          <ac:chgData name="HALL, EMMA (PGR)" userId="de357696-bbf4-439b-b6da-cc918242df62" providerId="ADAL" clId="{499E2F18-4136-450E-85DB-E96483DFA36D}" dt="2024-03-19T18:54:22.909" v="310" actId="1076"/>
          <ac:spMkLst>
            <pc:docMk/>
            <pc:sldMk cId="963959598" sldId="1639"/>
            <ac:spMk id="5" creationId="{DD310463-70AA-E893-EEE8-644590969322}"/>
          </ac:spMkLst>
        </pc:spChg>
        <pc:picChg chg="mod">
          <ac:chgData name="HALL, EMMA (PGR)" userId="de357696-bbf4-439b-b6da-cc918242df62" providerId="ADAL" clId="{499E2F18-4136-450E-85DB-E96483DFA36D}" dt="2024-03-19T18:53:39.770" v="261" actId="14826"/>
          <ac:picMkLst>
            <pc:docMk/>
            <pc:sldMk cId="963959598" sldId="1639"/>
            <ac:picMk id="3074" creationId="{A56BD5BE-BA89-5C49-24E7-A72DAA7C9B44}"/>
          </ac:picMkLst>
        </pc:picChg>
      </pc:sldChg>
      <pc:sldChg chg="addSp modSp mod">
        <pc:chgData name="HALL, EMMA (PGR)" userId="de357696-bbf4-439b-b6da-cc918242df62" providerId="ADAL" clId="{499E2F18-4136-450E-85DB-E96483DFA36D}" dt="2024-03-19T18:56:02.245" v="318" actId="20577"/>
        <pc:sldMkLst>
          <pc:docMk/>
          <pc:sldMk cId="1453572477" sldId="1640"/>
        </pc:sldMkLst>
        <pc:spChg chg="add mod">
          <ac:chgData name="HALL, EMMA (PGR)" userId="de357696-bbf4-439b-b6da-cc918242df62" providerId="ADAL" clId="{499E2F18-4136-450E-85DB-E96483DFA36D}" dt="2024-03-19T18:56:02.245" v="318" actId="20577"/>
          <ac:spMkLst>
            <pc:docMk/>
            <pc:sldMk cId="1453572477" sldId="1640"/>
            <ac:spMk id="4" creationId="{DD420F67-F8A0-CCD5-9105-22E0A967880F}"/>
          </ac:spMkLst>
        </pc:spChg>
        <pc:picChg chg="mod">
          <ac:chgData name="HALL, EMMA (PGR)" userId="de357696-bbf4-439b-b6da-cc918242df62" providerId="ADAL" clId="{499E2F18-4136-450E-85DB-E96483DFA36D}" dt="2024-03-19T18:55:13.997" v="311" actId="14826"/>
          <ac:picMkLst>
            <pc:docMk/>
            <pc:sldMk cId="1453572477" sldId="1640"/>
            <ac:picMk id="2050" creationId="{2308EF74-A8FC-333C-AB63-6CDC14533D9D}"/>
          </ac:picMkLst>
        </pc:picChg>
      </pc:sldChg>
      <pc:sldChg chg="addSp delSp modSp mod">
        <pc:chgData name="HALL, EMMA (PGR)" userId="de357696-bbf4-439b-b6da-cc918242df62" providerId="ADAL" clId="{499E2F18-4136-450E-85DB-E96483DFA36D}" dt="2024-03-19T18:51:51.593" v="260" actId="20577"/>
        <pc:sldMkLst>
          <pc:docMk/>
          <pc:sldMk cId="2351341474" sldId="1656"/>
        </pc:sldMkLst>
        <pc:spChg chg="mod">
          <ac:chgData name="HALL, EMMA (PGR)" userId="de357696-bbf4-439b-b6da-cc918242df62" providerId="ADAL" clId="{499E2F18-4136-450E-85DB-E96483DFA36D}" dt="2024-03-19T18:08:53.191" v="1" actId="26606"/>
          <ac:spMkLst>
            <pc:docMk/>
            <pc:sldMk cId="2351341474" sldId="1656"/>
            <ac:spMk id="2" creationId="{09E77C05-1601-EF4B-C358-999C97B139F5}"/>
          </ac:spMkLst>
        </pc:spChg>
        <pc:spChg chg="mod">
          <ac:chgData name="HALL, EMMA (PGR)" userId="de357696-bbf4-439b-b6da-cc918242df62" providerId="ADAL" clId="{499E2F18-4136-450E-85DB-E96483DFA36D}" dt="2024-03-19T18:08:53.191" v="1" actId="26606"/>
          <ac:spMkLst>
            <pc:docMk/>
            <pc:sldMk cId="2351341474" sldId="1656"/>
            <ac:spMk id="3" creationId="{F460573A-76F5-B02C-A305-74D3DB4F2952}"/>
          </ac:spMkLst>
        </pc:spChg>
        <pc:spChg chg="add mod">
          <ac:chgData name="HALL, EMMA (PGR)" userId="de357696-bbf4-439b-b6da-cc918242df62" providerId="ADAL" clId="{499E2F18-4136-450E-85DB-E96483DFA36D}" dt="2024-03-19T18:10:32.113" v="156" actId="14100"/>
          <ac:spMkLst>
            <pc:docMk/>
            <pc:sldMk cId="2351341474" sldId="1656"/>
            <ac:spMk id="4" creationId="{0A4E734B-1525-EAA9-69A1-443E70DDCD7A}"/>
          </ac:spMkLst>
        </pc:spChg>
        <pc:spChg chg="add mod">
          <ac:chgData name="HALL, EMMA (PGR)" userId="de357696-bbf4-439b-b6da-cc918242df62" providerId="ADAL" clId="{499E2F18-4136-450E-85DB-E96483DFA36D}" dt="2024-03-19T18:51:51.593" v="260" actId="20577"/>
          <ac:spMkLst>
            <pc:docMk/>
            <pc:sldMk cId="2351341474" sldId="1656"/>
            <ac:spMk id="6" creationId="{F157B2A6-27B1-DFF4-4821-9E84D9747224}"/>
          </ac:spMkLst>
        </pc:spChg>
        <pc:spChg chg="del">
          <ac:chgData name="HALL, EMMA (PGR)" userId="de357696-bbf4-439b-b6da-cc918242df62" providerId="ADAL" clId="{499E2F18-4136-450E-85DB-E96483DFA36D}" dt="2024-03-19T18:08:53.191" v="1" actId="26606"/>
          <ac:spMkLst>
            <pc:docMk/>
            <pc:sldMk cId="2351341474" sldId="1656"/>
            <ac:spMk id="1033" creationId="{04C6A80A-C3F4-48DE-80ED-845C8B3E13D1}"/>
          </ac:spMkLst>
        </pc:spChg>
        <pc:spChg chg="add">
          <ac:chgData name="HALL, EMMA (PGR)" userId="de357696-bbf4-439b-b6da-cc918242df62" providerId="ADAL" clId="{499E2F18-4136-450E-85DB-E96483DFA36D}" dt="2024-03-19T18:08:53.191" v="1" actId="26606"/>
          <ac:spMkLst>
            <pc:docMk/>
            <pc:sldMk cId="2351341474" sldId="1656"/>
            <ac:spMk id="1042" creationId="{E009DD9B-5EE2-4C0D-8B2B-351C8C102205}"/>
          </ac:spMkLst>
        </pc:spChg>
        <pc:spChg chg="add">
          <ac:chgData name="HALL, EMMA (PGR)" userId="de357696-bbf4-439b-b6da-cc918242df62" providerId="ADAL" clId="{499E2F18-4136-450E-85DB-E96483DFA36D}" dt="2024-03-19T18:08:53.191" v="1" actId="26606"/>
          <ac:spMkLst>
            <pc:docMk/>
            <pc:sldMk cId="2351341474" sldId="1656"/>
            <ac:spMk id="1044" creationId="{E720DB99-7745-4E75-9D96-AAB6D55C531E}"/>
          </ac:spMkLst>
        </pc:spChg>
        <pc:spChg chg="add">
          <ac:chgData name="HALL, EMMA (PGR)" userId="de357696-bbf4-439b-b6da-cc918242df62" providerId="ADAL" clId="{499E2F18-4136-450E-85DB-E96483DFA36D}" dt="2024-03-19T18:08:53.191" v="1" actId="26606"/>
          <ac:spMkLst>
            <pc:docMk/>
            <pc:sldMk cId="2351341474" sldId="1656"/>
            <ac:spMk id="1046" creationId="{D68803C4-E159-4360-B7BB-74205C8F782D}"/>
          </ac:spMkLst>
        </pc:spChg>
        <pc:spChg chg="add">
          <ac:chgData name="HALL, EMMA (PGR)" userId="de357696-bbf4-439b-b6da-cc918242df62" providerId="ADAL" clId="{499E2F18-4136-450E-85DB-E96483DFA36D}" dt="2024-03-19T18:08:53.191" v="1" actId="26606"/>
          <ac:spMkLst>
            <pc:docMk/>
            <pc:sldMk cId="2351341474" sldId="1656"/>
            <ac:spMk id="1048" creationId="{504B0465-3B07-49BF-BEA7-D81476246293}"/>
          </ac:spMkLst>
        </pc:spChg>
        <pc:spChg chg="add">
          <ac:chgData name="HALL, EMMA (PGR)" userId="de357696-bbf4-439b-b6da-cc918242df62" providerId="ADAL" clId="{499E2F18-4136-450E-85DB-E96483DFA36D}" dt="2024-03-19T18:08:53.191" v="1" actId="26606"/>
          <ac:spMkLst>
            <pc:docMk/>
            <pc:sldMk cId="2351341474" sldId="1656"/>
            <ac:spMk id="1050" creationId="{49B7FFA5-14CB-4A4F-9BCC-CA3AA5D9D276}"/>
          </ac:spMkLst>
        </pc:spChg>
        <pc:spChg chg="add">
          <ac:chgData name="HALL, EMMA (PGR)" userId="de357696-bbf4-439b-b6da-cc918242df62" providerId="ADAL" clId="{499E2F18-4136-450E-85DB-E96483DFA36D}" dt="2024-03-19T18:08:53.191" v="1" actId="26606"/>
          <ac:spMkLst>
            <pc:docMk/>
            <pc:sldMk cId="2351341474" sldId="1656"/>
            <ac:spMk id="1052" creationId="{04E48745-7512-4EC2-9E20-9092D12150CA}"/>
          </ac:spMkLst>
        </pc:spChg>
        <pc:grpChg chg="del">
          <ac:chgData name="HALL, EMMA (PGR)" userId="de357696-bbf4-439b-b6da-cc918242df62" providerId="ADAL" clId="{499E2F18-4136-450E-85DB-E96483DFA36D}" dt="2024-03-19T18:08:53.191" v="1" actId="26606"/>
          <ac:grpSpMkLst>
            <pc:docMk/>
            <pc:sldMk cId="2351341474" sldId="1656"/>
            <ac:grpSpMk id="1035" creationId="{9E2417C7-A82F-44F7-A96F-B751F3302F1B}"/>
          </ac:grpSpMkLst>
        </pc:grpChg>
        <pc:picChg chg="add mod">
          <ac:chgData name="HALL, EMMA (PGR)" userId="de357696-bbf4-439b-b6da-cc918242df62" providerId="ADAL" clId="{499E2F18-4136-450E-85DB-E96483DFA36D}" dt="2024-03-19T18:50:44.554" v="160" actId="1076"/>
          <ac:picMkLst>
            <pc:docMk/>
            <pc:sldMk cId="2351341474" sldId="1656"/>
            <ac:picMk id="5" creationId="{BC9D3A7A-8435-463A-6110-0F873C7710B7}"/>
          </ac:picMkLst>
        </pc:picChg>
        <pc:picChg chg="del mod ord">
          <ac:chgData name="HALL, EMMA (PGR)" userId="de357696-bbf4-439b-b6da-cc918242df62" providerId="ADAL" clId="{499E2F18-4136-450E-85DB-E96483DFA36D}" dt="2024-03-19T18:50:38.101" v="158" actId="478"/>
          <ac:picMkLst>
            <pc:docMk/>
            <pc:sldMk cId="2351341474" sldId="1656"/>
            <ac:picMk id="1026" creationId="{672356CE-BB83-8D11-05A7-7D0746E01A2A}"/>
          </ac:picMkLst>
        </pc:picChg>
        <pc:picChg chg="mod">
          <ac:chgData name="HALL, EMMA (PGR)" userId="de357696-bbf4-439b-b6da-cc918242df62" providerId="ADAL" clId="{499E2F18-4136-450E-85DB-E96483DFA36D}" dt="2024-03-19T18:09:09.061" v="5" actId="14100"/>
          <ac:picMkLst>
            <pc:docMk/>
            <pc:sldMk cId="2351341474" sldId="1656"/>
            <ac:picMk id="1028" creationId="{5AC231BC-04C8-CEC1-2B30-3AF8BC436B76}"/>
          </ac:picMkLst>
        </pc:picChg>
      </pc:sldChg>
      <pc:sldChg chg="addSp delSp modSp mod setBg">
        <pc:chgData name="HALL, EMMA (PGR)" userId="de357696-bbf4-439b-b6da-cc918242df62" providerId="ADAL" clId="{499E2F18-4136-450E-85DB-E96483DFA36D}" dt="2024-03-19T18:59:48.654" v="412" actId="1076"/>
        <pc:sldMkLst>
          <pc:docMk/>
          <pc:sldMk cId="4044734130" sldId="1667"/>
        </pc:sldMkLst>
        <pc:spChg chg="mod">
          <ac:chgData name="HALL, EMMA (PGR)" userId="de357696-bbf4-439b-b6da-cc918242df62" providerId="ADAL" clId="{499E2F18-4136-450E-85DB-E96483DFA36D}" dt="2024-03-19T18:58:17.721" v="324" actId="26606"/>
          <ac:spMkLst>
            <pc:docMk/>
            <pc:sldMk cId="4044734130" sldId="1667"/>
            <ac:spMk id="2" creationId="{594C6E85-9DB5-DF5C-C7FD-440FBB22D5B4}"/>
          </ac:spMkLst>
        </pc:spChg>
        <pc:spChg chg="mod">
          <ac:chgData name="HALL, EMMA (PGR)" userId="de357696-bbf4-439b-b6da-cc918242df62" providerId="ADAL" clId="{499E2F18-4136-450E-85DB-E96483DFA36D}" dt="2024-03-19T18:58:17.721" v="324" actId="26606"/>
          <ac:spMkLst>
            <pc:docMk/>
            <pc:sldMk cId="4044734130" sldId="1667"/>
            <ac:spMk id="3" creationId="{F3CA00FD-6C78-2D79-A399-8201FF5A3C01}"/>
          </ac:spMkLst>
        </pc:spChg>
        <pc:spChg chg="add mod">
          <ac:chgData name="HALL, EMMA (PGR)" userId="de357696-bbf4-439b-b6da-cc918242df62" providerId="ADAL" clId="{499E2F18-4136-450E-85DB-E96483DFA36D}" dt="2024-03-19T18:59:48.654" v="412" actId="1076"/>
          <ac:spMkLst>
            <pc:docMk/>
            <pc:sldMk cId="4044734130" sldId="1667"/>
            <ac:spMk id="4" creationId="{5EBA899B-1D73-F6E5-84D0-856EF0C871C2}"/>
          </ac:spMkLst>
        </pc:spChg>
        <pc:spChg chg="add del">
          <ac:chgData name="HALL, EMMA (PGR)" userId="de357696-bbf4-439b-b6da-cc918242df62" providerId="ADAL" clId="{499E2F18-4136-450E-85DB-E96483DFA36D}" dt="2024-03-19T18:58:17.721" v="324" actId="26606"/>
          <ac:spMkLst>
            <pc:docMk/>
            <pc:sldMk cId="4044734130" sldId="1667"/>
            <ac:spMk id="5128" creationId="{E009DD9B-5EE2-4C0D-8B2B-351C8C102205}"/>
          </ac:spMkLst>
        </pc:spChg>
        <pc:spChg chg="add del">
          <ac:chgData name="HALL, EMMA (PGR)" userId="de357696-bbf4-439b-b6da-cc918242df62" providerId="ADAL" clId="{499E2F18-4136-450E-85DB-E96483DFA36D}" dt="2024-03-19T18:58:17.721" v="324" actId="26606"/>
          <ac:spMkLst>
            <pc:docMk/>
            <pc:sldMk cId="4044734130" sldId="1667"/>
            <ac:spMk id="5130" creationId="{E720DB99-7745-4E75-9D96-AAB6D55C531E}"/>
          </ac:spMkLst>
        </pc:spChg>
        <pc:spChg chg="add del">
          <ac:chgData name="HALL, EMMA (PGR)" userId="de357696-bbf4-439b-b6da-cc918242df62" providerId="ADAL" clId="{499E2F18-4136-450E-85DB-E96483DFA36D}" dt="2024-03-19T18:58:17.721" v="324" actId="26606"/>
          <ac:spMkLst>
            <pc:docMk/>
            <pc:sldMk cId="4044734130" sldId="1667"/>
            <ac:spMk id="5132" creationId="{D68803C4-E159-4360-B7BB-74205C8F782D}"/>
          </ac:spMkLst>
        </pc:spChg>
        <pc:spChg chg="add del">
          <ac:chgData name="HALL, EMMA (PGR)" userId="de357696-bbf4-439b-b6da-cc918242df62" providerId="ADAL" clId="{499E2F18-4136-450E-85DB-E96483DFA36D}" dt="2024-03-19T18:58:17.721" v="324" actId="26606"/>
          <ac:spMkLst>
            <pc:docMk/>
            <pc:sldMk cId="4044734130" sldId="1667"/>
            <ac:spMk id="5134" creationId="{504B0465-3B07-49BF-BEA7-D81476246293}"/>
          </ac:spMkLst>
        </pc:spChg>
        <pc:spChg chg="add del">
          <ac:chgData name="HALL, EMMA (PGR)" userId="de357696-bbf4-439b-b6da-cc918242df62" providerId="ADAL" clId="{499E2F18-4136-450E-85DB-E96483DFA36D}" dt="2024-03-19T18:58:17.721" v="324" actId="26606"/>
          <ac:spMkLst>
            <pc:docMk/>
            <pc:sldMk cId="4044734130" sldId="1667"/>
            <ac:spMk id="5136" creationId="{49B7FFA5-14CB-4A4F-9BCC-CA3AA5D9D276}"/>
          </ac:spMkLst>
        </pc:spChg>
        <pc:spChg chg="add del">
          <ac:chgData name="HALL, EMMA (PGR)" userId="de357696-bbf4-439b-b6da-cc918242df62" providerId="ADAL" clId="{499E2F18-4136-450E-85DB-E96483DFA36D}" dt="2024-03-19T18:58:17.721" v="324" actId="26606"/>
          <ac:spMkLst>
            <pc:docMk/>
            <pc:sldMk cId="4044734130" sldId="1667"/>
            <ac:spMk id="5138" creationId="{04E48745-7512-4EC2-9E20-9092D12150CA}"/>
          </ac:spMkLst>
        </pc:spChg>
        <pc:spChg chg="add">
          <ac:chgData name="HALL, EMMA (PGR)" userId="de357696-bbf4-439b-b6da-cc918242df62" providerId="ADAL" clId="{499E2F18-4136-450E-85DB-E96483DFA36D}" dt="2024-03-19T18:58:17.721" v="324" actId="26606"/>
          <ac:spMkLst>
            <pc:docMk/>
            <pc:sldMk cId="4044734130" sldId="1667"/>
            <ac:spMk id="5143" creationId="{3964958D-AF5D-4863-B5FB-83F6B8CB12A0}"/>
          </ac:spMkLst>
        </pc:spChg>
        <pc:grpChg chg="add">
          <ac:chgData name="HALL, EMMA (PGR)" userId="de357696-bbf4-439b-b6da-cc918242df62" providerId="ADAL" clId="{499E2F18-4136-450E-85DB-E96483DFA36D}" dt="2024-03-19T18:58:17.721" v="324" actId="26606"/>
          <ac:grpSpMkLst>
            <pc:docMk/>
            <pc:sldMk cId="4044734130" sldId="1667"/>
            <ac:grpSpMk id="5145" creationId="{11002ACD-3B0C-4885-8754-8A00E926FE4B}"/>
          </ac:grpSpMkLst>
        </pc:grpChg>
        <pc:picChg chg="del">
          <ac:chgData name="HALL, EMMA (PGR)" userId="de357696-bbf4-439b-b6da-cc918242df62" providerId="ADAL" clId="{499E2F18-4136-450E-85DB-E96483DFA36D}" dt="2024-03-19T18:57:20.452" v="319" actId="478"/>
          <ac:picMkLst>
            <pc:docMk/>
            <pc:sldMk cId="4044734130" sldId="1667"/>
            <ac:picMk id="6" creationId="{55216035-862B-D619-C181-8BE656F7BE08}"/>
          </ac:picMkLst>
        </pc:picChg>
        <pc:picChg chg="add del mod ord">
          <ac:chgData name="HALL, EMMA (PGR)" userId="de357696-bbf4-439b-b6da-cc918242df62" providerId="ADAL" clId="{499E2F18-4136-450E-85DB-E96483DFA36D}" dt="2024-03-19T18:58:17.721" v="324" actId="26606"/>
          <ac:picMkLst>
            <pc:docMk/>
            <pc:sldMk cId="4044734130" sldId="1667"/>
            <ac:picMk id="5123" creationId="{DBB7E7A9-18F1-940C-6FE4-6D0F8C9EE1E2}"/>
          </ac:picMkLst>
        </pc:picChg>
      </pc:sldChg>
      <pc:sldChg chg="addSp modSp mod">
        <pc:chgData name="HALL, EMMA (PGR)" userId="de357696-bbf4-439b-b6da-cc918242df62" providerId="ADAL" clId="{499E2F18-4136-450E-85DB-E96483DFA36D}" dt="2024-03-19T19:54:05.622" v="513" actId="1076"/>
        <pc:sldMkLst>
          <pc:docMk/>
          <pc:sldMk cId="1173519872" sldId="1668"/>
        </pc:sldMkLst>
        <pc:spChg chg="add mod">
          <ac:chgData name="HALL, EMMA (PGR)" userId="de357696-bbf4-439b-b6da-cc918242df62" providerId="ADAL" clId="{499E2F18-4136-450E-85DB-E96483DFA36D}" dt="2024-03-19T19:54:05.622" v="513" actId="1076"/>
          <ac:spMkLst>
            <pc:docMk/>
            <pc:sldMk cId="1173519872" sldId="1668"/>
            <ac:spMk id="5" creationId="{97D5D79F-B544-9A44-FAF5-6BDE81A778EC}"/>
          </ac:spMkLst>
        </pc:spChg>
        <pc:picChg chg="mod">
          <ac:chgData name="HALL, EMMA (PGR)" userId="de357696-bbf4-439b-b6da-cc918242df62" providerId="ADAL" clId="{499E2F18-4136-450E-85DB-E96483DFA36D}" dt="2024-03-19T19:03:38.228" v="422" actId="1076"/>
          <ac:picMkLst>
            <pc:docMk/>
            <pc:sldMk cId="1173519872" sldId="1668"/>
            <ac:picMk id="4098" creationId="{B8D622FF-E267-B8F5-F78A-7AFD7E6640AE}"/>
          </ac:picMkLst>
        </pc:picChg>
      </pc:sldChg>
      <pc:sldChg chg="modSp">
        <pc:chgData name="HALL, EMMA (PGR)" userId="de357696-bbf4-439b-b6da-cc918242df62" providerId="ADAL" clId="{499E2F18-4136-450E-85DB-E96483DFA36D}" dt="2024-03-19T19:54:50.986" v="517" actId="20577"/>
        <pc:sldMkLst>
          <pc:docMk/>
          <pc:sldMk cId="1993831826" sldId="1729"/>
        </pc:sldMkLst>
        <pc:spChg chg="mod">
          <ac:chgData name="HALL, EMMA (PGR)" userId="de357696-bbf4-439b-b6da-cc918242df62" providerId="ADAL" clId="{499E2F18-4136-450E-85DB-E96483DFA36D}" dt="2024-03-19T19:54:50.986" v="517" actId="20577"/>
          <ac:spMkLst>
            <pc:docMk/>
            <pc:sldMk cId="1993831826" sldId="1729"/>
            <ac:spMk id="4" creationId="{0035E932-C95B-EBC3-513D-5B2F0E49CF90}"/>
          </ac:spMkLst>
        </pc:spChg>
      </pc:sldChg>
      <pc:sldChg chg="addSp delSp modSp mod">
        <pc:chgData name="HALL, EMMA (PGR)" userId="de357696-bbf4-439b-b6da-cc918242df62" providerId="ADAL" clId="{499E2F18-4136-450E-85DB-E96483DFA36D}" dt="2024-03-19T20:15:46.044" v="1094" actId="166"/>
        <pc:sldMkLst>
          <pc:docMk/>
          <pc:sldMk cId="1679872312" sldId="1740"/>
        </pc:sldMkLst>
        <pc:spChg chg="mod">
          <ac:chgData name="HALL, EMMA (PGR)" userId="de357696-bbf4-439b-b6da-cc918242df62" providerId="ADAL" clId="{499E2F18-4136-450E-85DB-E96483DFA36D}" dt="2024-03-19T20:08:01.383" v="795" actId="1035"/>
          <ac:spMkLst>
            <pc:docMk/>
            <pc:sldMk cId="1679872312" sldId="1740"/>
            <ac:spMk id="2" creationId="{A6152005-C1B6-7FE8-9630-6052B5B72E17}"/>
          </ac:spMkLst>
        </pc:spChg>
        <pc:spChg chg="add mod">
          <ac:chgData name="HALL, EMMA (PGR)" userId="de357696-bbf4-439b-b6da-cc918242df62" providerId="ADAL" clId="{499E2F18-4136-450E-85DB-E96483DFA36D}" dt="2024-03-19T20:04:49.565" v="719" actId="14100"/>
          <ac:spMkLst>
            <pc:docMk/>
            <pc:sldMk cId="1679872312" sldId="1740"/>
            <ac:spMk id="3" creationId="{76309050-5431-9307-4F7C-E788F9F426E3}"/>
          </ac:spMkLst>
        </pc:spChg>
        <pc:spChg chg="add del mod">
          <ac:chgData name="HALL, EMMA (PGR)" userId="de357696-bbf4-439b-b6da-cc918242df62" providerId="ADAL" clId="{499E2F18-4136-450E-85DB-E96483DFA36D}" dt="2024-03-19T20:07:57.572" v="786"/>
          <ac:spMkLst>
            <pc:docMk/>
            <pc:sldMk cId="1679872312" sldId="1740"/>
            <ac:spMk id="4" creationId="{96645271-D52D-9162-ED7B-8B532EC1B107}"/>
          </ac:spMkLst>
        </pc:spChg>
        <pc:spChg chg="add mod">
          <ac:chgData name="HALL, EMMA (PGR)" userId="de357696-bbf4-439b-b6da-cc918242df62" providerId="ADAL" clId="{499E2F18-4136-450E-85DB-E96483DFA36D}" dt="2024-03-19T20:15:39.686" v="1092" actId="1076"/>
          <ac:spMkLst>
            <pc:docMk/>
            <pc:sldMk cId="1679872312" sldId="1740"/>
            <ac:spMk id="7" creationId="{586FA2E5-6EB8-F70A-06A0-5F09C950DD93}"/>
          </ac:spMkLst>
        </pc:spChg>
        <pc:picChg chg="ord">
          <ac:chgData name="HALL, EMMA (PGR)" userId="de357696-bbf4-439b-b6da-cc918242df62" providerId="ADAL" clId="{499E2F18-4136-450E-85DB-E96483DFA36D}" dt="2024-03-19T20:15:46.044" v="1094" actId="166"/>
          <ac:picMkLst>
            <pc:docMk/>
            <pc:sldMk cId="1679872312" sldId="1740"/>
            <ac:picMk id="5" creationId="{FA15898A-ED34-364F-A686-5282195AE24A}"/>
          </ac:picMkLst>
        </pc:picChg>
        <pc:picChg chg="mod">
          <ac:chgData name="HALL, EMMA (PGR)" userId="de357696-bbf4-439b-b6da-cc918242df62" providerId="ADAL" clId="{499E2F18-4136-450E-85DB-E96483DFA36D}" dt="2024-03-19T20:15:43.147" v="1093" actId="1076"/>
          <ac:picMkLst>
            <pc:docMk/>
            <pc:sldMk cId="1679872312" sldId="1740"/>
            <ac:picMk id="6" creationId="{1F0AF685-61D5-A895-DCCC-288D8224B4CE}"/>
          </ac:picMkLst>
        </pc:picChg>
        <pc:picChg chg="mod">
          <ac:chgData name="HALL, EMMA (PGR)" userId="de357696-bbf4-439b-b6da-cc918242df62" providerId="ADAL" clId="{499E2F18-4136-450E-85DB-E96483DFA36D}" dt="2024-03-19T20:00:22.827" v="519" actId="732"/>
          <ac:picMkLst>
            <pc:docMk/>
            <pc:sldMk cId="1679872312" sldId="1740"/>
            <ac:picMk id="1026" creationId="{616D2BA3-105B-4DCE-888C-EE3FE977FCEC}"/>
          </ac:picMkLst>
        </pc:picChg>
        <pc:picChg chg="mod">
          <ac:chgData name="HALL, EMMA (PGR)" userId="de357696-bbf4-439b-b6da-cc918242df62" providerId="ADAL" clId="{499E2F18-4136-450E-85DB-E96483DFA36D}" dt="2024-03-19T20:05:05.460" v="722" actId="1076"/>
          <ac:picMkLst>
            <pc:docMk/>
            <pc:sldMk cId="1679872312" sldId="1740"/>
            <ac:picMk id="1028" creationId="{602A98F2-17E8-6A93-45F5-CCDD94286401}"/>
          </ac:picMkLst>
        </pc:picChg>
        <pc:picChg chg="mod">
          <ac:chgData name="HALL, EMMA (PGR)" userId="de357696-bbf4-439b-b6da-cc918242df62" providerId="ADAL" clId="{499E2F18-4136-450E-85DB-E96483DFA36D}" dt="2024-03-19T20:08:05.093" v="796" actId="1076"/>
          <ac:picMkLst>
            <pc:docMk/>
            <pc:sldMk cId="1679872312" sldId="1740"/>
            <ac:picMk id="1030" creationId="{FA2E6285-729F-03F6-DD36-16512C443224}"/>
          </ac:picMkLst>
        </pc:picChg>
        <pc:picChg chg="mod">
          <ac:chgData name="HALL, EMMA (PGR)" userId="de357696-bbf4-439b-b6da-cc918242df62" providerId="ADAL" clId="{499E2F18-4136-450E-85DB-E96483DFA36D}" dt="2024-03-19T20:08:28.625" v="802" actId="1076"/>
          <ac:picMkLst>
            <pc:docMk/>
            <pc:sldMk cId="1679872312" sldId="1740"/>
            <ac:picMk id="1034" creationId="{C4A5FE06-1462-2AE7-32B7-FCC67AF2346D}"/>
          </ac:picMkLst>
        </pc:picChg>
        <pc:picChg chg="mod">
          <ac:chgData name="HALL, EMMA (PGR)" userId="de357696-bbf4-439b-b6da-cc918242df62" providerId="ADAL" clId="{499E2F18-4136-450E-85DB-E96483DFA36D}" dt="2024-03-19T20:11:12.955" v="918" actId="14826"/>
          <ac:picMkLst>
            <pc:docMk/>
            <pc:sldMk cId="1679872312" sldId="1740"/>
            <ac:picMk id="1036" creationId="{C14CF305-2113-F139-B360-2B8DE35945D9}"/>
          </ac:picMkLst>
        </pc:picChg>
      </pc:sldChg>
    </pc:docChg>
  </pc:docChgLst>
  <pc:docChgLst>
    <pc:chgData name="HALL, EMMA (PGR)" userId="de357696-bbf4-439b-b6da-cc918242df62" providerId="ADAL" clId="{6774B933-67AC-4CAB-8A1B-F6FBC26A5621}"/>
    <pc:docChg chg="modSld">
      <pc:chgData name="HALL, EMMA (PGR)" userId="de357696-bbf4-439b-b6da-cc918242df62" providerId="ADAL" clId="{6774B933-67AC-4CAB-8A1B-F6FBC26A5621}" dt="2023-10-14T15:50:51.996" v="108" actId="1076"/>
      <pc:docMkLst>
        <pc:docMk/>
      </pc:docMkLst>
      <pc:sldChg chg="addSp modSp mod">
        <pc:chgData name="HALL, EMMA (PGR)" userId="de357696-bbf4-439b-b6da-cc918242df62" providerId="ADAL" clId="{6774B933-67AC-4CAB-8A1B-F6FBC26A5621}" dt="2023-10-14T15:50:51.996" v="108" actId="1076"/>
        <pc:sldMkLst>
          <pc:docMk/>
          <pc:sldMk cId="4286558283" sldId="256"/>
        </pc:sldMkLst>
        <pc:picChg chg="add mod">
          <ac:chgData name="HALL, EMMA (PGR)" userId="de357696-bbf4-439b-b6da-cc918242df62" providerId="ADAL" clId="{6774B933-67AC-4CAB-8A1B-F6FBC26A5621}" dt="2023-10-14T15:50:51.996" v="108" actId="1076"/>
          <ac:picMkLst>
            <pc:docMk/>
            <pc:sldMk cId="4286558283" sldId="256"/>
            <ac:picMk id="4" creationId="{202948ED-61B5-8649-870F-3E70CDB6C2F4}"/>
          </ac:picMkLst>
        </pc:picChg>
        <pc:picChg chg="add mod">
          <ac:chgData name="HALL, EMMA (PGR)" userId="de357696-bbf4-439b-b6da-cc918242df62" providerId="ADAL" clId="{6774B933-67AC-4CAB-8A1B-F6FBC26A5621}" dt="2023-10-14T15:50:51.996" v="108" actId="1076"/>
          <ac:picMkLst>
            <pc:docMk/>
            <pc:sldMk cId="4286558283" sldId="256"/>
            <ac:picMk id="5" creationId="{27ECDF10-57B2-B3CD-C1E6-4BB3EC8B19E8}"/>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62A55A-2B69-48BB-BC7D-C3EB5197ECC5}"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AD7F9C1-22B6-4D08-931A-1CC6E46616F5}" type="slidenum">
              <a:rPr lang="en-GB" smtClean="0"/>
              <a:t>‹#›</a:t>
            </a:fld>
            <a:endParaRPr lang="en-GB"/>
          </a:p>
        </p:txBody>
      </p:sp>
    </p:spTree>
    <p:extLst>
      <p:ext uri="{BB962C8B-B14F-4D97-AF65-F5344CB8AC3E}">
        <p14:creationId xmlns:p14="http://schemas.microsoft.com/office/powerpoint/2010/main" val="126549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2A55A-2B69-48BB-BC7D-C3EB5197ECC5}"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249142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2A55A-2B69-48BB-BC7D-C3EB5197ECC5}"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216430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2A55A-2B69-48BB-BC7D-C3EB5197ECC5}"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99475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3562A55A-2B69-48BB-BC7D-C3EB5197ECC5}" type="datetimeFigureOut">
              <a:rPr lang="en-GB" smtClean="0"/>
              <a:t>19/03/2024</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AD7F9C1-22B6-4D08-931A-1CC6E46616F5}" type="slidenum">
              <a:rPr lang="en-GB" smtClean="0"/>
              <a:t>‹#›</a:t>
            </a:fld>
            <a:endParaRPr lang="en-GB"/>
          </a:p>
        </p:txBody>
      </p:sp>
    </p:spTree>
    <p:extLst>
      <p:ext uri="{BB962C8B-B14F-4D97-AF65-F5344CB8AC3E}">
        <p14:creationId xmlns:p14="http://schemas.microsoft.com/office/powerpoint/2010/main" val="9882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62A55A-2B69-48BB-BC7D-C3EB5197ECC5}"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80176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62A55A-2B69-48BB-BC7D-C3EB5197ECC5}" type="datetimeFigureOut">
              <a:rPr lang="en-GB" smtClean="0"/>
              <a:t>19/03/2024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335580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62A55A-2B69-48BB-BC7D-C3EB5197ECC5}" type="datetimeFigureOut">
              <a:rPr lang="en-GB" smtClean="0"/>
              <a:t>19/03/2024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45557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2A55A-2B69-48BB-BC7D-C3EB5197ECC5}" type="datetimeFigureOut">
              <a:rPr lang="en-GB" smtClean="0"/>
              <a:t>19/03/2024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165190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62A55A-2B69-48BB-BC7D-C3EB5197ECC5}"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172793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62A55A-2B69-48BB-BC7D-C3EB5197ECC5}" type="datetimeFigureOut">
              <a:rPr lang="en-GB" smtClean="0"/>
              <a:t>19/03/2024</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122965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562A55A-2B69-48BB-BC7D-C3EB5197ECC5}" type="datetimeFigureOut">
              <a:rPr lang="en-GB" smtClean="0"/>
              <a:t>19/03/2024</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AD7F9C1-22B6-4D08-931A-1CC6E46616F5}" type="slidenum">
              <a:rPr lang="en-GB" smtClean="0"/>
              <a:t>‹#›</a:t>
            </a:fld>
            <a:endParaRPr lang="en-GB"/>
          </a:p>
        </p:txBody>
      </p:sp>
    </p:spTree>
    <p:extLst>
      <p:ext uri="{BB962C8B-B14F-4D97-AF65-F5344CB8AC3E}">
        <p14:creationId xmlns:p14="http://schemas.microsoft.com/office/powerpoint/2010/main" val="3290103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youtu.be/Ry_i8w2rdQ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s://www.nps.gov/afbg/learn/historyculture/yowa.htm"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commons.wikimedia.org/wiki/File:Tin,_tobacco_(AM_2006.86.25-3).jpg" TargetMode="External"/><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19.png"/><Relationship Id="rId5" Type="http://schemas.openxmlformats.org/officeDocument/2006/relationships/image" Target="../media/image16.jpg"/><Relationship Id="rId10" Type="http://schemas.openxmlformats.org/officeDocument/2006/relationships/hyperlink" Target="https://commons.wikimedia.org/wiki/File:Turnips_in_a_field.jpg" TargetMode="External"/><Relationship Id="rId4" Type="http://schemas.openxmlformats.org/officeDocument/2006/relationships/image" Target="../media/image15.jpg"/><Relationship Id="rId9" Type="http://schemas.openxmlformats.org/officeDocument/2006/relationships/hyperlink" Target="https://commons.wikimedia.org/wiki/File:Aracona_Rooster.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www.loc.gov/item/2017758831/"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76C9F-245E-8485-2515-9A49493FF8BB}"/>
              </a:ext>
            </a:extLst>
          </p:cNvPr>
          <p:cNvSpPr>
            <a:spLocks noGrp="1"/>
          </p:cNvSpPr>
          <p:nvPr>
            <p:ph type="ctrTitle"/>
          </p:nvPr>
        </p:nvSpPr>
        <p:spPr/>
        <p:txBody>
          <a:bodyPr/>
          <a:lstStyle/>
          <a:p>
            <a:r>
              <a:rPr lang="en-GB" sz="8800" dirty="0"/>
              <a:t>Gender Trouble </a:t>
            </a:r>
          </a:p>
        </p:txBody>
      </p:sp>
      <p:sp>
        <p:nvSpPr>
          <p:cNvPr id="3" name="Subtitle 2">
            <a:extLst>
              <a:ext uri="{FF2B5EF4-FFF2-40B4-BE49-F238E27FC236}">
                <a16:creationId xmlns:a16="http://schemas.microsoft.com/office/drawing/2014/main" id="{ACBBBF6A-70F7-D85F-3FC9-838A6A9577F7}"/>
              </a:ext>
            </a:extLst>
          </p:cNvPr>
          <p:cNvSpPr>
            <a:spLocks noGrp="1"/>
          </p:cNvSpPr>
          <p:nvPr>
            <p:ph type="subTitle" idx="1"/>
          </p:nvPr>
        </p:nvSpPr>
        <p:spPr/>
        <p:txBody>
          <a:bodyPr/>
          <a:lstStyle/>
          <a:p>
            <a:r>
              <a:rPr lang="en-GB" dirty="0"/>
              <a:t>LO: How does Toni Morrison present femininity and masculinity in Beloved? </a:t>
            </a:r>
          </a:p>
        </p:txBody>
      </p:sp>
      <p:pic>
        <p:nvPicPr>
          <p:cNvPr id="4" name="Picture 3" descr="A blue and black logo&#10;&#10;Description automatically generated">
            <a:extLst>
              <a:ext uri="{FF2B5EF4-FFF2-40B4-BE49-F238E27FC236}">
                <a16:creationId xmlns:a16="http://schemas.microsoft.com/office/drawing/2014/main" id="{202948ED-61B5-8649-870F-3E70CDB6C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 y="5468215"/>
            <a:ext cx="1278948" cy="685150"/>
          </a:xfrm>
          <a:prstGeom prst="rect">
            <a:avLst/>
          </a:prstGeom>
        </p:spPr>
      </p:pic>
      <p:pic>
        <p:nvPicPr>
          <p:cNvPr id="5" name="Picture 4" descr="A flag with red white and blue stripes&#10;&#10;Description automatically generated">
            <a:extLst>
              <a:ext uri="{FF2B5EF4-FFF2-40B4-BE49-F238E27FC236}">
                <a16:creationId xmlns:a16="http://schemas.microsoft.com/office/drawing/2014/main" id="{27ECDF10-57B2-B3CD-C1E6-4BB3EC8B1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702" y="5458968"/>
            <a:ext cx="1383926" cy="750025"/>
          </a:xfrm>
          <a:prstGeom prst="rect">
            <a:avLst/>
          </a:prstGeom>
        </p:spPr>
      </p:pic>
    </p:spTree>
    <p:extLst>
      <p:ext uri="{BB962C8B-B14F-4D97-AF65-F5344CB8AC3E}">
        <p14:creationId xmlns:p14="http://schemas.microsoft.com/office/powerpoint/2010/main" val="428655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7FD65-0D39-4953-8AFE-D99615EE82BD}"/>
              </a:ext>
            </a:extLst>
          </p:cNvPr>
          <p:cNvSpPr>
            <a:spLocks noGrp="1"/>
          </p:cNvSpPr>
          <p:nvPr>
            <p:ph type="title"/>
          </p:nvPr>
        </p:nvSpPr>
        <p:spPr>
          <a:xfrm>
            <a:off x="382280" y="484632"/>
            <a:ext cx="6743844" cy="1609344"/>
          </a:xfrm>
        </p:spPr>
        <p:txBody>
          <a:bodyPr>
            <a:normAutofit fontScale="90000"/>
          </a:bodyPr>
          <a:lstStyle/>
          <a:p>
            <a:r>
              <a:rPr lang="en-GB" sz="4100"/>
              <a:t>Slavery and Feminism: Sojourner Truth, “Ain’t I a Woman”</a:t>
            </a:r>
          </a:p>
        </p:txBody>
      </p:sp>
      <p:sp>
        <p:nvSpPr>
          <p:cNvPr id="3" name="Content Placeholder 2">
            <a:extLst>
              <a:ext uri="{FF2B5EF4-FFF2-40B4-BE49-F238E27FC236}">
                <a16:creationId xmlns:a16="http://schemas.microsoft.com/office/drawing/2014/main" id="{496C250F-4422-4328-A468-729C031825A6}"/>
              </a:ext>
            </a:extLst>
          </p:cNvPr>
          <p:cNvSpPr>
            <a:spLocks noGrp="1"/>
          </p:cNvSpPr>
          <p:nvPr>
            <p:ph idx="1"/>
          </p:nvPr>
        </p:nvSpPr>
        <p:spPr>
          <a:xfrm>
            <a:off x="382279" y="2121408"/>
            <a:ext cx="6743845" cy="4050792"/>
          </a:xfrm>
        </p:spPr>
        <p:txBody>
          <a:bodyPr>
            <a:normAutofit/>
          </a:bodyPr>
          <a:lstStyle/>
          <a:p>
            <a:r>
              <a:rPr lang="en-US" sz="1100"/>
              <a:t>Sojourner Truth was born into slavery at the end of the 18th century, but she escaped — carrying her infant daughter with her — in 1826. </a:t>
            </a:r>
          </a:p>
          <a:p>
            <a:r>
              <a:rPr lang="en-US" sz="1100"/>
              <a:t>(“I did not run off, for I thought that wicked, but I walked off, believing that to be all right,” she would later say.) </a:t>
            </a:r>
          </a:p>
          <a:p>
            <a:r>
              <a:rPr lang="en-US" sz="1100"/>
              <a:t>When the son she left behind was sold illegally, she successfully sued for his freedom as well. Naming herself “Sojourner Truth,” she converted to Methodism and began campaigning for women’s rights and the abolition of slavery.</a:t>
            </a:r>
          </a:p>
          <a:p>
            <a:r>
              <a:rPr lang="en-US" sz="1100"/>
              <a:t> She improvised her “Ain’t I a Woman” speech in 1851 at the Ohio Women’s Rights Convention in Akron. It has been transcribed, but the exact wording of the speech has been contested.</a:t>
            </a:r>
          </a:p>
          <a:p>
            <a:pPr marL="0" indent="0">
              <a:buNone/>
            </a:pPr>
            <a:endParaRPr lang="en-US" sz="1100"/>
          </a:p>
          <a:p>
            <a:pPr marL="0" indent="0">
              <a:buNone/>
            </a:pPr>
            <a:r>
              <a:rPr lang="en-US" sz="1100">
                <a:effectLst/>
                <a:highlight>
                  <a:srgbClr val="FFFF00"/>
                </a:highlight>
                <a:latin typeface="Calibri" panose="020F0502020204030204" pitchFamily="34" charset="0"/>
                <a:ea typeface="Times New Roman" panose="02020603050405020304" pitchFamily="18" charset="0"/>
              </a:rPr>
              <a:t>Reading Questions: </a:t>
            </a:r>
            <a:endParaRPr lang="en-GB" sz="1100">
              <a:effectLst/>
              <a:highlight>
                <a:srgbClr val="FFFF00"/>
              </a:highlight>
              <a:latin typeface="Times New Roman" panose="02020603050405020304" pitchFamily="18" charset="0"/>
              <a:ea typeface="Times New Roman" panose="02020603050405020304" pitchFamily="18" charset="0"/>
            </a:endParaRPr>
          </a:p>
          <a:p>
            <a:pPr fontAlgn="ctr">
              <a:tabLst>
                <a:tab pos="457200" algn="l"/>
              </a:tabLst>
            </a:pPr>
            <a:r>
              <a:rPr lang="en-US" sz="1100"/>
              <a:t>Is this a feminist speech? How so? </a:t>
            </a:r>
            <a:endParaRPr lang="en-GB" sz="1100"/>
          </a:p>
          <a:p>
            <a:pPr fontAlgn="ctr">
              <a:tabLst>
                <a:tab pos="457200" algn="l"/>
              </a:tabLst>
            </a:pPr>
            <a:r>
              <a:rPr lang="en-US" sz="1100"/>
              <a:t>How does this link to Sethe and Baby Suggs? </a:t>
            </a:r>
          </a:p>
          <a:p>
            <a:pPr marL="0" indent="0">
              <a:buNone/>
            </a:pPr>
            <a:r>
              <a:rPr lang="en-US" sz="1100"/>
              <a:t>You can watch it being performed here (by Kerry Washington) </a:t>
            </a:r>
            <a:r>
              <a:rPr lang="en-US" sz="1100">
                <a:hlinkClick r:id="rId2"/>
              </a:rPr>
              <a:t>https://youtu.be/Ry_i8w2rdQY</a:t>
            </a:r>
            <a:endParaRPr lang="en-US" sz="1100"/>
          </a:p>
          <a:p>
            <a:pPr marL="0" indent="0">
              <a:buNone/>
            </a:pPr>
            <a:endParaRPr lang="en-US" sz="1100"/>
          </a:p>
          <a:p>
            <a:endParaRPr lang="en-GB" sz="1100"/>
          </a:p>
        </p:txBody>
      </p:sp>
      <p:pic>
        <p:nvPicPr>
          <p:cNvPr id="3074" name="Picture 2">
            <a:extLst>
              <a:ext uri="{FF2B5EF4-FFF2-40B4-BE49-F238E27FC236}">
                <a16:creationId xmlns:a16="http://schemas.microsoft.com/office/drawing/2014/main" id="{A56BD5BE-BA89-5C49-24E7-A72DAA7C9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27" b="1927"/>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310463-70AA-E893-EEE8-644590969322}"/>
              </a:ext>
            </a:extLst>
          </p:cNvPr>
          <p:cNvSpPr txBox="1"/>
          <p:nvPr/>
        </p:nvSpPr>
        <p:spPr>
          <a:xfrm>
            <a:off x="4497274" y="6500790"/>
            <a:ext cx="6096000" cy="276999"/>
          </a:xfrm>
          <a:prstGeom prst="rect">
            <a:avLst/>
          </a:prstGeom>
          <a:noFill/>
        </p:spPr>
        <p:txBody>
          <a:bodyPr wrap="square">
            <a:spAutoFit/>
          </a:bodyPr>
          <a:lstStyle/>
          <a:p>
            <a:r>
              <a:rPr lang="en-GB" sz="1200" dirty="0"/>
              <a:t>Image: Sojourner Truth, 1870, public domain</a:t>
            </a:r>
          </a:p>
        </p:txBody>
      </p:sp>
    </p:spTree>
    <p:extLst>
      <p:ext uri="{BB962C8B-B14F-4D97-AF65-F5344CB8AC3E}">
        <p14:creationId xmlns:p14="http://schemas.microsoft.com/office/powerpoint/2010/main" val="96395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7FD65-0D39-4953-8AFE-D99615EE82BD}"/>
              </a:ext>
            </a:extLst>
          </p:cNvPr>
          <p:cNvSpPr>
            <a:spLocks noGrp="1"/>
          </p:cNvSpPr>
          <p:nvPr>
            <p:ph type="title"/>
          </p:nvPr>
        </p:nvSpPr>
        <p:spPr>
          <a:xfrm>
            <a:off x="124691" y="484632"/>
            <a:ext cx="7001433" cy="582168"/>
          </a:xfrm>
        </p:spPr>
        <p:txBody>
          <a:bodyPr>
            <a:normAutofit fontScale="90000"/>
          </a:bodyPr>
          <a:lstStyle/>
          <a:p>
            <a:r>
              <a:rPr lang="en-GB" sz="3200" dirty="0"/>
              <a:t>Sojourner Truth, “</a:t>
            </a:r>
            <a:r>
              <a:rPr lang="en-GB" sz="3200" dirty="0" err="1"/>
              <a:t>Ain’t</a:t>
            </a:r>
            <a:r>
              <a:rPr lang="en-GB" sz="3200" dirty="0"/>
              <a:t> I a Woman”</a:t>
            </a:r>
          </a:p>
        </p:txBody>
      </p:sp>
      <p:sp>
        <p:nvSpPr>
          <p:cNvPr id="3" name="Content Placeholder 2">
            <a:extLst>
              <a:ext uri="{FF2B5EF4-FFF2-40B4-BE49-F238E27FC236}">
                <a16:creationId xmlns:a16="http://schemas.microsoft.com/office/drawing/2014/main" id="{496C250F-4422-4328-A468-729C031825A6}"/>
              </a:ext>
            </a:extLst>
          </p:cNvPr>
          <p:cNvSpPr>
            <a:spLocks noGrp="1"/>
          </p:cNvSpPr>
          <p:nvPr>
            <p:ph idx="1"/>
          </p:nvPr>
        </p:nvSpPr>
        <p:spPr>
          <a:xfrm>
            <a:off x="169739" y="1160795"/>
            <a:ext cx="7276872" cy="5526086"/>
          </a:xfrm>
        </p:spPr>
        <p:txBody>
          <a:bodyPr>
            <a:normAutofit/>
          </a:bodyPr>
          <a:lstStyle/>
          <a:p>
            <a:pPr marL="0" indent="0">
              <a:buNone/>
            </a:pPr>
            <a:r>
              <a:rPr lang="en-US" sz="1300" dirty="0">
                <a:highlight>
                  <a:srgbClr val="FFFF00"/>
                </a:highlight>
              </a:rPr>
              <a:t>Here’s the speech in full:</a:t>
            </a:r>
          </a:p>
          <a:p>
            <a:pPr marL="0" indent="0">
              <a:buNone/>
            </a:pPr>
            <a:r>
              <a:rPr lang="en-US" sz="1300" dirty="0"/>
              <a:t>Well, children, where there is so much racket there must be something out of kilter. I think that ‘twixt the negroes of the South and the women at the North, all talking about rights, the white men will be in a fix pretty soon. But what’s all this here talking about?</a:t>
            </a:r>
          </a:p>
          <a:p>
            <a:pPr marL="0" indent="0">
              <a:buNone/>
            </a:pPr>
            <a:r>
              <a:rPr lang="en-US" sz="1300" dirty="0"/>
              <a:t>That man over there says that women need to be helped into carriages, and lifted over ditches, and to have the best place everywhere. Nobody ever helps me into carriages, or over mud-puddles, or gives me any best place! And </a:t>
            </a:r>
            <a:r>
              <a:rPr lang="en-US" sz="1300" dirty="0" err="1"/>
              <a:t>ain’t</a:t>
            </a:r>
            <a:r>
              <a:rPr lang="en-US" sz="1300" dirty="0"/>
              <a:t> I a woman? Look at me! Look at my arm! I have ploughed and planted, and gathered into barns, and no man could head me! And </a:t>
            </a:r>
            <a:r>
              <a:rPr lang="en-US" sz="1300" dirty="0" err="1"/>
              <a:t>ain’t</a:t>
            </a:r>
            <a:r>
              <a:rPr lang="en-US" sz="1300" dirty="0"/>
              <a:t> I a woman? I could work as much and eat as much as a man - when I could get it - and bear the lash as well! And </a:t>
            </a:r>
            <a:r>
              <a:rPr lang="en-US" sz="1300" dirty="0" err="1"/>
              <a:t>ain’t</a:t>
            </a:r>
            <a:r>
              <a:rPr lang="en-US" sz="1300" dirty="0"/>
              <a:t> I a woman? I have borne thirteen children, and seen most all sold off to slavery, and when I cried out with my mother’s grief, none but Jesus heard me! And </a:t>
            </a:r>
            <a:r>
              <a:rPr lang="en-US" sz="1300" dirty="0" err="1"/>
              <a:t>ain’t</a:t>
            </a:r>
            <a:r>
              <a:rPr lang="en-US" sz="1300" dirty="0"/>
              <a:t> I a woman?</a:t>
            </a:r>
          </a:p>
          <a:p>
            <a:pPr marL="0" indent="0">
              <a:buNone/>
            </a:pPr>
            <a:r>
              <a:rPr lang="en-US" sz="1300" dirty="0"/>
              <a:t>Then they talk about this thing in the head; what’s this they call it? [member of audience whispers, “intellect”] That’s it, honey. What’s that got to do with women’s rights or negroes’ rights? If my cup won’t hold but a pint, and yours holds a quart, wouldn’t you be mean not to let me have my little half measure full?</a:t>
            </a:r>
          </a:p>
          <a:p>
            <a:pPr marL="0" indent="0">
              <a:buNone/>
            </a:pPr>
            <a:r>
              <a:rPr lang="en-US" sz="1300" dirty="0"/>
              <a:t>Then that little man in black there, he says women can’t have as much rights as men, </a:t>
            </a:r>
            <a:r>
              <a:rPr lang="en-US" sz="1300" dirty="0" err="1"/>
              <a:t>‘cause</a:t>
            </a:r>
            <a:r>
              <a:rPr lang="en-US" sz="1300" dirty="0"/>
              <a:t> Christ wasn’t a woman! Where did your Christ come from? Where did your Christ come from? From God and a woman! Man had nothing to do with Him.</a:t>
            </a:r>
          </a:p>
          <a:p>
            <a:pPr marL="0" indent="0">
              <a:buNone/>
            </a:pPr>
            <a:r>
              <a:rPr lang="en-US" sz="1300" dirty="0"/>
              <a:t>If the first woman God ever made was strong enough to turn the world upside down all alone, these women together ought to be able to turn it back , and get it right side up again! And now they is asking to do it, the men better let them.</a:t>
            </a:r>
          </a:p>
          <a:p>
            <a:pPr marL="0" indent="0">
              <a:buNone/>
            </a:pPr>
            <a:r>
              <a:rPr lang="en-US" sz="1300" dirty="0"/>
              <a:t>Obliged to you for hearing me, and now old Sojourner </a:t>
            </a:r>
            <a:r>
              <a:rPr lang="en-US" sz="1300" dirty="0" err="1"/>
              <a:t>ain’t</a:t>
            </a:r>
            <a:r>
              <a:rPr lang="en-US" sz="1300" dirty="0"/>
              <a:t> got nothing more to say.</a:t>
            </a:r>
          </a:p>
          <a:p>
            <a:pPr marL="0" indent="0">
              <a:buNone/>
            </a:pPr>
            <a:endParaRPr lang="en-US" sz="1000" dirty="0"/>
          </a:p>
          <a:p>
            <a:endParaRPr lang="en-GB" sz="1000" dirty="0"/>
          </a:p>
        </p:txBody>
      </p:sp>
      <p:pic>
        <p:nvPicPr>
          <p:cNvPr id="2050" name="Picture 2">
            <a:extLst>
              <a:ext uri="{FF2B5EF4-FFF2-40B4-BE49-F238E27FC236}">
                <a16:creationId xmlns:a16="http://schemas.microsoft.com/office/drawing/2014/main" id="{2308EF74-A8FC-333C-AB63-6CDC14533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529" b="5529"/>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420F67-F8A0-CCD5-9105-22E0A967880F}"/>
              </a:ext>
            </a:extLst>
          </p:cNvPr>
          <p:cNvSpPr txBox="1"/>
          <p:nvPr/>
        </p:nvSpPr>
        <p:spPr>
          <a:xfrm>
            <a:off x="4497274" y="6500790"/>
            <a:ext cx="6096000" cy="276999"/>
          </a:xfrm>
          <a:prstGeom prst="rect">
            <a:avLst/>
          </a:prstGeom>
          <a:noFill/>
        </p:spPr>
        <p:txBody>
          <a:bodyPr wrap="square">
            <a:spAutoFit/>
          </a:bodyPr>
          <a:lstStyle/>
          <a:p>
            <a:r>
              <a:rPr lang="en-GB" sz="1200" dirty="0"/>
              <a:t>Image: Sojourner Truth, 1864, public domain</a:t>
            </a:r>
          </a:p>
        </p:txBody>
      </p:sp>
    </p:spTree>
    <p:extLst>
      <p:ext uri="{BB962C8B-B14F-4D97-AF65-F5344CB8AC3E}">
        <p14:creationId xmlns:p14="http://schemas.microsoft.com/office/powerpoint/2010/main" val="1453572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3" name="Rectangle 5142">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4C6E85-9DB5-DF5C-C7FD-440FBB22D5B4}"/>
              </a:ext>
            </a:extLst>
          </p:cNvPr>
          <p:cNvSpPr>
            <a:spLocks noGrp="1"/>
          </p:cNvSpPr>
          <p:nvPr>
            <p:ph type="title"/>
          </p:nvPr>
        </p:nvSpPr>
        <p:spPr>
          <a:xfrm>
            <a:off x="4970109" y="484632"/>
            <a:ext cx="6730277" cy="1609344"/>
          </a:xfrm>
          <a:ln>
            <a:noFill/>
          </a:ln>
        </p:spPr>
        <p:txBody>
          <a:bodyPr>
            <a:normAutofit/>
          </a:bodyPr>
          <a:lstStyle/>
          <a:p>
            <a:r>
              <a:rPr lang="en-GB" sz="3400">
                <a:latin typeface="Abadi" panose="020B0604020104020204" pitchFamily="34" charset="0"/>
              </a:rPr>
              <a:t>Why does toni Morrison make Baby Suggs an ‘unchurched preacher’? </a:t>
            </a:r>
          </a:p>
        </p:txBody>
      </p:sp>
      <p:pic>
        <p:nvPicPr>
          <p:cNvPr id="5123" name="Picture 3">
            <a:extLst>
              <a:ext uri="{FF2B5EF4-FFF2-40B4-BE49-F238E27FC236}">
                <a16:creationId xmlns:a16="http://schemas.microsoft.com/office/drawing/2014/main" id="{DBB7E7A9-18F1-940C-6FE4-6D0F8C9EE1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2224"/>
          <a:stretch/>
        </p:blipFill>
        <p:spPr bwMode="auto">
          <a:xfrm>
            <a:off x="3344" y="10"/>
            <a:ext cx="4646726"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3CA00FD-6C78-2D79-A399-8201FF5A3C01}"/>
              </a:ext>
            </a:extLst>
          </p:cNvPr>
          <p:cNvSpPr>
            <a:spLocks noGrp="1"/>
          </p:cNvSpPr>
          <p:nvPr>
            <p:ph idx="1"/>
          </p:nvPr>
        </p:nvSpPr>
        <p:spPr>
          <a:xfrm>
            <a:off x="4970109" y="2121408"/>
            <a:ext cx="6730276" cy="4050792"/>
          </a:xfrm>
        </p:spPr>
        <p:txBody>
          <a:bodyPr>
            <a:normAutofit/>
          </a:bodyPr>
          <a:lstStyle/>
          <a:p>
            <a:pPr marL="342900" lvl="0" indent="-342900">
              <a:spcAft>
                <a:spcPts val="800"/>
              </a:spcAft>
              <a:buFont typeface="Wingdings" panose="05000000000000000000" pitchFamily="2" charset="2"/>
              <a:buChar char=""/>
              <a:tabLst>
                <a:tab pos="457200" algn="l"/>
              </a:tabLst>
            </a:pPr>
            <a:r>
              <a:rPr lang="en-US" sz="1400" b="1">
                <a:effectLst/>
                <a:latin typeface="Gill Sans MT" panose="020B0502020104020203" pitchFamily="34" charset="0"/>
                <a:ea typeface="Calibri" panose="020F0502020204030204" pitchFamily="34" charset="0"/>
                <a:cs typeface="Times New Roman" panose="02020603050405020304" pitchFamily="18" charset="0"/>
              </a:rPr>
              <a:t>female-led Holiness revival movement of the 1830s</a:t>
            </a:r>
            <a:r>
              <a:rPr lang="en-US" sz="1400">
                <a:effectLst/>
                <a:latin typeface="Gill Sans MT" panose="020B0502020104020203" pitchFamily="34" charset="0"/>
                <a:ea typeface="Calibri" panose="020F0502020204030204" pitchFamily="34" charset="0"/>
                <a:cs typeface="Times New Roman" panose="02020603050405020304" pitchFamily="18" charset="0"/>
              </a:rPr>
              <a:t>: defined American religious life as mass movements, converting or reclaiming thousands of people organized denominations did not reach. </a:t>
            </a:r>
            <a:endParaRPr lang="en-GB" sz="140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tabLst>
                <a:tab pos="457200" algn="l"/>
              </a:tabLst>
            </a:pPr>
            <a:r>
              <a:rPr lang="en-US" sz="1400">
                <a:effectLst/>
                <a:latin typeface="Gill Sans MT" panose="020B0502020104020203" pitchFamily="34" charset="0"/>
                <a:ea typeface="Calibri" panose="020F0502020204030204" pitchFamily="34" charset="0"/>
                <a:cs typeface="Times New Roman" panose="02020603050405020304" pitchFamily="18" charset="0"/>
              </a:rPr>
              <a:t>African American women preached in these movements, meaning that they often </a:t>
            </a:r>
            <a:r>
              <a:rPr lang="en-US" sz="1400" b="1">
                <a:effectLst/>
                <a:latin typeface="Gill Sans MT" panose="020B0502020104020203" pitchFamily="34" charset="0"/>
                <a:ea typeface="Calibri" panose="020F0502020204030204" pitchFamily="34" charset="0"/>
                <a:cs typeface="Times New Roman" panose="02020603050405020304" pitchFamily="18" charset="0"/>
              </a:rPr>
              <a:t>worked at the center of 19th-century religious life </a:t>
            </a:r>
            <a:r>
              <a:rPr lang="en-US" sz="1400">
                <a:effectLst/>
                <a:latin typeface="Gill Sans MT" panose="020B0502020104020203" pitchFamily="34" charset="0"/>
                <a:ea typeface="Calibri" panose="020F0502020204030204" pitchFamily="34" charset="0"/>
                <a:cs typeface="Times New Roman" panose="02020603050405020304" pitchFamily="18" charset="0"/>
              </a:rPr>
              <a:t>rather than at its margins. </a:t>
            </a:r>
            <a:endParaRPr lang="en-GB" sz="140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tabLst>
                <a:tab pos="457200" algn="l"/>
              </a:tabLst>
            </a:pPr>
            <a:r>
              <a:rPr lang="en-US" sz="1400">
                <a:effectLst/>
                <a:latin typeface="Gill Sans MT" panose="020B0502020104020203" pitchFamily="34" charset="0"/>
                <a:ea typeface="Calibri" panose="020F0502020204030204" pitchFamily="34" charset="0"/>
                <a:cs typeface="Times New Roman" panose="02020603050405020304" pitchFamily="18" charset="0"/>
              </a:rPr>
              <a:t>African American women also </a:t>
            </a:r>
            <a:r>
              <a:rPr lang="en-US" sz="1400" b="1">
                <a:effectLst/>
                <a:latin typeface="Gill Sans MT" panose="020B0502020104020203" pitchFamily="34" charset="0"/>
                <a:ea typeface="Calibri" panose="020F0502020204030204" pitchFamily="34" charset="0"/>
                <a:cs typeface="Times New Roman" panose="02020603050405020304" pitchFamily="18" charset="0"/>
              </a:rPr>
              <a:t>challenged church hierarchy </a:t>
            </a:r>
            <a:r>
              <a:rPr lang="en-US" sz="1400">
                <a:effectLst/>
                <a:latin typeface="Gill Sans MT" panose="020B0502020104020203" pitchFamily="34" charset="0"/>
                <a:ea typeface="Calibri" panose="020F0502020204030204" pitchFamily="34" charset="0"/>
                <a:cs typeface="Times New Roman" panose="02020603050405020304" pitchFamily="18" charset="0"/>
              </a:rPr>
              <a:t>that marginalized women as well as working-class African Americans</a:t>
            </a:r>
            <a:endParaRPr lang="en-GB" sz="140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tabLst>
                <a:tab pos="457200" algn="l"/>
              </a:tabLst>
            </a:pPr>
            <a:r>
              <a:rPr lang="en-US" sz="1400">
                <a:effectLst/>
                <a:latin typeface="Gill Sans MT" panose="020B0502020104020203" pitchFamily="34" charset="0"/>
                <a:ea typeface="Calibri" panose="020F0502020204030204" pitchFamily="34" charset="0"/>
                <a:cs typeface="Times New Roman" panose="02020603050405020304" pitchFamily="18" charset="0"/>
              </a:rPr>
              <a:t>Their writings stressed their </a:t>
            </a:r>
            <a:r>
              <a:rPr lang="en-US" sz="1400" b="1">
                <a:effectLst/>
                <a:latin typeface="Gill Sans MT" panose="020B0502020104020203" pitchFamily="34" charset="0"/>
                <a:ea typeface="Calibri" panose="020F0502020204030204" pitchFamily="34" charset="0"/>
                <a:cs typeface="Times New Roman" panose="02020603050405020304" pitchFamily="18" charset="0"/>
              </a:rPr>
              <a:t>search for control over the Black female body </a:t>
            </a:r>
            <a:r>
              <a:rPr lang="en-US" sz="1400">
                <a:effectLst/>
                <a:latin typeface="Gill Sans MT" panose="020B0502020104020203" pitchFamily="34" charset="0"/>
                <a:ea typeface="Calibri" panose="020F0502020204030204" pitchFamily="34" charset="0"/>
                <a:cs typeface="Times New Roman" panose="02020603050405020304" pitchFamily="18" charset="0"/>
              </a:rPr>
              <a:t>through service to God, c</a:t>
            </a:r>
            <a:r>
              <a:rPr lang="en-US" sz="1400" b="1">
                <a:effectLst/>
                <a:latin typeface="Gill Sans MT" panose="020B0502020104020203" pitchFamily="34" charset="0"/>
                <a:ea typeface="Calibri" panose="020F0502020204030204" pitchFamily="34" charset="0"/>
                <a:cs typeface="Times New Roman" panose="02020603050405020304" pitchFamily="18" charset="0"/>
              </a:rPr>
              <a:t>laimed authority through appeals to an inner voice, spiritual eye, or divine call to public voice</a:t>
            </a:r>
            <a:r>
              <a:rPr lang="en-US" sz="1400">
                <a:effectLst/>
                <a:latin typeface="Gill Sans MT" panose="020B0502020104020203" pitchFamily="34" charset="0"/>
                <a:ea typeface="Calibri" panose="020F0502020204030204" pitchFamily="34" charset="0"/>
                <a:cs typeface="Times New Roman" panose="02020603050405020304" pitchFamily="18" charset="0"/>
              </a:rPr>
              <a:t>, and often used itinerancy to circumvent both attempts to silence them and gain access to a wider community.</a:t>
            </a:r>
            <a:endParaRPr lang="en-GB" sz="140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tabLst>
                <a:tab pos="457200" algn="l"/>
              </a:tabLst>
            </a:pPr>
            <a:r>
              <a:rPr lang="en-US" sz="1400">
                <a:effectLst/>
                <a:latin typeface="Gill Sans MT" panose="020B0502020104020203" pitchFamily="34" charset="0"/>
                <a:ea typeface="Calibri" panose="020F0502020204030204" pitchFamily="34" charset="0"/>
                <a:cs typeface="Times New Roman" panose="02020603050405020304" pitchFamily="18" charset="0"/>
              </a:rPr>
              <a:t>Early female black preachers also </a:t>
            </a:r>
            <a:r>
              <a:rPr lang="en-US" sz="1400" b="1">
                <a:effectLst/>
                <a:latin typeface="Gill Sans MT" panose="020B0502020104020203" pitchFamily="34" charset="0"/>
                <a:ea typeface="Calibri" panose="020F0502020204030204" pitchFamily="34" charset="0"/>
                <a:cs typeface="Times New Roman" panose="02020603050405020304" pitchFamily="18" charset="0"/>
              </a:rPr>
              <a:t>reinterpreted the Bible to liberate women </a:t>
            </a:r>
            <a:r>
              <a:rPr lang="en-US" sz="1400">
                <a:effectLst/>
                <a:latin typeface="Gill Sans MT" panose="020B0502020104020203" pitchFamily="34" charset="0"/>
                <a:ea typeface="Calibri" panose="020F0502020204030204" pitchFamily="34" charset="0"/>
                <a:cs typeface="Times New Roman" panose="02020603050405020304" pitchFamily="18" charset="0"/>
              </a:rPr>
              <a:t>– see Sojourner Truth! </a:t>
            </a:r>
            <a:endParaRPr lang="en-GB" sz="1400">
              <a:effectLst/>
              <a:latin typeface="Gill Sans MT" panose="020B0502020104020203" pitchFamily="34" charset="0"/>
              <a:ea typeface="Calibri" panose="020F0502020204030204" pitchFamily="34" charset="0"/>
              <a:cs typeface="Times New Roman" panose="02020603050405020304" pitchFamily="18" charset="0"/>
            </a:endParaRPr>
          </a:p>
          <a:p>
            <a:endParaRPr lang="en-GB" sz="1400"/>
          </a:p>
        </p:txBody>
      </p:sp>
      <p:grpSp>
        <p:nvGrpSpPr>
          <p:cNvPr id="5145" name="Group 5144">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146" name="Oval 5145">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147" name="Oval 5146">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5EBA899B-1D73-F6E5-84D0-856EF0C871C2}"/>
              </a:ext>
            </a:extLst>
          </p:cNvPr>
          <p:cNvSpPr txBox="1"/>
          <p:nvPr/>
        </p:nvSpPr>
        <p:spPr>
          <a:xfrm>
            <a:off x="4756749" y="6269348"/>
            <a:ext cx="4646726" cy="600164"/>
          </a:xfrm>
          <a:prstGeom prst="rect">
            <a:avLst/>
          </a:prstGeom>
          <a:noFill/>
        </p:spPr>
        <p:txBody>
          <a:bodyPr wrap="square" rtlCol="0">
            <a:spAutoFit/>
          </a:bodyPr>
          <a:lstStyle/>
          <a:p>
            <a:r>
              <a:rPr lang="en-GB" sz="1100" dirty="0"/>
              <a:t>Image: Sojourner Truth statue, in NY state. Photograph license: https://commons.wikimedia.org/wiki/File:Sojourner_Truth_as_a_young_slave_girl.jpg</a:t>
            </a:r>
          </a:p>
        </p:txBody>
      </p:sp>
    </p:spTree>
    <p:extLst>
      <p:ext uri="{BB962C8B-B14F-4D97-AF65-F5344CB8AC3E}">
        <p14:creationId xmlns:p14="http://schemas.microsoft.com/office/powerpoint/2010/main" val="4044734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B8293-D41E-FE7C-781C-6C29DE747FF7}"/>
              </a:ext>
            </a:extLst>
          </p:cNvPr>
          <p:cNvSpPr>
            <a:spLocks noGrp="1"/>
          </p:cNvSpPr>
          <p:nvPr>
            <p:ph type="title"/>
          </p:nvPr>
        </p:nvSpPr>
        <p:spPr>
          <a:xfrm>
            <a:off x="1069848" y="484632"/>
            <a:ext cx="10058400" cy="1609344"/>
          </a:xfrm>
        </p:spPr>
        <p:txBody>
          <a:bodyPr>
            <a:normAutofit/>
          </a:bodyPr>
          <a:lstStyle/>
          <a:p>
            <a:r>
              <a:rPr lang="en-GB" sz="4600">
                <a:latin typeface="Abadi" panose="020B0604020104020204" pitchFamily="34" charset="0"/>
              </a:rPr>
              <a:t>How do Mothers also represent a spectral African legacy? </a:t>
            </a:r>
          </a:p>
        </p:txBody>
      </p:sp>
      <p:pic>
        <p:nvPicPr>
          <p:cNvPr id="4098" name="Picture 2" descr="Yowa">
            <a:extLst>
              <a:ext uri="{FF2B5EF4-FFF2-40B4-BE49-F238E27FC236}">
                <a16:creationId xmlns:a16="http://schemas.microsoft.com/office/drawing/2014/main" id="{B8D622FF-E267-B8F5-F78A-7AFD7E664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2849"/>
          <a:stretch/>
        </p:blipFill>
        <p:spPr bwMode="auto">
          <a:xfrm>
            <a:off x="1063942" y="2193036"/>
            <a:ext cx="4773168" cy="39806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19DE07F-1E99-21B1-7353-4D2C24155836}"/>
              </a:ext>
            </a:extLst>
          </p:cNvPr>
          <p:cNvSpPr>
            <a:spLocks noGrp="1"/>
          </p:cNvSpPr>
          <p:nvPr>
            <p:ph idx="1"/>
          </p:nvPr>
        </p:nvSpPr>
        <p:spPr>
          <a:xfrm>
            <a:off x="6355079" y="2121407"/>
            <a:ext cx="5658729" cy="4617017"/>
          </a:xfrm>
        </p:spPr>
        <p:txBody>
          <a:bodyPr>
            <a:normAutofit fontScale="92500" lnSpcReduction="10000"/>
          </a:bodyPr>
          <a:lstStyle/>
          <a:p>
            <a:pPr marL="0" indent="0">
              <a:buNone/>
            </a:pPr>
            <a:r>
              <a:rPr lang="en-US" sz="1400" b="1" dirty="0" err="1">
                <a:latin typeface="Abadi" panose="020B0604020104020204" pitchFamily="34" charset="0"/>
              </a:rPr>
              <a:t>Sethe</a:t>
            </a:r>
            <a:r>
              <a:rPr lang="en-US" sz="1400" b="1" dirty="0">
                <a:latin typeface="Abadi" panose="020B0604020104020204" pitchFamily="34" charset="0"/>
              </a:rPr>
              <a:t>, about her mother: </a:t>
            </a:r>
          </a:p>
          <a:p>
            <a:pPr marL="0" indent="0">
              <a:buNone/>
            </a:pPr>
            <a:r>
              <a:rPr lang="en-US" sz="1400" i="1" dirty="0">
                <a:latin typeface="Abadi" panose="020B0604020104020204" pitchFamily="34" charset="0"/>
              </a:rPr>
              <a:t>“Right on her ribs was a circle and across burnt right in the skin. She said, ‘This is your ma’am. This,’ and she pointed. ‘I am the only one got this mark now. The rest dead. If something happens to me and you can’t tell me by the face, you can know me by this mark.’</a:t>
            </a:r>
          </a:p>
          <a:p>
            <a:r>
              <a:rPr lang="en-US" sz="1400" dirty="0"/>
              <a:t>This is </a:t>
            </a:r>
            <a:r>
              <a:rPr lang="en-US" sz="1400" b="1" dirty="0"/>
              <a:t>one of the most discernible African symbols in the Americas</a:t>
            </a:r>
            <a:r>
              <a:rPr lang="en-US" sz="1400" dirty="0"/>
              <a:t> – it survived the Middle Passage and the transatlantic slave trade and took root in the Caribbean </a:t>
            </a:r>
          </a:p>
          <a:p>
            <a:r>
              <a:rPr lang="en-US" sz="1400" b="1" dirty="0"/>
              <a:t>Kongo’s </a:t>
            </a:r>
            <a:r>
              <a:rPr lang="en-US" sz="1400" b="1" dirty="0" err="1"/>
              <a:t>Yowa</a:t>
            </a:r>
            <a:r>
              <a:rPr lang="en-US" sz="1400" b="1" dirty="0"/>
              <a:t> or </a:t>
            </a:r>
            <a:r>
              <a:rPr lang="en-US" sz="1400" b="1" dirty="0" err="1"/>
              <a:t>cosmogram</a:t>
            </a:r>
            <a:r>
              <a:rPr lang="en-US" sz="1400" dirty="0"/>
              <a:t>: The cross within a circle, or ‘‘tree’’ within a circle, from Kongo became the signage under which many African peoples’ beliefs were preserved in the Western hemisphere</a:t>
            </a:r>
          </a:p>
          <a:p>
            <a:r>
              <a:rPr lang="en-US" sz="1400" b="1" dirty="0"/>
              <a:t>An ancestral </a:t>
            </a:r>
            <a:r>
              <a:rPr lang="en-US" sz="1400" b="1" dirty="0" err="1"/>
              <a:t>cosmogram</a:t>
            </a:r>
            <a:r>
              <a:rPr lang="en-US" sz="1400" dirty="0"/>
              <a:t>, the </a:t>
            </a:r>
            <a:r>
              <a:rPr lang="en-US" sz="1400" dirty="0" err="1"/>
              <a:t>Yowa</a:t>
            </a:r>
            <a:r>
              <a:rPr lang="en-US" sz="1400" dirty="0"/>
              <a:t> signifies </a:t>
            </a:r>
            <a:r>
              <a:rPr lang="en-US" sz="1400" b="1" dirty="0"/>
              <a:t>reincarnation, renaissance, and mediation of spiritual power</a:t>
            </a:r>
          </a:p>
          <a:p>
            <a:r>
              <a:rPr lang="en-US" sz="1400" dirty="0"/>
              <a:t>It is also referred to as </a:t>
            </a:r>
            <a:r>
              <a:rPr lang="en-US" sz="1400" b="1" dirty="0"/>
              <a:t>‘‘the four moments of the sun:’’ </a:t>
            </a:r>
            <a:r>
              <a:rPr lang="en-US" sz="1400" dirty="0"/>
              <a:t>east-west rise and descent of the sun; the right, east, or ‘‘sunrise’’ compass point of the horizontal axis of the cross indicates birth and the beginning of life; the left, west or ‘‘sunset’’ point indicates decline and approaching death. The ‘‘midday’’ or summit of the sun on the vertical axis indicates the strongest moment of life, while the southern or ‘‘midnight’’ moment of the sun indicates one’s descent into the afterworld. </a:t>
            </a:r>
          </a:p>
          <a:p>
            <a:r>
              <a:rPr lang="en-US" sz="1400" dirty="0"/>
              <a:t>Metaphorically, it suggests the process of the </a:t>
            </a:r>
            <a:r>
              <a:rPr lang="en-US" sz="1400" b="1" dirty="0"/>
              <a:t>continuity of human life via the interaction between the realms of the living and the realms of the dead</a:t>
            </a:r>
            <a:r>
              <a:rPr lang="en-US" sz="1400" dirty="0"/>
              <a:t>. </a:t>
            </a:r>
          </a:p>
        </p:txBody>
      </p:sp>
      <p:sp>
        <p:nvSpPr>
          <p:cNvPr id="5" name="TextBox 4">
            <a:extLst>
              <a:ext uri="{FF2B5EF4-FFF2-40B4-BE49-F238E27FC236}">
                <a16:creationId xmlns:a16="http://schemas.microsoft.com/office/drawing/2014/main" id="{97D5D79F-B544-9A44-FAF5-6BDE81A778EC}"/>
              </a:ext>
            </a:extLst>
          </p:cNvPr>
          <p:cNvSpPr txBox="1"/>
          <p:nvPr/>
        </p:nvSpPr>
        <p:spPr>
          <a:xfrm>
            <a:off x="836864" y="6272784"/>
            <a:ext cx="6096000" cy="430887"/>
          </a:xfrm>
          <a:prstGeom prst="rect">
            <a:avLst/>
          </a:prstGeom>
          <a:noFill/>
        </p:spPr>
        <p:txBody>
          <a:bodyPr wrap="square">
            <a:spAutoFit/>
          </a:bodyPr>
          <a:lstStyle/>
          <a:p>
            <a:r>
              <a:rPr lang="en-GB" sz="1100" dirty="0"/>
              <a:t>Image Courtesy National Park Service, Museum Management Program and African Burial Ground, NM. Photo by NPS, </a:t>
            </a:r>
            <a:r>
              <a:rPr lang="en-GB" sz="1100" dirty="0">
                <a:hlinkClick r:id="rId3"/>
              </a:rPr>
              <a:t>https://www.nps.gov/afbg/learn/historyculture/yowa.htm</a:t>
            </a:r>
            <a:r>
              <a:rPr lang="en-GB" sz="1100" dirty="0"/>
              <a:t> </a:t>
            </a:r>
          </a:p>
        </p:txBody>
      </p:sp>
    </p:spTree>
    <p:extLst>
      <p:ext uri="{BB962C8B-B14F-4D97-AF65-F5344CB8AC3E}">
        <p14:creationId xmlns:p14="http://schemas.microsoft.com/office/powerpoint/2010/main" val="1173519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3">
            <a:extLst>
              <a:ext uri="{FF2B5EF4-FFF2-40B4-BE49-F238E27FC236}">
                <a16:creationId xmlns:a16="http://schemas.microsoft.com/office/drawing/2014/main" id="{0035E932-C95B-EBC3-513D-5B2F0E49CF90}"/>
              </a:ext>
            </a:extLst>
          </p:cNvPr>
          <p:cNvSpPr>
            <a:spLocks noGrp="1"/>
          </p:cNvSpPr>
          <p:nvPr>
            <p:ph type="ctrTitle"/>
          </p:nvPr>
        </p:nvSpPr>
        <p:spPr>
          <a:xfrm>
            <a:off x="1051560" y="643468"/>
            <a:ext cx="9966960" cy="3592432"/>
          </a:xfrm>
        </p:spPr>
        <p:txBody>
          <a:bodyPr>
            <a:normAutofit/>
          </a:bodyPr>
          <a:lstStyle/>
          <a:p>
            <a:r>
              <a:rPr lang="en-GB" sz="8900" dirty="0">
                <a:latin typeface="Abadi" panose="020B0604020104020204" pitchFamily="34" charset="0"/>
              </a:rPr>
              <a:t>Focus 2: Masculinity in Gothic fiction </a:t>
            </a:r>
          </a:p>
        </p:txBody>
      </p:sp>
      <p:sp>
        <p:nvSpPr>
          <p:cNvPr id="12" name="Rectangle 11">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08116117-09F6-F698-1402-FFEC3C81FEBD}"/>
              </a:ext>
            </a:extLst>
          </p:cNvPr>
          <p:cNvSpPr>
            <a:spLocks noGrp="1"/>
          </p:cNvSpPr>
          <p:nvPr>
            <p:ph type="subTitle" idx="1"/>
          </p:nvPr>
        </p:nvSpPr>
        <p:spPr>
          <a:xfrm>
            <a:off x="1069848" y="4913336"/>
            <a:ext cx="7891272" cy="1069848"/>
          </a:xfrm>
        </p:spPr>
        <p:txBody>
          <a:bodyPr>
            <a:normAutofit/>
          </a:bodyPr>
          <a:lstStyle/>
          <a:p>
            <a:r>
              <a:rPr lang="en-GB">
                <a:solidFill>
                  <a:srgbClr val="000000"/>
                </a:solidFill>
              </a:rPr>
              <a:t>Discussing Paul D </a:t>
            </a:r>
          </a:p>
        </p:txBody>
      </p:sp>
      <p:grpSp>
        <p:nvGrpSpPr>
          <p:cNvPr id="14" name="Group 13">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15" name="Oval 14">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9383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3F9ED-CBA2-B0EC-B96B-5A279E286FB5}"/>
              </a:ext>
            </a:extLst>
          </p:cNvPr>
          <p:cNvSpPr>
            <a:spLocks noGrp="1"/>
          </p:cNvSpPr>
          <p:nvPr>
            <p:ph type="title"/>
          </p:nvPr>
        </p:nvSpPr>
        <p:spPr/>
        <p:txBody>
          <a:bodyPr>
            <a:noAutofit/>
          </a:bodyPr>
          <a:lstStyle/>
          <a:p>
            <a:r>
              <a:rPr lang="en-GB" sz="3600" b="1" dirty="0">
                <a:highlight>
                  <a:srgbClr val="FFFF00"/>
                </a:highlight>
                <a:latin typeface="Abadi" panose="020B0604020104020204" pitchFamily="34" charset="0"/>
              </a:rPr>
              <a:t>Test the cliché!</a:t>
            </a:r>
            <a:br>
              <a:rPr lang="en-GB" sz="3600" dirty="0">
                <a:latin typeface="Abadi" panose="020B0604020104020204" pitchFamily="34" charset="0"/>
              </a:rPr>
            </a:br>
            <a:r>
              <a:rPr lang="en-GB" sz="3600" dirty="0">
                <a:latin typeface="Abadi" panose="020B0604020104020204" pitchFamily="34" charset="0"/>
              </a:rPr>
              <a:t>Which of these masculine roles have you encountered in Gothic fiction? </a:t>
            </a:r>
          </a:p>
        </p:txBody>
      </p:sp>
      <p:sp>
        <p:nvSpPr>
          <p:cNvPr id="3" name="Content Placeholder 2">
            <a:extLst>
              <a:ext uri="{FF2B5EF4-FFF2-40B4-BE49-F238E27FC236}">
                <a16:creationId xmlns:a16="http://schemas.microsoft.com/office/drawing/2014/main" id="{8043625E-6FDE-4C37-6190-9544B9A05582}"/>
              </a:ext>
            </a:extLst>
          </p:cNvPr>
          <p:cNvSpPr>
            <a:spLocks noGrp="1"/>
          </p:cNvSpPr>
          <p:nvPr>
            <p:ph idx="1"/>
          </p:nvPr>
        </p:nvSpPr>
        <p:spPr/>
        <p:txBody>
          <a:bodyPr>
            <a:normAutofit fontScale="92500" lnSpcReduction="20000"/>
          </a:bodyPr>
          <a:lstStyle/>
          <a:p>
            <a:r>
              <a:rPr lang="en-GB" dirty="0"/>
              <a:t>The predatory male </a:t>
            </a:r>
          </a:p>
          <a:p>
            <a:r>
              <a:rPr lang="en-GB" dirty="0"/>
              <a:t>The saviour </a:t>
            </a:r>
          </a:p>
          <a:p>
            <a:r>
              <a:rPr lang="en-GB" dirty="0"/>
              <a:t>The wealthy landowner (often troubled and mysterious)</a:t>
            </a:r>
          </a:p>
          <a:p>
            <a:r>
              <a:rPr lang="en-GB" dirty="0"/>
              <a:t>The hero </a:t>
            </a:r>
          </a:p>
          <a:p>
            <a:pPr marL="0" indent="0">
              <a:buNone/>
            </a:pPr>
            <a:r>
              <a:rPr lang="en-GB" dirty="0">
                <a:highlight>
                  <a:srgbClr val="FFFF00"/>
                </a:highlight>
              </a:rPr>
              <a:t>Which roles would you need to add? </a:t>
            </a:r>
          </a:p>
          <a:p>
            <a:pPr marL="0" indent="0">
              <a:buNone/>
            </a:pPr>
            <a:endParaRPr lang="en-GB" dirty="0"/>
          </a:p>
          <a:p>
            <a:pPr marL="0" indent="0">
              <a:buNone/>
            </a:pPr>
            <a:endParaRPr lang="en-GB" dirty="0"/>
          </a:p>
          <a:p>
            <a:pPr marL="0" indent="0">
              <a:buNone/>
            </a:pPr>
            <a:r>
              <a:rPr lang="en-GB" b="1" dirty="0"/>
              <a:t>How about these cliché female roles: </a:t>
            </a:r>
          </a:p>
          <a:p>
            <a:r>
              <a:rPr lang="en-GB" dirty="0"/>
              <a:t>Femme fatale</a:t>
            </a:r>
          </a:p>
          <a:p>
            <a:r>
              <a:rPr lang="en-GB" dirty="0"/>
              <a:t>Victim </a:t>
            </a:r>
          </a:p>
          <a:p>
            <a:pPr marL="0" indent="0">
              <a:buNone/>
            </a:pPr>
            <a:r>
              <a:rPr lang="en-GB" dirty="0">
                <a:highlight>
                  <a:srgbClr val="FFFF00"/>
                </a:highlight>
              </a:rPr>
              <a:t>Which roles would you need to add? </a:t>
            </a:r>
          </a:p>
          <a:p>
            <a:pPr marL="0" indent="0">
              <a:buNone/>
            </a:pPr>
            <a:endParaRPr lang="en-GB" dirty="0"/>
          </a:p>
          <a:p>
            <a:endParaRPr lang="en-GB" dirty="0"/>
          </a:p>
        </p:txBody>
      </p:sp>
      <p:sp>
        <p:nvSpPr>
          <p:cNvPr id="4" name="Star: 8 Points 3">
            <a:extLst>
              <a:ext uri="{FF2B5EF4-FFF2-40B4-BE49-F238E27FC236}">
                <a16:creationId xmlns:a16="http://schemas.microsoft.com/office/drawing/2014/main" id="{9B8E3275-0498-F883-9513-4DE95080974E}"/>
              </a:ext>
            </a:extLst>
          </p:cNvPr>
          <p:cNvSpPr/>
          <p:nvPr/>
        </p:nvSpPr>
        <p:spPr>
          <a:xfrm>
            <a:off x="8744292" y="2093975"/>
            <a:ext cx="3447708" cy="2844879"/>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Jonathan Harker</a:t>
            </a:r>
          </a:p>
          <a:p>
            <a:pPr algn="ctr"/>
            <a:r>
              <a:rPr lang="en-GB" dirty="0"/>
              <a:t>Dr John Seward</a:t>
            </a:r>
          </a:p>
          <a:p>
            <a:pPr algn="ctr"/>
            <a:r>
              <a:rPr lang="en-GB" dirty="0"/>
              <a:t>Van </a:t>
            </a:r>
            <a:r>
              <a:rPr lang="en-GB" dirty="0" err="1"/>
              <a:t>Helsing</a:t>
            </a:r>
            <a:endParaRPr lang="en-GB" dirty="0"/>
          </a:p>
          <a:p>
            <a:pPr algn="ctr"/>
            <a:r>
              <a:rPr lang="en-GB" dirty="0"/>
              <a:t>Arthur Holmwood</a:t>
            </a:r>
          </a:p>
          <a:p>
            <a:pPr algn="ctr"/>
            <a:r>
              <a:rPr lang="en-GB" dirty="0"/>
              <a:t>Quincey Morris</a:t>
            </a:r>
          </a:p>
          <a:p>
            <a:pPr algn="ctr"/>
            <a:r>
              <a:rPr lang="en-GB" dirty="0"/>
              <a:t>Count Dracula  </a:t>
            </a:r>
          </a:p>
        </p:txBody>
      </p:sp>
    </p:spTree>
    <p:extLst>
      <p:ext uri="{BB962C8B-B14F-4D97-AF65-F5344CB8AC3E}">
        <p14:creationId xmlns:p14="http://schemas.microsoft.com/office/powerpoint/2010/main" val="428089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2E2BB-4C92-9BD8-C089-ACE528B0E0E8}"/>
              </a:ext>
            </a:extLst>
          </p:cNvPr>
          <p:cNvSpPr>
            <a:spLocks noGrp="1"/>
          </p:cNvSpPr>
          <p:nvPr>
            <p:ph type="title"/>
          </p:nvPr>
        </p:nvSpPr>
        <p:spPr>
          <a:xfrm>
            <a:off x="706582" y="484631"/>
            <a:ext cx="6573222" cy="1296973"/>
          </a:xfrm>
        </p:spPr>
        <p:txBody>
          <a:bodyPr>
            <a:noAutofit/>
          </a:bodyPr>
          <a:lstStyle/>
          <a:p>
            <a:r>
              <a:rPr lang="en-GB" sz="3600" dirty="0">
                <a:latin typeface="Abadi" panose="020B0604020104020204" pitchFamily="34" charset="0"/>
              </a:rPr>
              <a:t>What makes masculinity such an important topic in Gothic Fiction? </a:t>
            </a:r>
          </a:p>
        </p:txBody>
      </p:sp>
      <p:sp>
        <p:nvSpPr>
          <p:cNvPr id="3" name="Content Placeholder 2">
            <a:extLst>
              <a:ext uri="{FF2B5EF4-FFF2-40B4-BE49-F238E27FC236}">
                <a16:creationId xmlns:a16="http://schemas.microsoft.com/office/drawing/2014/main" id="{F4879F88-ADA3-1821-9745-94958FB36CC3}"/>
              </a:ext>
            </a:extLst>
          </p:cNvPr>
          <p:cNvSpPr>
            <a:spLocks noGrp="1"/>
          </p:cNvSpPr>
          <p:nvPr>
            <p:ph idx="1"/>
          </p:nvPr>
        </p:nvSpPr>
        <p:spPr>
          <a:xfrm>
            <a:off x="370319" y="2839656"/>
            <a:ext cx="9303070" cy="3645365"/>
          </a:xfrm>
        </p:spPr>
        <p:txBody>
          <a:bodyPr>
            <a:normAutofit fontScale="70000" lnSpcReduction="20000"/>
          </a:bodyPr>
          <a:lstStyle/>
          <a:p>
            <a:pPr marL="0" indent="0">
              <a:buNone/>
            </a:pPr>
            <a:r>
              <a:rPr lang="en-US" b="1" dirty="0">
                <a:latin typeface="Abadi" panose="020B0604020104020204" pitchFamily="34" charset="0"/>
              </a:rPr>
              <a:t>Making Links to Gothic literature in the 19th century (think of Dracula, Frankenstein, Jekyll and Hyde…)</a:t>
            </a:r>
          </a:p>
          <a:p>
            <a:pPr marL="0" indent="0">
              <a:buNone/>
            </a:pPr>
            <a:r>
              <a:rPr lang="en-US" b="1" dirty="0">
                <a:latin typeface="Abadi" panose="020B0604020104020204" pitchFamily="34" charset="0"/>
              </a:rPr>
              <a:t>This tradition was deeply concerned with threats to masculinity. Why? </a:t>
            </a:r>
          </a:p>
          <a:p>
            <a:r>
              <a:rPr lang="en-US" dirty="0">
                <a:latin typeface="Abadi" panose="020B0604020104020204" pitchFamily="34" charset="0"/>
              </a:rPr>
              <a:t>Transition to a Darwinian scientific model – ‘man’ is less of a crown of creation now / creates a world view not centered around (male) reason and creation </a:t>
            </a:r>
          </a:p>
          <a:p>
            <a:r>
              <a:rPr lang="en-US" dirty="0">
                <a:latin typeface="Abadi" panose="020B0604020104020204" pitchFamily="34" charset="0"/>
              </a:rPr>
              <a:t>Emerging model of the New Woman to contrast the Victorian feminine ideal embodied in the “angel in the house.” </a:t>
            </a:r>
          </a:p>
          <a:p>
            <a:pPr marL="0" indent="0">
              <a:buNone/>
            </a:pPr>
            <a:r>
              <a:rPr lang="en-US" i="1" dirty="0">
                <a:latin typeface="Abadi" panose="020B0604020104020204" pitchFamily="34" charset="0"/>
              </a:rPr>
              <a:t>These changes threatened the foundation upon which masculinity and thus, patriarchal society, rested its dominance. </a:t>
            </a:r>
          </a:p>
          <a:p>
            <a:pPr marL="0" indent="0">
              <a:buNone/>
            </a:pPr>
            <a:endParaRPr lang="en-US" i="1" dirty="0">
              <a:latin typeface="Abadi" panose="020B0604020104020204" pitchFamily="34" charset="0"/>
            </a:endParaRPr>
          </a:p>
          <a:p>
            <a:pPr marL="0" indent="0">
              <a:buNone/>
            </a:pPr>
            <a:r>
              <a:rPr lang="en-US" b="1" dirty="0">
                <a:latin typeface="Abadi" panose="020B0604020104020204" pitchFamily="34" charset="0"/>
              </a:rPr>
              <a:t>What about Beloved? In Post-Civil war, Reconstruction US: </a:t>
            </a:r>
          </a:p>
          <a:p>
            <a:r>
              <a:rPr lang="en-US" dirty="0">
                <a:latin typeface="Abadi" panose="020B0604020104020204" pitchFamily="34" charset="0"/>
              </a:rPr>
              <a:t>Linked to the male domain of the military </a:t>
            </a:r>
          </a:p>
          <a:p>
            <a:r>
              <a:rPr lang="en-US" dirty="0">
                <a:latin typeface="Abadi" panose="020B0604020104020204" pitchFamily="34" charset="0"/>
              </a:rPr>
              <a:t>Wide-spread authoritarian, violent model of masculinity, especially in slaver gender roles (who </a:t>
            </a:r>
            <a:r>
              <a:rPr lang="en-US" dirty="0" err="1">
                <a:latin typeface="Abadi" panose="020B0604020104020204" pitchFamily="34" charset="0"/>
              </a:rPr>
              <a:t>sught</a:t>
            </a:r>
            <a:r>
              <a:rPr lang="en-US" dirty="0">
                <a:latin typeface="Abadi" panose="020B0604020104020204" pitchFamily="34" charset="0"/>
              </a:rPr>
              <a:t> mastery over both male and female enslaved bodies by abuse and violence) </a:t>
            </a:r>
          </a:p>
          <a:p>
            <a:r>
              <a:rPr lang="en-US" dirty="0">
                <a:latin typeface="Abadi" panose="020B0604020104020204" pitchFamily="34" charset="0"/>
              </a:rPr>
              <a:t>Entwined with notions of race - </a:t>
            </a:r>
            <a:r>
              <a:rPr lang="en-GB" sz="2100" dirty="0">
                <a:latin typeface="Abadi" panose="020B0604020104020204" pitchFamily="34" charset="0"/>
              </a:rPr>
              <a:t>within the military service, white officers who commanded African American regiments would use their power to establish themselves as self-made men</a:t>
            </a:r>
          </a:p>
          <a:p>
            <a:pPr marL="0" indent="0">
              <a:buNone/>
            </a:pPr>
            <a:endParaRPr lang="en-US" b="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p:txBody>
      </p:sp>
      <p:sp>
        <p:nvSpPr>
          <p:cNvPr id="4" name="Star: 8 Points 3">
            <a:extLst>
              <a:ext uri="{FF2B5EF4-FFF2-40B4-BE49-F238E27FC236}">
                <a16:creationId xmlns:a16="http://schemas.microsoft.com/office/drawing/2014/main" id="{F60024D3-A6F0-E19E-3163-217CA15DF79B}"/>
              </a:ext>
            </a:extLst>
          </p:cNvPr>
          <p:cNvSpPr/>
          <p:nvPr/>
        </p:nvSpPr>
        <p:spPr>
          <a:xfrm>
            <a:off x="6826370" y="0"/>
            <a:ext cx="5506697" cy="354846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“Personality swallowed up the sordid idea of property! manhood lost in </a:t>
            </a:r>
            <a:r>
              <a:rPr lang="en-US" sz="1600" dirty="0" err="1"/>
              <a:t>chattelhood</a:t>
            </a:r>
            <a:r>
              <a:rPr lang="en-US" sz="1600" dirty="0"/>
              <a:t>!” (Frederick Douglass)</a:t>
            </a:r>
          </a:p>
          <a:p>
            <a:pPr algn="ctr"/>
            <a:endParaRPr lang="en-US" sz="1600" dirty="0"/>
          </a:p>
          <a:p>
            <a:pPr algn="ctr"/>
            <a:r>
              <a:rPr lang="en-US" sz="1600" dirty="0"/>
              <a:t>“To you he [ the black man] is a mark on the score-card of your achievement, a thing and not a man; a child, or even less - a black amorphous thing.”</a:t>
            </a:r>
          </a:p>
          <a:p>
            <a:pPr algn="ctr"/>
            <a:r>
              <a:rPr lang="en-US" sz="1600" dirty="0"/>
              <a:t>(Ralph Ellison</a:t>
            </a:r>
            <a:r>
              <a:rPr lang="en-US" dirty="0"/>
              <a:t>)</a:t>
            </a:r>
          </a:p>
        </p:txBody>
      </p:sp>
    </p:spTree>
    <p:extLst>
      <p:ext uri="{BB962C8B-B14F-4D97-AF65-F5344CB8AC3E}">
        <p14:creationId xmlns:p14="http://schemas.microsoft.com/office/powerpoint/2010/main" val="3994379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46FD8-18B9-5FB0-4555-E454CAF796F5}"/>
              </a:ext>
            </a:extLst>
          </p:cNvPr>
          <p:cNvSpPr>
            <a:spLocks noGrp="1"/>
          </p:cNvSpPr>
          <p:nvPr>
            <p:ph type="title"/>
          </p:nvPr>
        </p:nvSpPr>
        <p:spPr>
          <a:xfrm>
            <a:off x="38327" y="-65705"/>
            <a:ext cx="11089921" cy="941777"/>
          </a:xfrm>
        </p:spPr>
        <p:txBody>
          <a:bodyPr>
            <a:noAutofit/>
          </a:bodyPr>
          <a:lstStyle/>
          <a:p>
            <a:r>
              <a:rPr lang="en-GB" sz="3600" dirty="0">
                <a:latin typeface="Abadi" panose="020B0604020104020204" pitchFamily="34" charset="0"/>
              </a:rPr>
              <a:t>Paul D at the beginning of the novel  </a:t>
            </a:r>
          </a:p>
        </p:txBody>
      </p:sp>
      <p:sp>
        <p:nvSpPr>
          <p:cNvPr id="3" name="Content Placeholder 2">
            <a:extLst>
              <a:ext uri="{FF2B5EF4-FFF2-40B4-BE49-F238E27FC236}">
                <a16:creationId xmlns:a16="http://schemas.microsoft.com/office/drawing/2014/main" id="{1CF69519-4BF1-3577-CE15-931B8AD050FC}"/>
              </a:ext>
            </a:extLst>
          </p:cNvPr>
          <p:cNvSpPr>
            <a:spLocks noGrp="1"/>
          </p:cNvSpPr>
          <p:nvPr>
            <p:ph idx="1"/>
          </p:nvPr>
        </p:nvSpPr>
        <p:spPr>
          <a:xfrm>
            <a:off x="8609541" y="675048"/>
            <a:ext cx="3228380" cy="1656652"/>
          </a:xfrm>
          <a:solidFill>
            <a:schemeClr val="accent1">
              <a:lumMod val="20000"/>
              <a:lumOff val="80000"/>
            </a:schemeClr>
          </a:solidFill>
        </p:spPr>
        <p:txBody>
          <a:bodyPr>
            <a:normAutofit fontScale="70000" lnSpcReduction="20000"/>
          </a:bodyPr>
          <a:lstStyle/>
          <a:p>
            <a:pPr marL="0" indent="0">
              <a:lnSpc>
                <a:spcPct val="110000"/>
              </a:lnSpc>
              <a:spcBef>
                <a:spcPts val="0"/>
              </a:spcBef>
              <a:buNone/>
            </a:pPr>
            <a:r>
              <a:rPr lang="en-US" sz="1400" dirty="0">
                <a:latin typeface="Abadi" panose="020B0604020104020204" pitchFamily="34" charset="0"/>
              </a:rPr>
              <a:t>He chuckled. "Running off pregnant."</a:t>
            </a:r>
          </a:p>
          <a:p>
            <a:pPr marL="0" indent="0">
              <a:lnSpc>
                <a:spcPct val="110000"/>
              </a:lnSpc>
              <a:spcBef>
                <a:spcPts val="0"/>
              </a:spcBef>
              <a:buNone/>
            </a:pPr>
            <a:r>
              <a:rPr lang="en-US" sz="1400" dirty="0">
                <a:latin typeface="Abadi" panose="020B0604020104020204" pitchFamily="34" charset="0"/>
              </a:rPr>
              <a:t>"Had to. Couldn't be no waiting." She</a:t>
            </a:r>
          </a:p>
          <a:p>
            <a:pPr marL="0" indent="0">
              <a:lnSpc>
                <a:spcPct val="110000"/>
              </a:lnSpc>
              <a:spcBef>
                <a:spcPts val="0"/>
              </a:spcBef>
              <a:buNone/>
            </a:pPr>
            <a:r>
              <a:rPr lang="en-US" sz="1400" dirty="0">
                <a:latin typeface="Abadi" panose="020B0604020104020204" pitchFamily="34" charset="0"/>
              </a:rPr>
              <a:t>lowered her head and thought, as he did, how</a:t>
            </a:r>
          </a:p>
          <a:p>
            <a:pPr marL="0" indent="0">
              <a:lnSpc>
                <a:spcPct val="110000"/>
              </a:lnSpc>
              <a:spcBef>
                <a:spcPts val="0"/>
              </a:spcBef>
              <a:buNone/>
            </a:pPr>
            <a:r>
              <a:rPr lang="en-US" sz="1400" dirty="0">
                <a:latin typeface="Abadi" panose="020B0604020104020204" pitchFamily="34" charset="0"/>
              </a:rPr>
              <a:t>unlikely it was that she had made it. And if it</a:t>
            </a:r>
          </a:p>
          <a:p>
            <a:pPr marL="0" indent="0">
              <a:lnSpc>
                <a:spcPct val="110000"/>
              </a:lnSpc>
              <a:spcBef>
                <a:spcPts val="0"/>
              </a:spcBef>
              <a:buNone/>
            </a:pPr>
            <a:r>
              <a:rPr lang="en-US" sz="1400" dirty="0">
                <a:latin typeface="Abadi" panose="020B0604020104020204" pitchFamily="34" charset="0"/>
              </a:rPr>
              <a:t>hadn't been for that girl looking for velvet, she</a:t>
            </a:r>
          </a:p>
          <a:p>
            <a:pPr marL="0" indent="0">
              <a:lnSpc>
                <a:spcPct val="110000"/>
              </a:lnSpc>
              <a:spcBef>
                <a:spcPts val="0"/>
              </a:spcBef>
              <a:buNone/>
            </a:pPr>
            <a:r>
              <a:rPr lang="en-US" sz="1400" dirty="0">
                <a:latin typeface="Abadi" panose="020B0604020104020204" pitchFamily="34" charset="0"/>
              </a:rPr>
              <a:t>never would have.</a:t>
            </a:r>
          </a:p>
          <a:p>
            <a:pPr marL="0" indent="0">
              <a:lnSpc>
                <a:spcPct val="110000"/>
              </a:lnSpc>
              <a:spcBef>
                <a:spcPts val="0"/>
              </a:spcBef>
              <a:buNone/>
            </a:pPr>
            <a:r>
              <a:rPr lang="en-US" sz="1400" dirty="0">
                <a:latin typeface="Abadi" panose="020B0604020104020204" pitchFamily="34" charset="0"/>
              </a:rPr>
              <a:t>"All by yourself too." </a:t>
            </a:r>
          </a:p>
          <a:p>
            <a:pPr marL="0" indent="0">
              <a:lnSpc>
                <a:spcPct val="110000"/>
              </a:lnSpc>
              <a:spcBef>
                <a:spcPts val="0"/>
              </a:spcBef>
              <a:buNone/>
            </a:pPr>
            <a:r>
              <a:rPr lang="en-US" sz="1400" dirty="0">
                <a:latin typeface="Abadi" panose="020B0604020104020204" pitchFamily="34" charset="0"/>
              </a:rPr>
              <a:t>He was proud of her</a:t>
            </a:r>
          </a:p>
          <a:p>
            <a:pPr marL="0" indent="0">
              <a:lnSpc>
                <a:spcPct val="110000"/>
              </a:lnSpc>
              <a:spcBef>
                <a:spcPts val="0"/>
              </a:spcBef>
              <a:buNone/>
            </a:pPr>
            <a:r>
              <a:rPr lang="en-US" sz="1400" dirty="0">
                <a:latin typeface="Abadi" panose="020B0604020104020204" pitchFamily="34" charset="0"/>
              </a:rPr>
              <a:t>and annoyed by her. Proud she had done it; annoyed that she had not needed Halle or him in the doing.</a:t>
            </a:r>
            <a:endParaRPr lang="en-GB" dirty="0">
              <a:latin typeface="Abadi" panose="020B0604020104020204" pitchFamily="34" charset="0"/>
            </a:endParaRPr>
          </a:p>
        </p:txBody>
      </p:sp>
      <p:sp>
        <p:nvSpPr>
          <p:cNvPr id="5" name="TextBox 4">
            <a:extLst>
              <a:ext uri="{FF2B5EF4-FFF2-40B4-BE49-F238E27FC236}">
                <a16:creationId xmlns:a16="http://schemas.microsoft.com/office/drawing/2014/main" id="{9C37A8FF-CC7E-E02B-6552-7A4DA404808F}"/>
              </a:ext>
            </a:extLst>
          </p:cNvPr>
          <p:cNvSpPr txBox="1"/>
          <p:nvPr/>
        </p:nvSpPr>
        <p:spPr>
          <a:xfrm>
            <a:off x="102811" y="813994"/>
            <a:ext cx="3745060" cy="4293483"/>
          </a:xfrm>
          <a:prstGeom prst="rect">
            <a:avLst/>
          </a:prstGeom>
          <a:solidFill>
            <a:schemeClr val="tx2">
              <a:lumMod val="20000"/>
              <a:lumOff val="80000"/>
            </a:schemeClr>
          </a:solidFill>
        </p:spPr>
        <p:txBody>
          <a:bodyPr wrap="square">
            <a:spAutoFit/>
          </a:bodyPr>
          <a:lstStyle/>
          <a:p>
            <a:pPr algn="l"/>
            <a:r>
              <a:rPr lang="en-US" sz="1050" b="0" i="0" u="none" strike="noStrike" baseline="0" dirty="0">
                <a:latin typeface="Abadi" panose="020B0604020104020204" pitchFamily="34" charset="0"/>
              </a:rPr>
              <a:t>Paul D tied his shoes together, hung them</a:t>
            </a:r>
          </a:p>
          <a:p>
            <a:pPr algn="l"/>
            <a:r>
              <a:rPr lang="en-US" sz="1050" b="0" i="0" u="none" strike="noStrike" baseline="0" dirty="0">
                <a:latin typeface="Abadi" panose="020B0604020104020204" pitchFamily="34" charset="0"/>
              </a:rPr>
              <a:t>over his shoulder and followed her through the</a:t>
            </a:r>
          </a:p>
          <a:p>
            <a:pPr algn="l"/>
            <a:r>
              <a:rPr lang="en-US" sz="1050" b="0" i="0" u="none" strike="noStrike" baseline="0" dirty="0">
                <a:latin typeface="Abadi" panose="020B0604020104020204" pitchFamily="34" charset="0"/>
              </a:rPr>
              <a:t>door straight into a pool of red and undulating</a:t>
            </a:r>
          </a:p>
          <a:p>
            <a:pPr algn="l"/>
            <a:r>
              <a:rPr lang="en-US" sz="1050" b="0" i="0" u="none" strike="noStrike" baseline="0" dirty="0">
                <a:latin typeface="Abadi" panose="020B0604020104020204" pitchFamily="34" charset="0"/>
              </a:rPr>
              <a:t>light that locked him where he stood.</a:t>
            </a:r>
          </a:p>
          <a:p>
            <a:pPr algn="l"/>
            <a:r>
              <a:rPr lang="en-US" sz="1050" b="0" i="0" u="none" strike="noStrike" baseline="0" dirty="0">
                <a:latin typeface="Abadi" panose="020B0604020104020204" pitchFamily="34" charset="0"/>
              </a:rPr>
              <a:t>"You got company?" he whispered, frowning.</a:t>
            </a:r>
          </a:p>
          <a:p>
            <a:pPr algn="l"/>
            <a:r>
              <a:rPr lang="en-US" sz="1050" b="0" i="0" u="none" strike="noStrike" baseline="0" dirty="0">
                <a:latin typeface="Abadi" panose="020B0604020104020204" pitchFamily="34" charset="0"/>
              </a:rPr>
              <a:t>"Off and on," said </a:t>
            </a:r>
            <a:r>
              <a:rPr lang="en-US" sz="1050" b="0" i="0" u="none" strike="noStrike" baseline="0" dirty="0" err="1">
                <a:latin typeface="Abadi" panose="020B0604020104020204" pitchFamily="34" charset="0"/>
              </a:rPr>
              <a:t>Sethe</a:t>
            </a:r>
            <a:r>
              <a:rPr lang="en-US" sz="1050" b="0" i="0" u="none" strike="noStrike" baseline="0" dirty="0">
                <a:latin typeface="Abadi" panose="020B0604020104020204" pitchFamily="34" charset="0"/>
              </a:rPr>
              <a:t>.</a:t>
            </a:r>
          </a:p>
          <a:p>
            <a:pPr algn="l"/>
            <a:r>
              <a:rPr lang="en-US" sz="1050" b="0" i="0" u="none" strike="noStrike" baseline="0" dirty="0">
                <a:latin typeface="Abadi" panose="020B0604020104020204" pitchFamily="34" charset="0"/>
              </a:rPr>
              <a:t>"Good God." He backed out the door onto the</a:t>
            </a:r>
          </a:p>
          <a:p>
            <a:pPr algn="l"/>
            <a:r>
              <a:rPr lang="en-US" sz="1050" b="0" i="0" u="none" strike="noStrike" baseline="0" dirty="0">
                <a:latin typeface="Abadi" panose="020B0604020104020204" pitchFamily="34" charset="0"/>
              </a:rPr>
              <a:t>porch. "What kind of evil you got in here?“</a:t>
            </a:r>
          </a:p>
          <a:p>
            <a:pPr algn="l"/>
            <a:r>
              <a:rPr lang="en-US" sz="1050" dirty="0">
                <a:latin typeface="Abadi" panose="020B0604020104020204" pitchFamily="34" charset="0"/>
              </a:rPr>
              <a:t>[…]</a:t>
            </a:r>
          </a:p>
          <a:p>
            <a:pPr algn="l"/>
            <a:r>
              <a:rPr lang="en-GB" sz="1050" b="0" i="0" u="none" strike="noStrike" baseline="0" dirty="0">
                <a:latin typeface="Abadi" panose="020B0604020104020204" pitchFamily="34" charset="0"/>
              </a:rPr>
              <a:t>"Who then?"</a:t>
            </a:r>
          </a:p>
          <a:p>
            <a:pPr algn="l"/>
            <a:r>
              <a:rPr lang="en-US" sz="1050" b="0" i="0" u="none" strike="noStrike" baseline="0" dirty="0">
                <a:latin typeface="Abadi" panose="020B0604020104020204" pitchFamily="34" charset="0"/>
              </a:rPr>
              <a:t>"My daughter. The one I sent ahead with the</a:t>
            </a:r>
          </a:p>
          <a:p>
            <a:pPr algn="l"/>
            <a:r>
              <a:rPr lang="en-GB" sz="1050" b="0" i="0" u="none" strike="noStrike" baseline="0" dirty="0">
                <a:latin typeface="Abadi" panose="020B0604020104020204" pitchFamily="34" charset="0"/>
              </a:rPr>
              <a:t>boys."</a:t>
            </a:r>
          </a:p>
          <a:p>
            <a:pPr algn="l"/>
            <a:r>
              <a:rPr lang="en-GB" sz="1050" b="0" i="0" u="none" strike="noStrike" baseline="0" dirty="0">
                <a:latin typeface="Abadi" panose="020B0604020104020204" pitchFamily="34" charset="0"/>
              </a:rPr>
              <a:t>"She didn't live?"</a:t>
            </a:r>
          </a:p>
          <a:p>
            <a:pPr algn="l"/>
            <a:r>
              <a:rPr lang="en-US" sz="1050" b="0" i="0" u="none" strike="noStrike" baseline="0" dirty="0">
                <a:latin typeface="Abadi" panose="020B0604020104020204" pitchFamily="34" charset="0"/>
              </a:rPr>
              <a:t>"No. The one I was carrying when I run away is all I got left.</a:t>
            </a:r>
          </a:p>
          <a:p>
            <a:pPr algn="l"/>
            <a:r>
              <a:rPr lang="en-US" sz="1050" b="0" i="0" u="none" strike="noStrike" baseline="0" dirty="0">
                <a:latin typeface="Abadi" panose="020B0604020104020204" pitchFamily="34" charset="0"/>
              </a:rPr>
              <a:t>Boys gone too. Both of </a:t>
            </a:r>
            <a:r>
              <a:rPr lang="en-US" sz="1050" b="0" i="0" u="none" strike="noStrike" baseline="0" dirty="0" err="1">
                <a:latin typeface="Abadi" panose="020B0604020104020204" pitchFamily="34" charset="0"/>
              </a:rPr>
              <a:t>em</a:t>
            </a:r>
            <a:r>
              <a:rPr lang="en-US" sz="1050" b="0" i="0" u="none" strike="noStrike" baseline="0" dirty="0">
                <a:latin typeface="Abadi" panose="020B0604020104020204" pitchFamily="34" charset="0"/>
              </a:rPr>
              <a:t> walked off just</a:t>
            </a:r>
          </a:p>
          <a:p>
            <a:pPr algn="l"/>
            <a:r>
              <a:rPr lang="en-GB" sz="1050" b="0" i="0" u="none" strike="noStrike" baseline="0" dirty="0">
                <a:latin typeface="Abadi" panose="020B0604020104020204" pitchFamily="34" charset="0"/>
              </a:rPr>
              <a:t>before Baby Suggs died."</a:t>
            </a:r>
          </a:p>
          <a:p>
            <a:pPr algn="l"/>
            <a:r>
              <a:rPr lang="en-US" sz="1050" b="0" i="0" u="none" strike="noStrike" baseline="0" dirty="0">
                <a:latin typeface="Abadi" panose="020B0604020104020204" pitchFamily="34" charset="0"/>
              </a:rPr>
              <a:t>Paul D looked at the spot where the grief had soaked him. The red was gone but a kind of weeping clung to the air where it had been. Probably best, he thought. If a Negro got</a:t>
            </a:r>
          </a:p>
          <a:p>
            <a:pPr algn="l"/>
            <a:r>
              <a:rPr lang="en-US" sz="1050" b="0" i="0" u="none" strike="noStrike" baseline="0" dirty="0">
                <a:latin typeface="Abadi" panose="020B0604020104020204" pitchFamily="34" charset="0"/>
              </a:rPr>
              <a:t>legs he ought to use them. Sit down too long, somebody will figure out a way to tie them up.</a:t>
            </a:r>
          </a:p>
          <a:p>
            <a:pPr algn="l"/>
            <a:r>
              <a:rPr lang="en-US" sz="1050" b="0" i="0" u="none" strike="noStrike" baseline="0" dirty="0">
                <a:latin typeface="Abadi" panose="020B0604020104020204" pitchFamily="34" charset="0"/>
              </a:rPr>
              <a:t>Still... if her boys were gone...</a:t>
            </a:r>
          </a:p>
          <a:p>
            <a:pPr algn="l"/>
            <a:r>
              <a:rPr lang="en-US" sz="1050" b="0" i="0" u="none" strike="noStrike" baseline="0" dirty="0">
                <a:latin typeface="Abadi" panose="020B0604020104020204" pitchFamily="34" charset="0"/>
              </a:rPr>
              <a:t>"No man? You here by yourself?"</a:t>
            </a:r>
          </a:p>
          <a:p>
            <a:pPr algn="l"/>
            <a:r>
              <a:rPr lang="en-US" sz="1050" b="0" i="0" u="none" strike="noStrike" baseline="0" dirty="0">
                <a:latin typeface="Abadi" panose="020B0604020104020204" pitchFamily="34" charset="0"/>
              </a:rPr>
              <a:t>"Me and Denver," she said.</a:t>
            </a:r>
          </a:p>
          <a:p>
            <a:pPr algn="l"/>
            <a:r>
              <a:rPr lang="en-US" sz="1050" b="0" i="0" u="none" strike="noStrike" baseline="0" dirty="0">
                <a:latin typeface="Abadi" panose="020B0604020104020204" pitchFamily="34" charset="0"/>
              </a:rPr>
              <a:t>"That all right by you?"</a:t>
            </a:r>
            <a:endParaRPr lang="en-GB" sz="1000" dirty="0">
              <a:latin typeface="Abadi" panose="020B0604020104020204" pitchFamily="34" charset="0"/>
            </a:endParaRPr>
          </a:p>
        </p:txBody>
      </p:sp>
      <p:sp>
        <p:nvSpPr>
          <p:cNvPr id="7" name="TextBox 6">
            <a:extLst>
              <a:ext uri="{FF2B5EF4-FFF2-40B4-BE49-F238E27FC236}">
                <a16:creationId xmlns:a16="http://schemas.microsoft.com/office/drawing/2014/main" id="{52D7412A-BCA5-959B-AE4C-03C53B05A8C9}"/>
              </a:ext>
            </a:extLst>
          </p:cNvPr>
          <p:cNvSpPr txBox="1"/>
          <p:nvPr/>
        </p:nvSpPr>
        <p:spPr>
          <a:xfrm>
            <a:off x="7896966" y="2718556"/>
            <a:ext cx="3940955" cy="3308598"/>
          </a:xfrm>
          <a:prstGeom prst="rect">
            <a:avLst/>
          </a:prstGeom>
          <a:solidFill>
            <a:schemeClr val="accent2">
              <a:lumMod val="20000"/>
              <a:lumOff val="80000"/>
            </a:schemeClr>
          </a:solidFill>
        </p:spPr>
        <p:txBody>
          <a:bodyPr wrap="square">
            <a:spAutoFit/>
          </a:bodyPr>
          <a:lstStyle/>
          <a:p>
            <a:pPr algn="l"/>
            <a:r>
              <a:rPr lang="en-US" sz="1100" b="0" i="0" u="none" strike="noStrike" baseline="0" dirty="0">
                <a:latin typeface="Abadi" panose="020B0604020104020204" pitchFamily="34" charset="0"/>
              </a:rPr>
              <a:t>Not even trying, he had become the kind</a:t>
            </a:r>
          </a:p>
          <a:p>
            <a:pPr algn="l"/>
            <a:r>
              <a:rPr lang="en-GB" sz="1100" b="0" i="0" u="none" strike="noStrike" baseline="0" dirty="0">
                <a:latin typeface="Abadi" panose="020B0604020104020204" pitchFamily="34" charset="0"/>
              </a:rPr>
              <a:t>of </a:t>
            </a:r>
            <a:r>
              <a:rPr lang="en-US" sz="1100" b="0" i="0" u="none" strike="noStrike" baseline="0" dirty="0">
                <a:latin typeface="Abadi" panose="020B0604020104020204" pitchFamily="34" charset="0"/>
              </a:rPr>
              <a:t>man who could walk into a house and make</a:t>
            </a:r>
          </a:p>
          <a:p>
            <a:pPr algn="l"/>
            <a:r>
              <a:rPr lang="en-US" sz="1100" b="0" i="0" u="none" strike="noStrike" baseline="0" dirty="0">
                <a:latin typeface="Abadi" panose="020B0604020104020204" pitchFamily="34" charset="0"/>
              </a:rPr>
              <a:t>the women cry. Because with him, in his</a:t>
            </a:r>
          </a:p>
          <a:p>
            <a:pPr algn="l"/>
            <a:r>
              <a:rPr lang="en-US" sz="1100" b="0" i="0" u="none" strike="noStrike" baseline="0" dirty="0">
                <a:latin typeface="Abadi" panose="020B0604020104020204" pitchFamily="34" charset="0"/>
              </a:rPr>
              <a:t>presence, they could. There was something</a:t>
            </a:r>
          </a:p>
          <a:p>
            <a:pPr algn="l"/>
            <a:r>
              <a:rPr lang="en-GB" sz="1100" b="0" i="0" u="none" strike="noStrike" baseline="0" dirty="0">
                <a:latin typeface="Abadi" panose="020B0604020104020204" pitchFamily="34" charset="0"/>
              </a:rPr>
              <a:t>blessed in his manner.</a:t>
            </a:r>
          </a:p>
          <a:p>
            <a:pPr algn="l"/>
            <a:r>
              <a:rPr lang="en-US" sz="1100" b="0" i="0" u="none" strike="noStrike" baseline="0" dirty="0">
                <a:latin typeface="Abadi" panose="020B0604020104020204" pitchFamily="34" charset="0"/>
              </a:rPr>
              <a:t>Women saw him and wanted to weep--to</a:t>
            </a:r>
          </a:p>
          <a:p>
            <a:pPr algn="l"/>
            <a:r>
              <a:rPr lang="en-US" sz="1100" b="0" i="0" u="none" strike="noStrike" baseline="0" dirty="0">
                <a:latin typeface="Abadi" panose="020B0604020104020204" pitchFamily="34" charset="0"/>
              </a:rPr>
              <a:t>tell him that their chest hurt and their knees did</a:t>
            </a:r>
          </a:p>
          <a:p>
            <a:pPr algn="l"/>
            <a:r>
              <a:rPr lang="en-US" sz="1100" b="0" i="0" u="none" strike="noStrike" baseline="0" dirty="0">
                <a:latin typeface="Abadi" panose="020B0604020104020204" pitchFamily="34" charset="0"/>
              </a:rPr>
              <a:t>too. Strong women and wise saw him and told</a:t>
            </a:r>
          </a:p>
          <a:p>
            <a:pPr algn="l"/>
            <a:r>
              <a:rPr lang="en-US" sz="1100" b="0" i="0" u="none" strike="noStrike" baseline="0" dirty="0">
                <a:latin typeface="Abadi" panose="020B0604020104020204" pitchFamily="34" charset="0"/>
              </a:rPr>
              <a:t>him things they only told each other: that way</a:t>
            </a:r>
          </a:p>
          <a:p>
            <a:pPr algn="l"/>
            <a:r>
              <a:rPr lang="en-US" sz="1100" b="0" i="0" u="none" strike="noStrike" baseline="0" dirty="0">
                <a:latin typeface="Abadi" panose="020B0604020104020204" pitchFamily="34" charset="0"/>
              </a:rPr>
              <a:t>past the Change of Life, desire in them had</a:t>
            </a:r>
          </a:p>
          <a:p>
            <a:pPr algn="l"/>
            <a:r>
              <a:rPr lang="en-US" sz="1100" b="0" i="0" u="none" strike="noStrike" baseline="0" dirty="0">
                <a:latin typeface="Abadi" panose="020B0604020104020204" pitchFamily="34" charset="0"/>
              </a:rPr>
              <a:t>suddenly become enormous, greedy, more</a:t>
            </a:r>
          </a:p>
          <a:p>
            <a:pPr algn="l"/>
            <a:r>
              <a:rPr lang="en-US" sz="1100" b="0" i="0" u="none" strike="noStrike" baseline="0" dirty="0">
                <a:latin typeface="Abadi" panose="020B0604020104020204" pitchFamily="34" charset="0"/>
              </a:rPr>
              <a:t>savage than when they were fifteen, and that it</a:t>
            </a:r>
          </a:p>
          <a:p>
            <a:pPr algn="l"/>
            <a:r>
              <a:rPr lang="en-US" sz="1100" b="0" i="0" u="none" strike="noStrike" baseline="0" dirty="0">
                <a:latin typeface="Abadi" panose="020B0604020104020204" pitchFamily="34" charset="0"/>
              </a:rPr>
              <a:t>embarrassed them and made them sad; that</a:t>
            </a:r>
          </a:p>
          <a:p>
            <a:pPr algn="l"/>
            <a:r>
              <a:rPr lang="en-US" sz="1100" b="0" i="0" u="none" strike="noStrike" baseline="0" dirty="0">
                <a:latin typeface="Abadi" panose="020B0604020104020204" pitchFamily="34" charset="0"/>
              </a:rPr>
              <a:t>secretly they longed to die--to be quit of it--that</a:t>
            </a:r>
          </a:p>
          <a:p>
            <a:pPr algn="l"/>
            <a:r>
              <a:rPr lang="en-US" sz="1100" b="0" i="0" u="none" strike="noStrike" baseline="0" dirty="0">
                <a:latin typeface="Abadi" panose="020B0604020104020204" pitchFamily="34" charset="0"/>
              </a:rPr>
              <a:t>sleep was more precious to them than any</a:t>
            </a:r>
          </a:p>
          <a:p>
            <a:pPr algn="l"/>
            <a:r>
              <a:rPr lang="en-US" sz="1100" b="0" i="0" u="none" strike="noStrike" baseline="0" dirty="0">
                <a:latin typeface="Abadi" panose="020B0604020104020204" pitchFamily="34" charset="0"/>
              </a:rPr>
              <a:t>waking day. Young girls sidled up to him to</a:t>
            </a:r>
          </a:p>
          <a:p>
            <a:pPr algn="l"/>
            <a:r>
              <a:rPr lang="en-US" sz="1100" b="0" i="0" u="none" strike="noStrike" baseline="0" dirty="0">
                <a:latin typeface="Abadi" panose="020B0604020104020204" pitchFamily="34" charset="0"/>
              </a:rPr>
              <a:t>confess or describe how well-dressed the</a:t>
            </a:r>
          </a:p>
          <a:p>
            <a:pPr algn="l"/>
            <a:r>
              <a:rPr lang="en-US" sz="1100" b="0" i="0" u="none" strike="noStrike" baseline="0" dirty="0">
                <a:latin typeface="Abadi" panose="020B0604020104020204" pitchFamily="34" charset="0"/>
              </a:rPr>
              <a:t>visitations were that had followed them straight</a:t>
            </a:r>
          </a:p>
          <a:p>
            <a:pPr algn="l"/>
            <a:r>
              <a:rPr lang="en-GB" sz="1100" b="0" i="0" u="none" strike="noStrike" baseline="0" dirty="0">
                <a:latin typeface="Abadi" panose="020B0604020104020204" pitchFamily="34" charset="0"/>
              </a:rPr>
              <a:t>from their dreams.</a:t>
            </a:r>
            <a:endParaRPr lang="en-GB" sz="1100" dirty="0">
              <a:latin typeface="Abadi" panose="020B0604020104020204" pitchFamily="34" charset="0"/>
            </a:endParaRPr>
          </a:p>
        </p:txBody>
      </p:sp>
      <p:sp>
        <p:nvSpPr>
          <p:cNvPr id="9" name="TextBox 8">
            <a:extLst>
              <a:ext uri="{FF2B5EF4-FFF2-40B4-BE49-F238E27FC236}">
                <a16:creationId xmlns:a16="http://schemas.microsoft.com/office/drawing/2014/main" id="{041C787B-74E6-0224-EBFE-D4631648C76C}"/>
              </a:ext>
            </a:extLst>
          </p:cNvPr>
          <p:cNvSpPr txBox="1"/>
          <p:nvPr/>
        </p:nvSpPr>
        <p:spPr>
          <a:xfrm>
            <a:off x="4025970" y="813994"/>
            <a:ext cx="3597221" cy="3477875"/>
          </a:xfrm>
          <a:prstGeom prst="rect">
            <a:avLst/>
          </a:prstGeom>
          <a:solidFill>
            <a:schemeClr val="accent3">
              <a:lumMod val="40000"/>
              <a:lumOff val="60000"/>
            </a:schemeClr>
          </a:solidFill>
        </p:spPr>
        <p:txBody>
          <a:bodyPr wrap="square">
            <a:spAutoFit/>
          </a:bodyPr>
          <a:lstStyle/>
          <a:p>
            <a:pPr algn="l"/>
            <a:r>
              <a:rPr lang="en-US" sz="1100" b="0" i="0" u="none" strike="noStrike" baseline="0" dirty="0">
                <a:latin typeface="Abadi" panose="020B0604020104020204" pitchFamily="34" charset="0"/>
              </a:rPr>
              <a:t>It took him a while to realize that his legs were not shaking because of worry, but because the floorboards were and the grinding, shoving floor was only part of it. The house itself was pitching. </a:t>
            </a:r>
            <a:r>
              <a:rPr lang="en-US" sz="1100" b="0" i="0" u="none" strike="noStrike" baseline="0" dirty="0" err="1">
                <a:latin typeface="Abadi" panose="020B0604020104020204" pitchFamily="34" charset="0"/>
              </a:rPr>
              <a:t>Sethe</a:t>
            </a:r>
            <a:r>
              <a:rPr lang="en-US" sz="1100" b="0" i="0" u="none" strike="noStrike" baseline="0" dirty="0">
                <a:latin typeface="Abadi" panose="020B0604020104020204" pitchFamily="34" charset="0"/>
              </a:rPr>
              <a:t> slid to the floor and</a:t>
            </a:r>
          </a:p>
          <a:p>
            <a:pPr algn="l"/>
            <a:r>
              <a:rPr lang="en-US" sz="1100" b="0" i="0" u="none" strike="noStrike" baseline="0" dirty="0">
                <a:latin typeface="Abadi" panose="020B0604020104020204" pitchFamily="34" charset="0"/>
              </a:rPr>
              <a:t>struggled to get back into her dress. While down on all fours, as though she were holding her house down on the ground, Denver burst from the keeping room, terror in her eyes, a vague smile on her lips.</a:t>
            </a:r>
          </a:p>
          <a:p>
            <a:pPr algn="l"/>
            <a:r>
              <a:rPr lang="en-US" sz="1100" b="0" i="0" u="none" strike="noStrike" baseline="0" dirty="0">
                <a:latin typeface="Abadi" panose="020B0604020104020204" pitchFamily="34" charset="0"/>
              </a:rPr>
              <a:t>"God damn it! Hush up!" Paul D was shouting, falling, reaching for anchor. "Leave the place alone! Get the hell out!" A table rushed toward him and he grabbed its leg. Somehow he managed to stand at an angle and, holding the table by two legs, he bashed it about, wrecking</a:t>
            </a:r>
          </a:p>
          <a:p>
            <a:pPr algn="l"/>
            <a:r>
              <a:rPr lang="en-US" sz="1100" b="0" i="0" u="none" strike="noStrike" baseline="0" dirty="0">
                <a:latin typeface="Abadi" panose="020B0604020104020204" pitchFamily="34" charset="0"/>
              </a:rPr>
              <a:t>everything, screaming back at the screaming</a:t>
            </a:r>
          </a:p>
          <a:p>
            <a:pPr algn="l"/>
            <a:r>
              <a:rPr lang="en-US" sz="1100" b="0" i="0" u="none" strike="noStrike" baseline="0" dirty="0">
                <a:latin typeface="Abadi" panose="020B0604020104020204" pitchFamily="34" charset="0"/>
              </a:rPr>
              <a:t>house. "You want to fight, come on! God damn it!</a:t>
            </a:r>
          </a:p>
          <a:p>
            <a:pPr algn="l"/>
            <a:r>
              <a:rPr lang="en-US" sz="1100" b="0" i="0" u="none" strike="noStrike" baseline="0" dirty="0">
                <a:latin typeface="Abadi" panose="020B0604020104020204" pitchFamily="34" charset="0"/>
              </a:rPr>
              <a:t>She got enough without you.</a:t>
            </a:r>
          </a:p>
          <a:p>
            <a:pPr algn="l"/>
            <a:r>
              <a:rPr lang="en-GB" sz="1100" b="0" i="0" u="none" strike="noStrike" baseline="0" dirty="0">
                <a:latin typeface="Abadi" panose="020B0604020104020204" pitchFamily="34" charset="0"/>
              </a:rPr>
              <a:t>She got enough!"</a:t>
            </a:r>
          </a:p>
          <a:p>
            <a:pPr algn="l"/>
            <a:r>
              <a:rPr lang="en-US" sz="1100" b="0" i="0" u="none" strike="noStrike" baseline="0" dirty="0">
                <a:latin typeface="Abadi" panose="020B0604020104020204" pitchFamily="34" charset="0"/>
              </a:rPr>
              <a:t>The quaking slowed to an occasional lurch, but Paul D did not stop whipping the table around until everything was rock quiet.</a:t>
            </a:r>
            <a:endParaRPr lang="en-GB" sz="1200" dirty="0">
              <a:latin typeface="Abadi" panose="020B0604020104020204" pitchFamily="34" charset="0"/>
            </a:endParaRPr>
          </a:p>
        </p:txBody>
      </p:sp>
      <p:sp>
        <p:nvSpPr>
          <p:cNvPr id="8" name="TextBox 7">
            <a:extLst>
              <a:ext uri="{FF2B5EF4-FFF2-40B4-BE49-F238E27FC236}">
                <a16:creationId xmlns:a16="http://schemas.microsoft.com/office/drawing/2014/main" id="{BADB8814-0304-8B16-EEDF-C53A574931BA}"/>
              </a:ext>
            </a:extLst>
          </p:cNvPr>
          <p:cNvSpPr txBox="1"/>
          <p:nvPr/>
        </p:nvSpPr>
        <p:spPr>
          <a:xfrm>
            <a:off x="3935480" y="4549676"/>
            <a:ext cx="3850609" cy="1892826"/>
          </a:xfrm>
          <a:prstGeom prst="rect">
            <a:avLst/>
          </a:prstGeom>
          <a:solidFill>
            <a:schemeClr val="accent1">
              <a:lumMod val="40000"/>
              <a:lumOff val="60000"/>
            </a:schemeClr>
          </a:solidFill>
        </p:spPr>
        <p:txBody>
          <a:bodyPr wrap="square">
            <a:spAutoFit/>
          </a:bodyPr>
          <a:lstStyle/>
          <a:p>
            <a:r>
              <a:rPr lang="en-GB" sz="1050" dirty="0">
                <a:latin typeface="Abadi" panose="020B0604020104020204" pitchFamily="34" charset="0"/>
              </a:rPr>
              <a:t>"Call me my name."</a:t>
            </a:r>
          </a:p>
          <a:p>
            <a:r>
              <a:rPr lang="en-GB" sz="1050" dirty="0">
                <a:latin typeface="Abadi" panose="020B0604020104020204" pitchFamily="34" charset="0"/>
              </a:rPr>
              <a:t>"No."</a:t>
            </a:r>
          </a:p>
          <a:p>
            <a:r>
              <a:rPr lang="en-US" sz="1050" dirty="0">
                <a:latin typeface="Abadi" panose="020B0604020104020204" pitchFamily="34" charset="0"/>
              </a:rPr>
              <a:t>"Please call it. I'll go if you call it."</a:t>
            </a:r>
          </a:p>
          <a:p>
            <a:r>
              <a:rPr lang="en-US" sz="1050" dirty="0">
                <a:latin typeface="Abadi" panose="020B0604020104020204" pitchFamily="34" charset="0"/>
              </a:rPr>
              <a:t>"Beloved." He said it, but she did not go.</a:t>
            </a:r>
          </a:p>
          <a:p>
            <a:r>
              <a:rPr lang="en-US" sz="1050" dirty="0">
                <a:latin typeface="Abadi" panose="020B0604020104020204" pitchFamily="34" charset="0"/>
              </a:rPr>
              <a:t>She moved closer with a footfall he didn't hear and he didn't hear the whisper that the flakes of rust made either as they fell away from the seams of his tobacco tin. So when the lid gave he</a:t>
            </a:r>
          </a:p>
          <a:p>
            <a:r>
              <a:rPr lang="en-US" sz="1050" dirty="0">
                <a:latin typeface="Abadi" panose="020B0604020104020204" pitchFamily="34" charset="0"/>
              </a:rPr>
              <a:t>didn't know it. What he knew was that when he reached the inside part he was saying, "Red heart. Red heart," over and over again. Softly and then so loud it woke Denver, then Paul D himself. "Red heart. Red heart. Red heart</a:t>
            </a:r>
            <a:r>
              <a:rPr lang="en-US" sz="1000" b="0" i="0" u="none" strike="noStrike" baseline="0" dirty="0">
                <a:latin typeface="Verdana" panose="020B0604030504040204" pitchFamily="34" charset="0"/>
              </a:rPr>
              <a:t>."</a:t>
            </a:r>
            <a:endParaRPr lang="en-GB" dirty="0"/>
          </a:p>
        </p:txBody>
      </p:sp>
    </p:spTree>
    <p:extLst>
      <p:ext uri="{BB962C8B-B14F-4D97-AF65-F5344CB8AC3E}">
        <p14:creationId xmlns:p14="http://schemas.microsoft.com/office/powerpoint/2010/main" val="3559771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736C-15D3-7379-D902-CC2CEC39B56C}"/>
              </a:ext>
            </a:extLst>
          </p:cNvPr>
          <p:cNvSpPr>
            <a:spLocks noGrp="1"/>
          </p:cNvSpPr>
          <p:nvPr>
            <p:ph type="title"/>
          </p:nvPr>
        </p:nvSpPr>
        <p:spPr/>
        <p:txBody>
          <a:bodyPr/>
          <a:lstStyle/>
          <a:p>
            <a:r>
              <a:rPr lang="en-GB" dirty="0"/>
              <a:t>Two escapes: Masculinity and entrapment / freedom </a:t>
            </a:r>
          </a:p>
        </p:txBody>
      </p:sp>
      <p:sp>
        <p:nvSpPr>
          <p:cNvPr id="3" name="Content Placeholder 2">
            <a:extLst>
              <a:ext uri="{FF2B5EF4-FFF2-40B4-BE49-F238E27FC236}">
                <a16:creationId xmlns:a16="http://schemas.microsoft.com/office/drawing/2014/main" id="{856A40DA-E8B3-BAC9-00AE-A99500AA3314}"/>
              </a:ext>
            </a:extLst>
          </p:cNvPr>
          <p:cNvSpPr>
            <a:spLocks noGrp="1"/>
          </p:cNvSpPr>
          <p:nvPr>
            <p:ph sz="half" idx="1"/>
          </p:nvPr>
        </p:nvSpPr>
        <p:spPr/>
        <p:txBody>
          <a:bodyPr>
            <a:normAutofit lnSpcReduction="10000"/>
          </a:bodyPr>
          <a:lstStyle/>
          <a:p>
            <a:pPr marL="0" indent="0">
              <a:buNone/>
            </a:pPr>
            <a:r>
              <a:rPr lang="en-GB" b="1" dirty="0"/>
              <a:t>Annotate your text, looking for the following motifs:</a:t>
            </a:r>
            <a:r>
              <a:rPr lang="en-GB" dirty="0"/>
              <a:t> </a:t>
            </a:r>
          </a:p>
          <a:p>
            <a:pPr marL="0" indent="0">
              <a:buNone/>
            </a:pPr>
            <a:r>
              <a:rPr lang="en-GB" dirty="0"/>
              <a:t>125-133: After Sweet Home </a:t>
            </a:r>
          </a:p>
          <a:p>
            <a:r>
              <a:rPr lang="en-GB" dirty="0"/>
              <a:t>Mister </a:t>
            </a:r>
          </a:p>
          <a:p>
            <a:r>
              <a:rPr lang="en-GB" dirty="0"/>
              <a:t>Trembling</a:t>
            </a:r>
          </a:p>
          <a:p>
            <a:r>
              <a:rPr lang="en-GB" dirty="0"/>
              <a:t>The chain</a:t>
            </a:r>
          </a:p>
          <a:p>
            <a:r>
              <a:rPr lang="en-GB" dirty="0"/>
              <a:t>‘eating’ / sexual abuse</a:t>
            </a:r>
          </a:p>
          <a:p>
            <a:r>
              <a:rPr lang="en-GB" dirty="0"/>
              <a:t>Singing</a:t>
            </a:r>
          </a:p>
          <a:p>
            <a:r>
              <a:rPr lang="en-GB" dirty="0"/>
              <a:t>Water</a:t>
            </a:r>
          </a:p>
          <a:p>
            <a:r>
              <a:rPr lang="en-GB" dirty="0"/>
              <a:t>Nature </a:t>
            </a:r>
          </a:p>
          <a:p>
            <a:endParaRPr lang="en-GB" dirty="0"/>
          </a:p>
          <a:p>
            <a:pPr marL="0" indent="0">
              <a:buNone/>
            </a:pPr>
            <a:endParaRPr lang="en-GB" dirty="0"/>
          </a:p>
          <a:p>
            <a:endParaRPr lang="en-GB" dirty="0"/>
          </a:p>
        </p:txBody>
      </p:sp>
      <p:sp>
        <p:nvSpPr>
          <p:cNvPr id="4" name="Content Placeholder 3">
            <a:extLst>
              <a:ext uri="{FF2B5EF4-FFF2-40B4-BE49-F238E27FC236}">
                <a16:creationId xmlns:a16="http://schemas.microsoft.com/office/drawing/2014/main" id="{77925EA8-1DDD-8926-E656-A6407C8663E3}"/>
              </a:ext>
            </a:extLst>
          </p:cNvPr>
          <p:cNvSpPr>
            <a:spLocks noGrp="1"/>
          </p:cNvSpPr>
          <p:nvPr>
            <p:ph sz="half" idx="2"/>
          </p:nvPr>
        </p:nvSpPr>
        <p:spPr/>
        <p:txBody>
          <a:bodyPr>
            <a:normAutofit lnSpcReduction="10000"/>
          </a:bodyPr>
          <a:lstStyle/>
          <a:p>
            <a:pPr marL="0" indent="0">
              <a:buNone/>
            </a:pPr>
            <a:r>
              <a:rPr lang="en-GB" b="1" dirty="0"/>
              <a:t>Annotate your text, looking for the following motifs:</a:t>
            </a:r>
            <a:r>
              <a:rPr lang="en-GB" dirty="0"/>
              <a:t> </a:t>
            </a:r>
          </a:p>
          <a:p>
            <a:pPr marL="0" indent="0">
              <a:buNone/>
            </a:pPr>
            <a:r>
              <a:rPr lang="en-GB" dirty="0"/>
              <a:t>266-270: Escaping from Sweet Home – Paul D and </a:t>
            </a:r>
            <a:r>
              <a:rPr lang="en-GB" dirty="0" err="1"/>
              <a:t>Sixo</a:t>
            </a:r>
            <a:r>
              <a:rPr lang="en-GB" dirty="0"/>
              <a:t> </a:t>
            </a:r>
          </a:p>
          <a:p>
            <a:r>
              <a:rPr lang="en-GB" dirty="0"/>
              <a:t>Value / worth</a:t>
            </a:r>
          </a:p>
          <a:p>
            <a:r>
              <a:rPr lang="en-GB" dirty="0"/>
              <a:t>Laughter </a:t>
            </a:r>
          </a:p>
          <a:p>
            <a:r>
              <a:rPr lang="en-GB" dirty="0"/>
              <a:t>Fire</a:t>
            </a:r>
          </a:p>
          <a:p>
            <a:endParaRPr lang="en-GB" dirty="0"/>
          </a:p>
        </p:txBody>
      </p:sp>
    </p:spTree>
    <p:extLst>
      <p:ext uri="{BB962C8B-B14F-4D97-AF65-F5344CB8AC3E}">
        <p14:creationId xmlns:p14="http://schemas.microsoft.com/office/powerpoint/2010/main" val="4094604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a:extLst>
              <a:ext uri="{FF2B5EF4-FFF2-40B4-BE49-F238E27FC236}">
                <a16:creationId xmlns:a16="http://schemas.microsoft.com/office/drawing/2014/main" id="{C14CF305-2113-F139-B360-2B8DE3594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371588" y="4123275"/>
            <a:ext cx="3817068" cy="25447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y or dedicate an Aspen Tree from £9.99 - EFORESTS.CO.UK">
            <a:extLst>
              <a:ext uri="{FF2B5EF4-FFF2-40B4-BE49-F238E27FC236}">
                <a16:creationId xmlns:a16="http://schemas.microsoft.com/office/drawing/2014/main" id="{602A98F2-17E8-6A93-45F5-CCDD942864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 b="4237"/>
          <a:stretch/>
        </p:blipFill>
        <p:spPr bwMode="auto">
          <a:xfrm>
            <a:off x="3344" y="3717037"/>
            <a:ext cx="4475150" cy="32142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152005-C1B6-7FE8-9630-6052B5B72E17}"/>
              </a:ext>
            </a:extLst>
          </p:cNvPr>
          <p:cNvSpPr>
            <a:spLocks noGrp="1"/>
          </p:cNvSpPr>
          <p:nvPr>
            <p:ph type="title"/>
          </p:nvPr>
        </p:nvSpPr>
        <p:spPr>
          <a:xfrm>
            <a:off x="4427486" y="-56361"/>
            <a:ext cx="8005145" cy="844372"/>
          </a:xfrm>
          <a:ln>
            <a:noFill/>
          </a:ln>
        </p:spPr>
        <p:txBody>
          <a:bodyPr>
            <a:normAutofit/>
          </a:bodyPr>
          <a:lstStyle/>
          <a:p>
            <a:r>
              <a:rPr lang="en-GB" sz="2400" dirty="0">
                <a:latin typeface="Abadi" panose="020B0604020104020204" pitchFamily="34" charset="0"/>
              </a:rPr>
              <a:t>What can you infer about masculine gender roles From these symbols of Paul D? </a:t>
            </a:r>
          </a:p>
        </p:txBody>
      </p:sp>
      <p:pic>
        <p:nvPicPr>
          <p:cNvPr id="1026" name="Picture 2">
            <a:extLst>
              <a:ext uri="{FF2B5EF4-FFF2-40B4-BE49-F238E27FC236}">
                <a16:creationId xmlns:a16="http://schemas.microsoft.com/office/drawing/2014/main" id="{616D2BA3-105B-4DCE-888C-EE3FE977F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77" b="17327"/>
          <a:stretch/>
        </p:blipFill>
        <p:spPr bwMode="auto">
          <a:xfrm>
            <a:off x="3344" y="10"/>
            <a:ext cx="4475150" cy="2951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A2E6285-729F-03F6-DD36-16512C443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601526" y="770021"/>
            <a:ext cx="2838024" cy="37840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4A5FE06-1462-2AE7-32B7-FCC67AF2346D}"/>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p:blipFill>
        <p:spPr bwMode="auto">
          <a:xfrm>
            <a:off x="7761979" y="710683"/>
            <a:ext cx="4101713" cy="26109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a:extLst>
              <a:ext uri="{FF2B5EF4-FFF2-40B4-BE49-F238E27FC236}">
                <a16:creationId xmlns:a16="http://schemas.microsoft.com/office/drawing/2014/main" id="{1F0AF685-61D5-A895-DCCC-288D8224B4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576660" y="4738474"/>
            <a:ext cx="2572684" cy="19295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309050-5431-9307-4F7C-E788F9F426E3}"/>
              </a:ext>
            </a:extLst>
          </p:cNvPr>
          <p:cNvSpPr txBox="1"/>
          <p:nvPr/>
        </p:nvSpPr>
        <p:spPr>
          <a:xfrm>
            <a:off x="-26119" y="2947596"/>
            <a:ext cx="4822571" cy="769441"/>
          </a:xfrm>
          <a:prstGeom prst="rect">
            <a:avLst/>
          </a:prstGeom>
          <a:noFill/>
        </p:spPr>
        <p:txBody>
          <a:bodyPr wrap="square" rtlCol="0">
            <a:spAutoFit/>
          </a:bodyPr>
          <a:lstStyle/>
          <a:p>
            <a:r>
              <a:rPr lang="en-GB" sz="1100" dirty="0"/>
              <a:t>Images: above, from Aukland Museum, tobacco tin: </a:t>
            </a:r>
            <a:r>
              <a:rPr lang="en-GB" sz="1100" dirty="0">
                <a:hlinkClick r:id="rId8"/>
              </a:rPr>
              <a:t>https://commons.wikimedia.org/wiki/File:Tin,_tobacco_(AM_2006.86.25-3).jpg</a:t>
            </a:r>
            <a:r>
              <a:rPr lang="en-GB" sz="1100" dirty="0"/>
              <a:t>. Below, Aspen Trees, public domain. Right, Rooster, from G. Allen Morris III: </a:t>
            </a:r>
            <a:r>
              <a:rPr lang="en-GB" sz="1100" dirty="0">
                <a:hlinkClick r:id="rId9"/>
              </a:rPr>
              <a:t>https://commons.wikimedia.org/wiki/File:Aracona_Rooster.jpg</a:t>
            </a:r>
            <a:r>
              <a:rPr lang="en-GB" sz="1100" dirty="0"/>
              <a:t> </a:t>
            </a:r>
          </a:p>
        </p:txBody>
      </p:sp>
      <p:sp>
        <p:nvSpPr>
          <p:cNvPr id="7" name="TextBox 6">
            <a:extLst>
              <a:ext uri="{FF2B5EF4-FFF2-40B4-BE49-F238E27FC236}">
                <a16:creationId xmlns:a16="http://schemas.microsoft.com/office/drawing/2014/main" id="{586FA2E5-6EB8-F70A-06A0-5F09C950DD93}"/>
              </a:ext>
            </a:extLst>
          </p:cNvPr>
          <p:cNvSpPr txBox="1"/>
          <p:nvPr/>
        </p:nvSpPr>
        <p:spPr>
          <a:xfrm>
            <a:off x="7395550" y="3280039"/>
            <a:ext cx="4822571" cy="1107996"/>
          </a:xfrm>
          <a:prstGeom prst="rect">
            <a:avLst/>
          </a:prstGeom>
          <a:noFill/>
        </p:spPr>
        <p:txBody>
          <a:bodyPr wrap="square" rtlCol="0">
            <a:spAutoFit/>
          </a:bodyPr>
          <a:lstStyle/>
          <a:p>
            <a:r>
              <a:rPr lang="en-GB" sz="1100" dirty="0"/>
              <a:t>Images: above, GA chain gang, Library of Congress (public domain); below right, flooded creek, Ben Jacobson, https://commons.wikimedia.org/wiki/File:Stillman_Creek_Flood,_Illinois_15.JPG ; below centre, turnips, photographer Maya, </a:t>
            </a:r>
            <a:r>
              <a:rPr lang="en-GB" sz="1100" dirty="0">
                <a:hlinkClick r:id="rId10"/>
              </a:rPr>
              <a:t>https://commons.wikimedia.org/wiki/File:Turnips_in_a_field.jpg</a:t>
            </a:r>
            <a:r>
              <a:rPr lang="en-GB" sz="1100" dirty="0"/>
              <a:t>; below left, Iron mask and collar, Library of Congress (public domain)</a:t>
            </a:r>
          </a:p>
        </p:txBody>
      </p:sp>
      <p:pic>
        <p:nvPicPr>
          <p:cNvPr id="5" name="Picture 4">
            <a:extLst>
              <a:ext uri="{FF2B5EF4-FFF2-40B4-BE49-F238E27FC236}">
                <a16:creationId xmlns:a16="http://schemas.microsoft.com/office/drawing/2014/main" id="{FA15898A-ED34-364F-A686-5282195AE24A}"/>
              </a:ext>
            </a:extLst>
          </p:cNvPr>
          <p:cNvPicPr>
            <a:picLocks noChangeAspect="1"/>
          </p:cNvPicPr>
          <p:nvPr/>
        </p:nvPicPr>
        <p:blipFill>
          <a:blip r:embed="rId11"/>
          <a:stretch>
            <a:fillRect/>
          </a:stretch>
        </p:blipFill>
        <p:spPr>
          <a:xfrm>
            <a:off x="4727318" y="3964230"/>
            <a:ext cx="2203646" cy="2722651"/>
          </a:xfrm>
          <a:prstGeom prst="rect">
            <a:avLst/>
          </a:prstGeom>
        </p:spPr>
      </p:pic>
    </p:spTree>
    <p:extLst>
      <p:ext uri="{BB962C8B-B14F-4D97-AF65-F5344CB8AC3E}">
        <p14:creationId xmlns:p14="http://schemas.microsoft.com/office/powerpoint/2010/main" val="167987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A26A-6E40-689E-8ACA-312F2D5385A8}"/>
              </a:ext>
            </a:extLst>
          </p:cNvPr>
          <p:cNvSpPr>
            <a:spLocks noGrp="1"/>
          </p:cNvSpPr>
          <p:nvPr>
            <p:ph type="ctrTitle"/>
          </p:nvPr>
        </p:nvSpPr>
        <p:spPr/>
        <p:txBody>
          <a:bodyPr/>
          <a:lstStyle/>
          <a:p>
            <a:r>
              <a:rPr lang="en-GB" sz="7200" dirty="0"/>
              <a:t>Focus 1: Motherhood and femininity </a:t>
            </a:r>
          </a:p>
        </p:txBody>
      </p:sp>
      <p:sp>
        <p:nvSpPr>
          <p:cNvPr id="4" name="Subtitle 3">
            <a:extLst>
              <a:ext uri="{FF2B5EF4-FFF2-40B4-BE49-F238E27FC236}">
                <a16:creationId xmlns:a16="http://schemas.microsoft.com/office/drawing/2014/main" id="{595C07AC-DA31-FEA1-3AA3-640C7787B864}"/>
              </a:ext>
            </a:extLst>
          </p:cNvPr>
          <p:cNvSpPr>
            <a:spLocks noGrp="1"/>
          </p:cNvSpPr>
          <p:nvPr>
            <p:ph type="subTitle" idx="1"/>
          </p:nvPr>
        </p:nvSpPr>
        <p:spPr>
          <a:xfrm>
            <a:off x="1051560" y="4389120"/>
            <a:ext cx="7909560" cy="602699"/>
          </a:xfrm>
        </p:spPr>
        <p:txBody>
          <a:bodyPr>
            <a:normAutofit/>
          </a:bodyPr>
          <a:lstStyle/>
          <a:p>
            <a:r>
              <a:rPr lang="en-GB" dirty="0"/>
              <a:t>LO: to explore </a:t>
            </a:r>
            <a:r>
              <a:rPr lang="en-GB" dirty="0" err="1"/>
              <a:t>Sethe</a:t>
            </a:r>
            <a:r>
              <a:rPr lang="en-GB" dirty="0"/>
              <a:t> and Baby Suggs in terms of gender roles </a:t>
            </a:r>
          </a:p>
        </p:txBody>
      </p:sp>
    </p:spTree>
    <p:extLst>
      <p:ext uri="{BB962C8B-B14F-4D97-AF65-F5344CB8AC3E}">
        <p14:creationId xmlns:p14="http://schemas.microsoft.com/office/powerpoint/2010/main" val="3387076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5" name="Rectangle 24">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7" name="Rectangle 26">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nvGrpSpPr>
          <p:cNvPr id="29" name="Group 28">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0" name="Oval 29">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GB"/>
            </a:p>
          </p:txBody>
        </p:sp>
        <p:sp>
          <p:nvSpPr>
            <p:cNvPr id="31" name="Oval 30">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GB"/>
            </a:p>
          </p:txBody>
        </p:sp>
      </p:grpSp>
      <p:sp useBgFill="1">
        <p:nvSpPr>
          <p:cNvPr id="33" name="Rectangle 32">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720DD3D-AAE3-B189-ECCA-5AC0916F9604}"/>
              </a:ext>
            </a:extLst>
          </p:cNvPr>
          <p:cNvSpPr>
            <a:spLocks noGrp="1"/>
          </p:cNvSpPr>
          <p:nvPr>
            <p:ph type="title"/>
          </p:nvPr>
        </p:nvSpPr>
        <p:spPr>
          <a:xfrm>
            <a:off x="1051559" y="643468"/>
            <a:ext cx="10498015" cy="3592432"/>
          </a:xfrm>
        </p:spPr>
        <p:txBody>
          <a:bodyPr vert="horz" lIns="91440" tIns="45720" rIns="91440" bIns="45720" rtlCol="0" anchor="ctr">
            <a:normAutofit fontScale="90000"/>
          </a:bodyPr>
          <a:lstStyle/>
          <a:p>
            <a:pPr>
              <a:lnSpc>
                <a:spcPct val="80000"/>
              </a:lnSpc>
            </a:pPr>
            <a:r>
              <a:rPr lang="en-US" sz="8200" dirty="0">
                <a:blipFill dpi="0" rotWithShape="1">
                  <a:blip r:embed="rId4"/>
                  <a:srcRect/>
                  <a:tile tx="6350" ty="-127000" sx="65000" sy="64000" flip="none" algn="tl"/>
                </a:blipFill>
              </a:rPr>
              <a:t>Focus 3 - men and women: </a:t>
            </a:r>
            <a:br>
              <a:rPr lang="en-US" sz="8200" dirty="0">
                <a:blipFill dpi="0" rotWithShape="1">
                  <a:blip r:embed="rId4"/>
                  <a:srcRect/>
                  <a:tile tx="6350" ty="-127000" sx="65000" sy="64000" flip="none" algn="tl"/>
                </a:blipFill>
              </a:rPr>
            </a:br>
            <a:r>
              <a:rPr lang="en-US" sz="8200" dirty="0">
                <a:blipFill dpi="0" rotWithShape="1">
                  <a:blip r:embed="rId4"/>
                  <a:srcRect/>
                  <a:tile tx="6350" ty="-127000" sx="65000" sy="64000" flip="none" algn="tl"/>
                </a:blipFill>
              </a:rPr>
              <a:t>relationships and comparisons </a:t>
            </a:r>
          </a:p>
        </p:txBody>
      </p:sp>
      <p:sp>
        <p:nvSpPr>
          <p:cNvPr id="35" name="Rectangle 34">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38" name="Oval 37">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38">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69963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AE6F1-1BF5-E482-D322-806C64585992}"/>
              </a:ext>
            </a:extLst>
          </p:cNvPr>
          <p:cNvSpPr>
            <a:spLocks noGrp="1"/>
          </p:cNvSpPr>
          <p:nvPr>
            <p:ph type="title"/>
          </p:nvPr>
        </p:nvSpPr>
        <p:spPr/>
        <p:txBody>
          <a:bodyPr>
            <a:normAutofit/>
          </a:bodyPr>
          <a:lstStyle/>
          <a:p>
            <a:r>
              <a:rPr lang="en-GB" sz="3600" dirty="0">
                <a:latin typeface="Abadi" panose="020B0604020104020204" pitchFamily="34" charset="0"/>
              </a:rPr>
              <a:t>Relationships between men and women: narrative Interweaving at the beginning of the novel </a:t>
            </a:r>
          </a:p>
        </p:txBody>
      </p:sp>
      <p:sp>
        <p:nvSpPr>
          <p:cNvPr id="5" name="Content Placeholder 4">
            <a:extLst>
              <a:ext uri="{FF2B5EF4-FFF2-40B4-BE49-F238E27FC236}">
                <a16:creationId xmlns:a16="http://schemas.microsoft.com/office/drawing/2014/main" id="{903629B0-4B44-917D-48FE-A9D80B5AA767}"/>
              </a:ext>
            </a:extLst>
          </p:cNvPr>
          <p:cNvSpPr>
            <a:spLocks noGrp="1"/>
          </p:cNvSpPr>
          <p:nvPr>
            <p:ph idx="1"/>
          </p:nvPr>
        </p:nvSpPr>
        <p:spPr/>
        <p:txBody>
          <a:bodyPr/>
          <a:lstStyle/>
          <a:p>
            <a:pPr marL="0" indent="0">
              <a:buNone/>
            </a:pPr>
            <a:r>
              <a:rPr lang="en-GB" dirty="0">
                <a:latin typeface="Abadi" panose="020B0604020104020204" pitchFamily="34" charset="0"/>
              </a:rPr>
              <a:t>How does Morrison interweave the relationships between Halle and </a:t>
            </a:r>
            <a:r>
              <a:rPr lang="en-GB" dirty="0" err="1">
                <a:latin typeface="Abadi" panose="020B0604020104020204" pitchFamily="34" charset="0"/>
              </a:rPr>
              <a:t>Sethe</a:t>
            </a:r>
            <a:r>
              <a:rPr lang="en-GB" dirty="0">
                <a:latin typeface="Abadi" panose="020B0604020104020204" pitchFamily="34" charset="0"/>
              </a:rPr>
              <a:t>, and Paul D and </a:t>
            </a:r>
            <a:r>
              <a:rPr lang="en-GB" dirty="0" err="1">
                <a:latin typeface="Abadi" panose="020B0604020104020204" pitchFamily="34" charset="0"/>
              </a:rPr>
              <a:t>Sethe</a:t>
            </a:r>
            <a:r>
              <a:rPr lang="en-GB" dirty="0">
                <a:latin typeface="Abadi" panose="020B0604020104020204" pitchFamily="34" charset="0"/>
              </a:rPr>
              <a:t> years later? </a:t>
            </a:r>
          </a:p>
          <a:p>
            <a:r>
              <a:rPr lang="en-GB" dirty="0">
                <a:latin typeface="Abadi" panose="020B0604020104020204" pitchFamily="34" charset="0"/>
              </a:rPr>
              <a:t>24-26</a:t>
            </a:r>
          </a:p>
          <a:p>
            <a:r>
              <a:rPr lang="en-GB" dirty="0">
                <a:latin typeface="Abadi" panose="020B0604020104020204" pitchFamily="34" charset="0"/>
              </a:rPr>
              <a:t>31-33</a:t>
            </a:r>
          </a:p>
          <a:p>
            <a:pPr marL="0" indent="0">
              <a:buNone/>
            </a:pPr>
            <a:endParaRPr lang="en-GB" dirty="0">
              <a:latin typeface="Abadi" panose="020B0604020104020204" pitchFamily="34" charset="0"/>
            </a:endParaRPr>
          </a:p>
          <a:p>
            <a:pPr marL="0" indent="0">
              <a:buNone/>
            </a:pPr>
            <a:r>
              <a:rPr lang="en-GB" dirty="0">
                <a:latin typeface="Abadi" panose="020B0604020104020204" pitchFamily="34" charset="0"/>
              </a:rPr>
              <a:t>What is the effect of interweaving these two encounters? </a:t>
            </a:r>
          </a:p>
          <a:p>
            <a:pPr marL="0" indent="0">
              <a:buNone/>
            </a:pPr>
            <a:r>
              <a:rPr lang="en-GB" dirty="0">
                <a:latin typeface="Abadi" panose="020B0604020104020204" pitchFamily="34" charset="0"/>
              </a:rPr>
              <a:t>What can you infer about how Morrison present heterosexual relationships? </a:t>
            </a:r>
          </a:p>
          <a:p>
            <a:pPr marL="0" indent="0">
              <a:buNone/>
            </a:pPr>
            <a:r>
              <a:rPr lang="en-GB" b="1" dirty="0">
                <a:highlight>
                  <a:srgbClr val="FFFF00"/>
                </a:highlight>
                <a:latin typeface="Abadi" panose="020B0604020104020204" pitchFamily="34" charset="0"/>
              </a:rPr>
              <a:t>How would you read the image of the corn in relation to romantic love? </a:t>
            </a:r>
          </a:p>
          <a:p>
            <a:endParaRPr lang="en-GB" dirty="0"/>
          </a:p>
          <a:p>
            <a:endParaRPr lang="en-GB" dirty="0"/>
          </a:p>
        </p:txBody>
      </p:sp>
    </p:spTree>
    <p:extLst>
      <p:ext uri="{BB962C8B-B14F-4D97-AF65-F5344CB8AC3E}">
        <p14:creationId xmlns:p14="http://schemas.microsoft.com/office/powerpoint/2010/main" val="1580287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736C-15D3-7379-D902-CC2CEC39B56C}"/>
              </a:ext>
            </a:extLst>
          </p:cNvPr>
          <p:cNvSpPr>
            <a:spLocks noGrp="1"/>
          </p:cNvSpPr>
          <p:nvPr>
            <p:ph type="title"/>
          </p:nvPr>
        </p:nvSpPr>
        <p:spPr/>
        <p:txBody>
          <a:bodyPr>
            <a:noAutofit/>
          </a:bodyPr>
          <a:lstStyle/>
          <a:p>
            <a:r>
              <a:rPr lang="en-GB" sz="4800" dirty="0">
                <a:latin typeface="Abadi" panose="020B0604020104020204" pitchFamily="34" charset="0"/>
              </a:rPr>
              <a:t>Relationships between men and women: </a:t>
            </a:r>
            <a:r>
              <a:rPr lang="en-GB" sz="4800" dirty="0"/>
              <a:t>How does this continue? </a:t>
            </a:r>
          </a:p>
        </p:txBody>
      </p:sp>
      <p:sp>
        <p:nvSpPr>
          <p:cNvPr id="3" name="Content Placeholder 2">
            <a:extLst>
              <a:ext uri="{FF2B5EF4-FFF2-40B4-BE49-F238E27FC236}">
                <a16:creationId xmlns:a16="http://schemas.microsoft.com/office/drawing/2014/main" id="{856A40DA-E8B3-BAC9-00AE-A99500AA3314}"/>
              </a:ext>
            </a:extLst>
          </p:cNvPr>
          <p:cNvSpPr>
            <a:spLocks noGrp="1"/>
          </p:cNvSpPr>
          <p:nvPr>
            <p:ph idx="1"/>
          </p:nvPr>
        </p:nvSpPr>
        <p:spPr/>
        <p:txBody>
          <a:bodyPr/>
          <a:lstStyle/>
          <a:p>
            <a:pPr marL="0" indent="0">
              <a:buNone/>
            </a:pPr>
            <a:r>
              <a:rPr lang="en-GB" b="1" dirty="0"/>
              <a:t>Decide on THREE key motifs for Paul D in your section. Describe each motif in your own words, in a sentence or two </a:t>
            </a:r>
          </a:p>
          <a:p>
            <a:pPr marL="457200" indent="-457200">
              <a:buFont typeface="+mj-lt"/>
              <a:buAutoNum type="arabicPeriod"/>
            </a:pPr>
            <a:r>
              <a:rPr lang="en-GB" dirty="0"/>
              <a:t>What theme does this motif relate to? Hope – Love – Entrapment – Silencing – Listening</a:t>
            </a:r>
          </a:p>
          <a:p>
            <a:pPr marL="457200" indent="-457200">
              <a:buFont typeface="+mj-lt"/>
              <a:buAutoNum type="arabicPeriod"/>
            </a:pPr>
            <a:r>
              <a:rPr lang="en-GB" dirty="0"/>
              <a:t>Choose one quotation each, and annotate it in detail </a:t>
            </a:r>
          </a:p>
          <a:p>
            <a:pPr marL="0" indent="0">
              <a:buNone/>
            </a:pPr>
            <a:endParaRPr lang="en-GB" dirty="0"/>
          </a:p>
          <a:p>
            <a:r>
              <a:rPr lang="en-GB" dirty="0"/>
              <a:t>45-51: Singing and Making Plans </a:t>
            </a:r>
          </a:p>
          <a:p>
            <a:r>
              <a:rPr lang="en-GB" dirty="0"/>
              <a:t>52-55: Jealousy and commitments </a:t>
            </a:r>
          </a:p>
          <a:p>
            <a:r>
              <a:rPr lang="en-GB" dirty="0"/>
              <a:t>56-59: Hand-holding shadows at the carnival </a:t>
            </a:r>
          </a:p>
          <a:p>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965630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362B-2528-4951-6C95-EB0EF3C66BEB}"/>
              </a:ext>
            </a:extLst>
          </p:cNvPr>
          <p:cNvSpPr>
            <a:spLocks noGrp="1"/>
          </p:cNvSpPr>
          <p:nvPr>
            <p:ph type="title"/>
          </p:nvPr>
        </p:nvSpPr>
        <p:spPr/>
        <p:txBody>
          <a:bodyPr/>
          <a:lstStyle/>
          <a:p>
            <a:r>
              <a:rPr lang="en-GB" dirty="0"/>
              <a:t>The ending </a:t>
            </a:r>
          </a:p>
        </p:txBody>
      </p:sp>
      <p:sp>
        <p:nvSpPr>
          <p:cNvPr id="3" name="Content Placeholder 2">
            <a:extLst>
              <a:ext uri="{FF2B5EF4-FFF2-40B4-BE49-F238E27FC236}">
                <a16:creationId xmlns:a16="http://schemas.microsoft.com/office/drawing/2014/main" id="{6A57A2C8-E375-FA56-B9FD-EACD8AF1FA1D}"/>
              </a:ext>
            </a:extLst>
          </p:cNvPr>
          <p:cNvSpPr>
            <a:spLocks noGrp="1"/>
          </p:cNvSpPr>
          <p:nvPr>
            <p:ph idx="1"/>
          </p:nvPr>
        </p:nvSpPr>
        <p:spPr/>
        <p:txBody>
          <a:bodyPr/>
          <a:lstStyle/>
          <a:p>
            <a:r>
              <a:rPr lang="en-GB" dirty="0"/>
              <a:t>319: Paul D returns</a:t>
            </a:r>
          </a:p>
          <a:p>
            <a:pPr marL="0" indent="0">
              <a:buNone/>
            </a:pPr>
            <a:endParaRPr lang="en-GB" dirty="0"/>
          </a:p>
          <a:p>
            <a:pPr marL="0" indent="0" algn="ctr">
              <a:buNone/>
            </a:pPr>
            <a:r>
              <a:rPr lang="en-GB" sz="2800" i="1" dirty="0"/>
              <a:t>How are gender roles – masculine and feminine – presented at the end of the novel? </a:t>
            </a:r>
          </a:p>
          <a:p>
            <a:endParaRPr lang="en-GB" dirty="0"/>
          </a:p>
        </p:txBody>
      </p:sp>
    </p:spTree>
    <p:extLst>
      <p:ext uri="{BB962C8B-B14F-4D97-AF65-F5344CB8AC3E}">
        <p14:creationId xmlns:p14="http://schemas.microsoft.com/office/powerpoint/2010/main" val="3215357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74F1-5C5C-4A7A-8779-371B6982B94C}"/>
              </a:ext>
            </a:extLst>
          </p:cNvPr>
          <p:cNvSpPr>
            <a:spLocks noGrp="1"/>
          </p:cNvSpPr>
          <p:nvPr>
            <p:ph type="title"/>
          </p:nvPr>
        </p:nvSpPr>
        <p:spPr/>
        <p:txBody>
          <a:bodyPr>
            <a:normAutofit fontScale="90000"/>
          </a:bodyPr>
          <a:lstStyle/>
          <a:p>
            <a:r>
              <a:rPr lang="en-GB" cap="none" dirty="0"/>
              <a:t>Create a </a:t>
            </a:r>
            <a:r>
              <a:rPr lang="en-GB" cap="none" dirty="0" err="1"/>
              <a:t>mindmap</a:t>
            </a:r>
            <a:r>
              <a:rPr lang="en-GB" cap="none" dirty="0"/>
              <a:t> comparing female and male characters in Beloved</a:t>
            </a:r>
          </a:p>
        </p:txBody>
      </p:sp>
      <p:sp>
        <p:nvSpPr>
          <p:cNvPr id="3" name="Content Placeholder 2">
            <a:extLst>
              <a:ext uri="{FF2B5EF4-FFF2-40B4-BE49-F238E27FC236}">
                <a16:creationId xmlns:a16="http://schemas.microsoft.com/office/drawing/2014/main" id="{BE5DFB49-D555-4814-805F-832F49CEC7B1}"/>
              </a:ext>
            </a:extLst>
          </p:cNvPr>
          <p:cNvSpPr>
            <a:spLocks noGrp="1"/>
          </p:cNvSpPr>
          <p:nvPr>
            <p:ph idx="1"/>
          </p:nvPr>
        </p:nvSpPr>
        <p:spPr/>
        <p:txBody>
          <a:bodyPr>
            <a:normAutofit fontScale="92500" lnSpcReduction="20000"/>
          </a:bodyPr>
          <a:lstStyle/>
          <a:p>
            <a:pPr marL="0" indent="0" algn="l">
              <a:buNone/>
            </a:pPr>
            <a:endParaRPr lang="en-US" b="1" i="0" dirty="0">
              <a:solidFill>
                <a:srgbClr val="000000"/>
              </a:solidFill>
              <a:effectLst/>
              <a:highlight>
                <a:srgbClr val="FFFF00"/>
              </a:highlight>
              <a:latin typeface="latoregular"/>
            </a:endParaRPr>
          </a:p>
          <a:p>
            <a:pPr marL="0" indent="0" algn="l">
              <a:buNone/>
            </a:pPr>
            <a:r>
              <a:rPr lang="en-US" b="1" i="0" dirty="0">
                <a:solidFill>
                  <a:srgbClr val="000000"/>
                </a:solidFill>
                <a:effectLst/>
                <a:highlight>
                  <a:srgbClr val="FFFF00"/>
                </a:highlight>
                <a:latin typeface="latoregular"/>
              </a:rPr>
              <a:t>Add quotes and context! </a:t>
            </a:r>
          </a:p>
          <a:p>
            <a:pPr marL="0" indent="0" algn="l">
              <a:buNone/>
            </a:pPr>
            <a:endParaRPr lang="en-US" b="0" i="0" dirty="0">
              <a:solidFill>
                <a:srgbClr val="000000"/>
              </a:solidFill>
              <a:effectLst/>
              <a:latin typeface="latoregular"/>
            </a:endParaRPr>
          </a:p>
          <a:p>
            <a:pPr marL="0" indent="0" algn="l">
              <a:buNone/>
            </a:pPr>
            <a:r>
              <a:rPr lang="en-US" b="1" dirty="0">
                <a:solidFill>
                  <a:srgbClr val="000000"/>
                </a:solidFill>
                <a:latin typeface="latoregular"/>
              </a:rPr>
              <a:t>To what extent do you agree with these statements? </a:t>
            </a:r>
          </a:p>
          <a:p>
            <a:r>
              <a:rPr lang="en-US" b="0" i="0" dirty="0">
                <a:solidFill>
                  <a:srgbClr val="000000"/>
                </a:solidFill>
                <a:effectLst/>
                <a:latin typeface="latoregular"/>
              </a:rPr>
              <a:t>For Morrison's women, sexuality is the reward and burden of their gender.</a:t>
            </a:r>
          </a:p>
          <a:p>
            <a:r>
              <a:rPr lang="en-US" b="0" i="0" dirty="0">
                <a:solidFill>
                  <a:srgbClr val="000000"/>
                </a:solidFill>
                <a:effectLst/>
                <a:latin typeface="latoregular"/>
              </a:rPr>
              <a:t>For women, the suffering of childbirth is compounded by seeing offspring forced into the slave milieu and by knowing that children will have no choice but to go on producing more of their kind to stock the limitless slave rolls that power the plantation system.</a:t>
            </a:r>
            <a:endParaRPr lang="en-GB" b="0" i="0" dirty="0">
              <a:solidFill>
                <a:srgbClr val="000000"/>
              </a:solidFill>
              <a:effectLst/>
              <a:latin typeface="latoregular"/>
            </a:endParaRPr>
          </a:p>
          <a:p>
            <a:r>
              <a:rPr lang="en-GB" dirty="0">
                <a:solidFill>
                  <a:srgbClr val="000000"/>
                </a:solidFill>
                <a:latin typeface="latoregular"/>
              </a:rPr>
              <a:t>Men are giving tender and nurturing roles in Beloved, although they still keep their emotions at bay</a:t>
            </a:r>
          </a:p>
          <a:p>
            <a:r>
              <a:rPr lang="en-GB" b="0" i="0" dirty="0">
                <a:solidFill>
                  <a:srgbClr val="000000"/>
                </a:solidFill>
                <a:effectLst/>
                <a:latin typeface="latoregular"/>
              </a:rPr>
              <a:t>In many ways, the role of the provider in Beloved is shared – this is also due to the impact of slavery, which fragments families and disrupts the traditional patterns of a heterosexual nuclear family </a:t>
            </a:r>
            <a:endParaRPr lang="en-US" b="0" i="0" dirty="0">
              <a:solidFill>
                <a:srgbClr val="000000"/>
              </a:solidFill>
              <a:effectLst/>
              <a:latin typeface="latoregular"/>
            </a:endParaRPr>
          </a:p>
        </p:txBody>
      </p:sp>
    </p:spTree>
    <p:extLst>
      <p:ext uri="{BB962C8B-B14F-4D97-AF65-F5344CB8AC3E}">
        <p14:creationId xmlns:p14="http://schemas.microsoft.com/office/powerpoint/2010/main" val="11948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B8293-D41E-FE7C-781C-6C29DE747FF7}"/>
              </a:ext>
            </a:extLst>
          </p:cNvPr>
          <p:cNvSpPr>
            <a:spLocks noGrp="1"/>
          </p:cNvSpPr>
          <p:nvPr>
            <p:ph type="title"/>
          </p:nvPr>
        </p:nvSpPr>
        <p:spPr>
          <a:xfrm>
            <a:off x="963679" y="484632"/>
            <a:ext cx="10164569" cy="780197"/>
          </a:xfrm>
        </p:spPr>
        <p:txBody>
          <a:bodyPr>
            <a:normAutofit fontScale="90000"/>
          </a:bodyPr>
          <a:lstStyle/>
          <a:p>
            <a:r>
              <a:rPr lang="en-GB" sz="2800" dirty="0">
                <a:latin typeface="Abadi" panose="020B0604020104020204" pitchFamily="34" charset="0"/>
              </a:rPr>
              <a:t>What do these quotations suggest about motherhood? </a:t>
            </a:r>
          </a:p>
        </p:txBody>
      </p:sp>
      <p:sp>
        <p:nvSpPr>
          <p:cNvPr id="3" name="Content Placeholder 2">
            <a:extLst>
              <a:ext uri="{FF2B5EF4-FFF2-40B4-BE49-F238E27FC236}">
                <a16:creationId xmlns:a16="http://schemas.microsoft.com/office/drawing/2014/main" id="{019DE07F-1E99-21B1-7353-4D2C24155836}"/>
              </a:ext>
            </a:extLst>
          </p:cNvPr>
          <p:cNvSpPr>
            <a:spLocks noGrp="1"/>
          </p:cNvSpPr>
          <p:nvPr>
            <p:ph idx="1"/>
          </p:nvPr>
        </p:nvSpPr>
        <p:spPr>
          <a:xfrm>
            <a:off x="1012958" y="1620733"/>
            <a:ext cx="10115290" cy="4551467"/>
          </a:xfrm>
        </p:spPr>
        <p:txBody>
          <a:bodyPr>
            <a:normAutofit fontScale="85000" lnSpcReduction="20000"/>
          </a:bodyPr>
          <a:lstStyle/>
          <a:p>
            <a:pPr>
              <a:spcAft>
                <a:spcPts val="600"/>
              </a:spcAft>
            </a:pPr>
            <a:r>
              <a:rPr lang="en-US" b="0" i="0" dirty="0">
                <a:solidFill>
                  <a:srgbClr val="181919"/>
                </a:solidFill>
                <a:effectLst/>
                <a:latin typeface="Abadi" panose="020B0604020104020204" pitchFamily="34" charset="0"/>
              </a:rPr>
              <a:t>“All I knew was I had to get my milk to my baby girl.” </a:t>
            </a:r>
          </a:p>
          <a:p>
            <a:pPr>
              <a:spcAft>
                <a:spcPts val="600"/>
              </a:spcAft>
            </a:pPr>
            <a:r>
              <a:rPr lang="en-US" b="0" i="0" dirty="0">
                <a:solidFill>
                  <a:srgbClr val="181919"/>
                </a:solidFill>
                <a:effectLst/>
                <a:latin typeface="Abadi" panose="020B0604020104020204" pitchFamily="34" charset="0"/>
              </a:rPr>
              <a:t>Paul D observes of </a:t>
            </a:r>
            <a:r>
              <a:rPr lang="en-US" b="0" i="0" dirty="0" err="1">
                <a:solidFill>
                  <a:srgbClr val="181919"/>
                </a:solidFill>
                <a:effectLst/>
                <a:latin typeface="Abadi" panose="020B0604020104020204" pitchFamily="34" charset="0"/>
              </a:rPr>
              <a:t>Sethe</a:t>
            </a:r>
            <a:r>
              <a:rPr lang="en-US" b="0" i="0" dirty="0">
                <a:solidFill>
                  <a:srgbClr val="181919"/>
                </a:solidFill>
                <a:effectLst/>
                <a:latin typeface="Abadi" panose="020B0604020104020204" pitchFamily="34" charset="0"/>
              </a:rPr>
              <a:t> and Denver, “to love anything that much was dangerous, especially if it was her children she had settled on to love.” </a:t>
            </a:r>
          </a:p>
          <a:p>
            <a:pPr>
              <a:spcAft>
                <a:spcPts val="600"/>
              </a:spcAft>
            </a:pPr>
            <a:r>
              <a:rPr lang="en-US" b="0" i="0" dirty="0">
                <a:solidFill>
                  <a:srgbClr val="181919"/>
                </a:solidFill>
                <a:effectLst/>
                <a:latin typeface="Abadi" panose="020B0604020104020204" pitchFamily="34" charset="0"/>
              </a:rPr>
              <a:t>“in all of Baby’s life, as well as </a:t>
            </a:r>
            <a:r>
              <a:rPr lang="en-US" b="0" i="0" dirty="0" err="1">
                <a:solidFill>
                  <a:srgbClr val="181919"/>
                </a:solidFill>
                <a:effectLst/>
                <a:latin typeface="Abadi" panose="020B0604020104020204" pitchFamily="34" charset="0"/>
              </a:rPr>
              <a:t>Sethe’s</a:t>
            </a:r>
            <a:r>
              <a:rPr lang="en-US" b="0" i="0" dirty="0">
                <a:solidFill>
                  <a:srgbClr val="181919"/>
                </a:solidFill>
                <a:effectLst/>
                <a:latin typeface="Abadi" panose="020B0604020104020204" pitchFamily="34" charset="0"/>
              </a:rPr>
              <a:t> own, men and women were moved around like checkers. Anybody Baby Suggs knew, let alone loved, who hadn’t run off or been hanged, got rented out, loaned out, bought up, brought back, stored up, mortgaged, won, stolen or seized. So Baby’s eight children had six fathers. What she called the nastiness of life was the shock she received upon learning that nobody stopped playing checkers just because the pieces included her children.”</a:t>
            </a:r>
          </a:p>
          <a:p>
            <a:pPr>
              <a:spcAft>
                <a:spcPts val="600"/>
              </a:spcAft>
            </a:pPr>
            <a:r>
              <a:rPr lang="en-US" b="0" i="0" dirty="0">
                <a:solidFill>
                  <a:srgbClr val="292C2E"/>
                </a:solidFill>
                <a:effectLst/>
                <a:latin typeface="Abadi" panose="020B0604020104020204" pitchFamily="34" charset="0"/>
              </a:rPr>
              <a:t>“I had eight. Every one of them gone from me. Four taken, four chased, and all, I expect, worrying somebody’s house into evil.”</a:t>
            </a:r>
            <a:endParaRPr lang="en-US" dirty="0">
              <a:solidFill>
                <a:srgbClr val="181919"/>
              </a:solidFill>
              <a:latin typeface="Abadi" panose="020B0604020104020204" pitchFamily="34" charset="0"/>
            </a:endParaRPr>
          </a:p>
          <a:p>
            <a:pPr>
              <a:spcAft>
                <a:spcPts val="600"/>
              </a:spcAft>
            </a:pPr>
            <a:r>
              <a:rPr lang="en-US" dirty="0">
                <a:solidFill>
                  <a:srgbClr val="181919"/>
                </a:solidFill>
                <a:latin typeface="Abadi" panose="020B0604020104020204" pitchFamily="34" charset="0"/>
              </a:rPr>
              <a:t>“What Nan had told her she had forgotten, along with the language she told it in. The same language her ma’am spoke, and which would never come back. But the message – that was and had been there all along.”</a:t>
            </a:r>
          </a:p>
          <a:p>
            <a:pPr>
              <a:spcAft>
                <a:spcPts val="600"/>
              </a:spcAft>
            </a:pPr>
            <a:r>
              <a:rPr lang="en-US" dirty="0">
                <a:solidFill>
                  <a:srgbClr val="181919"/>
                </a:solidFill>
                <a:latin typeface="Abadi" panose="020B0604020104020204" pitchFamily="34" charset="0"/>
              </a:rPr>
              <a:t>“Right on her ribs was a circle and across burnt right in the skin. She said, ‘This is your ma’am. This,’ and she pointed. ‘I am the only one got this mark now. The rest dead. If something happens to me and you can’t tell me by the face, you can know me by this mark.’</a:t>
            </a:r>
          </a:p>
          <a:p>
            <a:endParaRPr lang="en-GB" dirty="0">
              <a:latin typeface="Abadi" panose="020B0604020104020204" pitchFamily="34" charset="0"/>
            </a:endParaRPr>
          </a:p>
        </p:txBody>
      </p:sp>
    </p:spTree>
    <p:extLst>
      <p:ext uri="{BB962C8B-B14F-4D97-AF65-F5344CB8AC3E}">
        <p14:creationId xmlns:p14="http://schemas.microsoft.com/office/powerpoint/2010/main" val="333522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718C5-DA60-9B5E-9744-876F92B1F87A}"/>
              </a:ext>
            </a:extLst>
          </p:cNvPr>
          <p:cNvSpPr>
            <a:spLocks noGrp="1"/>
          </p:cNvSpPr>
          <p:nvPr>
            <p:ph type="title"/>
          </p:nvPr>
        </p:nvSpPr>
        <p:spPr/>
        <p:txBody>
          <a:bodyPr/>
          <a:lstStyle/>
          <a:p>
            <a:r>
              <a:rPr lang="en-GB" dirty="0" err="1"/>
              <a:t>Sethe</a:t>
            </a:r>
            <a:r>
              <a:rPr lang="en-GB" dirty="0"/>
              <a:t> and Baby Suggs - Key questions </a:t>
            </a:r>
          </a:p>
        </p:txBody>
      </p:sp>
      <p:sp>
        <p:nvSpPr>
          <p:cNvPr id="3" name="Content Placeholder 2">
            <a:extLst>
              <a:ext uri="{FF2B5EF4-FFF2-40B4-BE49-F238E27FC236}">
                <a16:creationId xmlns:a16="http://schemas.microsoft.com/office/drawing/2014/main" id="{55B11862-F62A-8FE6-2C30-C7096911D362}"/>
              </a:ext>
            </a:extLst>
          </p:cNvPr>
          <p:cNvSpPr>
            <a:spLocks noGrp="1"/>
          </p:cNvSpPr>
          <p:nvPr>
            <p:ph idx="1"/>
          </p:nvPr>
        </p:nvSpPr>
        <p:spPr/>
        <p:txBody>
          <a:bodyPr/>
          <a:lstStyle/>
          <a:p>
            <a:r>
              <a:rPr lang="en-GB" dirty="0"/>
              <a:t>Which ideas about femininity and gender do these two maternal figures suggest? </a:t>
            </a:r>
          </a:p>
          <a:p>
            <a:r>
              <a:rPr lang="en-GB" dirty="0"/>
              <a:t>How does Toni Morrison explore motherhood? </a:t>
            </a:r>
          </a:p>
          <a:p>
            <a:r>
              <a:rPr lang="en-GB" dirty="0"/>
              <a:t>How are both figures linked to a more spectral, ancestral presence of traditions integrated into African American Culture since the Middle Passage? </a:t>
            </a:r>
          </a:p>
        </p:txBody>
      </p:sp>
      <p:sp>
        <p:nvSpPr>
          <p:cNvPr id="4" name="Star: 8 Points 3">
            <a:extLst>
              <a:ext uri="{FF2B5EF4-FFF2-40B4-BE49-F238E27FC236}">
                <a16:creationId xmlns:a16="http://schemas.microsoft.com/office/drawing/2014/main" id="{52A013E8-2E3E-6342-00DD-FB6F3C61C440}"/>
              </a:ext>
            </a:extLst>
          </p:cNvPr>
          <p:cNvSpPr/>
          <p:nvPr/>
        </p:nvSpPr>
        <p:spPr>
          <a:xfrm>
            <a:off x="2770577" y="3635699"/>
            <a:ext cx="5732795" cy="310458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would you describe the differences between these two characters? </a:t>
            </a:r>
          </a:p>
          <a:p>
            <a:pPr algn="ctr"/>
            <a:r>
              <a:rPr lang="en-GB" dirty="0"/>
              <a:t>Which characteristics or experiences do they share? </a:t>
            </a:r>
          </a:p>
        </p:txBody>
      </p:sp>
    </p:spTree>
    <p:extLst>
      <p:ext uri="{BB962C8B-B14F-4D97-AF65-F5344CB8AC3E}">
        <p14:creationId xmlns:p14="http://schemas.microsoft.com/office/powerpoint/2010/main" val="152135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AD51-3EDE-4A2B-3B7D-9F086514D5F5}"/>
              </a:ext>
            </a:extLst>
          </p:cNvPr>
          <p:cNvSpPr>
            <a:spLocks noGrp="1"/>
          </p:cNvSpPr>
          <p:nvPr>
            <p:ph type="title"/>
          </p:nvPr>
        </p:nvSpPr>
        <p:spPr>
          <a:xfrm>
            <a:off x="932962" y="156105"/>
            <a:ext cx="10058400" cy="1609344"/>
          </a:xfrm>
        </p:spPr>
        <p:txBody>
          <a:bodyPr>
            <a:noAutofit/>
          </a:bodyPr>
          <a:lstStyle/>
          <a:p>
            <a:r>
              <a:rPr lang="en-GB" sz="2800" cap="none" dirty="0" err="1">
                <a:latin typeface="Abadi" panose="020B0604020104020204" pitchFamily="34" charset="0"/>
              </a:rPr>
              <a:t>Sethe</a:t>
            </a:r>
            <a:r>
              <a:rPr lang="en-GB" sz="2800" cap="none" dirty="0">
                <a:latin typeface="Abadi" panose="020B0604020104020204" pitchFamily="34" charset="0"/>
              </a:rPr>
              <a:t> and Baby Suggs: how do they compare? </a:t>
            </a:r>
            <a:br>
              <a:rPr lang="en-GB" sz="2800" cap="none" dirty="0">
                <a:latin typeface="Abadi" panose="020B0604020104020204" pitchFamily="34" charset="0"/>
              </a:rPr>
            </a:br>
            <a:r>
              <a:rPr lang="en-GB" sz="2800" cap="none" dirty="0">
                <a:latin typeface="Abadi" panose="020B0604020104020204" pitchFamily="34" charset="0"/>
              </a:rPr>
              <a:t>Which feminine, maternal roles does each personify? </a:t>
            </a:r>
            <a:br>
              <a:rPr lang="en-GB" sz="2800" cap="none" dirty="0">
                <a:latin typeface="Abadi" panose="020B0604020104020204" pitchFamily="34" charset="0"/>
              </a:rPr>
            </a:br>
            <a:r>
              <a:rPr lang="en-GB" sz="2800" cap="none" dirty="0">
                <a:latin typeface="Abadi" panose="020B0604020104020204" pitchFamily="34" charset="0"/>
              </a:rPr>
              <a:t>Are they contrasts? Do they complement each other? </a:t>
            </a:r>
            <a:br>
              <a:rPr lang="en-GB" sz="2800" cap="none" dirty="0">
                <a:latin typeface="Abadi" panose="020B0604020104020204" pitchFamily="34" charset="0"/>
              </a:rPr>
            </a:br>
            <a:r>
              <a:rPr lang="en-GB" sz="2800" cap="none" dirty="0">
                <a:latin typeface="Abadi" panose="020B0604020104020204" pitchFamily="34" charset="0"/>
              </a:rPr>
              <a:t>Are they more similar than they appear? </a:t>
            </a:r>
          </a:p>
        </p:txBody>
      </p:sp>
      <p:sp>
        <p:nvSpPr>
          <p:cNvPr id="3" name="Content Placeholder 2">
            <a:extLst>
              <a:ext uri="{FF2B5EF4-FFF2-40B4-BE49-F238E27FC236}">
                <a16:creationId xmlns:a16="http://schemas.microsoft.com/office/drawing/2014/main" id="{AA9951DF-B65F-17DC-159E-0FE4D68A8737}"/>
              </a:ext>
            </a:extLst>
          </p:cNvPr>
          <p:cNvSpPr>
            <a:spLocks noGrp="1"/>
          </p:cNvSpPr>
          <p:nvPr>
            <p:ph type="body" idx="1"/>
          </p:nvPr>
        </p:nvSpPr>
        <p:spPr/>
        <p:txBody>
          <a:bodyPr>
            <a:normAutofit/>
          </a:bodyPr>
          <a:lstStyle/>
          <a:p>
            <a:r>
              <a:rPr lang="en-GB" dirty="0" err="1"/>
              <a:t>Sethe</a:t>
            </a:r>
            <a:r>
              <a:rPr lang="en-GB" dirty="0"/>
              <a:t> </a:t>
            </a:r>
          </a:p>
        </p:txBody>
      </p:sp>
      <p:sp>
        <p:nvSpPr>
          <p:cNvPr id="4" name="Content Placeholder 3">
            <a:extLst>
              <a:ext uri="{FF2B5EF4-FFF2-40B4-BE49-F238E27FC236}">
                <a16:creationId xmlns:a16="http://schemas.microsoft.com/office/drawing/2014/main" id="{3A0FA8F2-2AB3-3C20-F9EF-9F080355D07E}"/>
              </a:ext>
            </a:extLst>
          </p:cNvPr>
          <p:cNvSpPr>
            <a:spLocks noGrp="1"/>
          </p:cNvSpPr>
          <p:nvPr>
            <p:ph sz="half" idx="2"/>
          </p:nvPr>
        </p:nvSpPr>
        <p:spPr/>
        <p:txBody>
          <a:bodyPr>
            <a:normAutofit fontScale="85000" lnSpcReduction="20000"/>
          </a:bodyPr>
          <a:lstStyle/>
          <a:p>
            <a:r>
              <a:rPr lang="en-GB" dirty="0"/>
              <a:t>Named after her father </a:t>
            </a:r>
          </a:p>
          <a:p>
            <a:r>
              <a:rPr lang="en-GB" dirty="0"/>
              <a:t>Bought by Mr Garner to replace Baby Suggs as house slave for Mrs Garner </a:t>
            </a:r>
          </a:p>
          <a:p>
            <a:r>
              <a:rPr lang="en-GB" dirty="0"/>
              <a:t>Key motifs: Tree, milk, sword and shield, iron eyes and back</a:t>
            </a:r>
          </a:p>
          <a:p>
            <a:r>
              <a:rPr lang="en-US" dirty="0" err="1"/>
              <a:t>Sethe</a:t>
            </a:r>
            <a:r>
              <a:rPr lang="en-US" dirty="0"/>
              <a:t>: 10,14, 109-112</a:t>
            </a:r>
          </a:p>
          <a:p>
            <a:endParaRPr lang="en-GB" dirty="0"/>
          </a:p>
        </p:txBody>
      </p:sp>
      <p:sp>
        <p:nvSpPr>
          <p:cNvPr id="5" name="Text Placeholder 4">
            <a:extLst>
              <a:ext uri="{FF2B5EF4-FFF2-40B4-BE49-F238E27FC236}">
                <a16:creationId xmlns:a16="http://schemas.microsoft.com/office/drawing/2014/main" id="{C514C6BD-CD95-B236-5B64-162D8C7FEFF2}"/>
              </a:ext>
            </a:extLst>
          </p:cNvPr>
          <p:cNvSpPr>
            <a:spLocks noGrp="1"/>
          </p:cNvSpPr>
          <p:nvPr>
            <p:ph type="body" sz="quarter" idx="3"/>
          </p:nvPr>
        </p:nvSpPr>
        <p:spPr/>
        <p:txBody>
          <a:bodyPr>
            <a:normAutofit/>
          </a:bodyPr>
          <a:lstStyle/>
          <a:p>
            <a:r>
              <a:rPr lang="en-GB" dirty="0"/>
              <a:t>Baby Suggs </a:t>
            </a:r>
          </a:p>
        </p:txBody>
      </p:sp>
      <p:sp>
        <p:nvSpPr>
          <p:cNvPr id="6" name="Content Placeholder 5">
            <a:extLst>
              <a:ext uri="{FF2B5EF4-FFF2-40B4-BE49-F238E27FC236}">
                <a16:creationId xmlns:a16="http://schemas.microsoft.com/office/drawing/2014/main" id="{2F7A3354-F584-FC28-0395-8CEEF2B414D3}"/>
              </a:ext>
            </a:extLst>
          </p:cNvPr>
          <p:cNvSpPr>
            <a:spLocks noGrp="1"/>
          </p:cNvSpPr>
          <p:nvPr>
            <p:ph sz="quarter" idx="4"/>
          </p:nvPr>
        </p:nvSpPr>
        <p:spPr/>
        <p:txBody>
          <a:bodyPr>
            <a:normAutofit fontScale="85000" lnSpcReduction="20000"/>
          </a:bodyPr>
          <a:lstStyle/>
          <a:p>
            <a:r>
              <a:rPr lang="en-US" dirty="0"/>
              <a:t>Named ‘Jenny’ on Sweet Home (name on her sales bill) – ‘Baby Suggs’ comes from her husband, who called her baby, and was called Suggs – p. 167</a:t>
            </a:r>
          </a:p>
          <a:p>
            <a:r>
              <a:rPr lang="en-US" dirty="0"/>
              <a:t>mother of Halle, which makes her </a:t>
            </a:r>
            <a:r>
              <a:rPr lang="en-US" dirty="0" err="1"/>
              <a:t>Sethe’s</a:t>
            </a:r>
            <a:r>
              <a:rPr lang="en-US" dirty="0"/>
              <a:t> mother-in-law.</a:t>
            </a:r>
          </a:p>
          <a:p>
            <a:r>
              <a:rPr lang="en-US" dirty="0"/>
              <a:t>She is noticed for being absent – and is much missed </a:t>
            </a:r>
          </a:p>
          <a:p>
            <a:r>
              <a:rPr lang="en-US" dirty="0"/>
              <a:t>served as an “unchurched” preacher in Cincinnati’s Black community</a:t>
            </a:r>
            <a:endParaRPr lang="en-GB" dirty="0"/>
          </a:p>
          <a:p>
            <a:r>
              <a:rPr lang="en-GB" dirty="0"/>
              <a:t>Key motifs: </a:t>
            </a:r>
            <a:r>
              <a:rPr lang="en-GB" dirty="0" err="1"/>
              <a:t>color</a:t>
            </a:r>
            <a:r>
              <a:rPr lang="en-GB" dirty="0"/>
              <a:t>, woods/clearing, dance  </a:t>
            </a:r>
          </a:p>
          <a:p>
            <a:r>
              <a:rPr lang="en-US" dirty="0"/>
              <a:t>Baby Suggs: 6, 101-105, 111, 164-173</a:t>
            </a:r>
          </a:p>
          <a:p>
            <a:endParaRPr lang="en-GB" dirty="0"/>
          </a:p>
        </p:txBody>
      </p:sp>
      <p:sp>
        <p:nvSpPr>
          <p:cNvPr id="8" name="TextBox 7">
            <a:extLst>
              <a:ext uri="{FF2B5EF4-FFF2-40B4-BE49-F238E27FC236}">
                <a16:creationId xmlns:a16="http://schemas.microsoft.com/office/drawing/2014/main" id="{8AD99C8D-A6FB-8B6D-4E68-5505482095EE}"/>
              </a:ext>
            </a:extLst>
          </p:cNvPr>
          <p:cNvSpPr txBox="1"/>
          <p:nvPr/>
        </p:nvSpPr>
        <p:spPr>
          <a:xfrm>
            <a:off x="200429" y="5092552"/>
            <a:ext cx="6022994" cy="1477328"/>
          </a:xfrm>
          <a:prstGeom prst="rect">
            <a:avLst/>
          </a:prstGeom>
          <a:solidFill>
            <a:schemeClr val="accent1">
              <a:lumMod val="40000"/>
              <a:lumOff val="60000"/>
            </a:schemeClr>
          </a:solidFill>
        </p:spPr>
        <p:txBody>
          <a:bodyPr wrap="square" rtlCol="0">
            <a:spAutoFit/>
          </a:bodyPr>
          <a:lstStyle/>
          <a:p>
            <a:r>
              <a:rPr lang="en-GB" b="1" dirty="0"/>
              <a:t>1. Collect key quotations </a:t>
            </a:r>
            <a:r>
              <a:rPr lang="en-GB" dirty="0"/>
              <a:t>for your character. These should be taken </a:t>
            </a:r>
            <a:r>
              <a:rPr lang="en-GB" b="1" dirty="0"/>
              <a:t>from each of the sections </a:t>
            </a:r>
            <a:r>
              <a:rPr lang="en-GB" dirty="0"/>
              <a:t>you read. </a:t>
            </a:r>
          </a:p>
          <a:p>
            <a:r>
              <a:rPr lang="en-GB" b="1" dirty="0"/>
              <a:t>2. Evaluate: </a:t>
            </a:r>
            <a:r>
              <a:rPr lang="en-GB" dirty="0"/>
              <a:t>How does </a:t>
            </a:r>
            <a:r>
              <a:rPr lang="en-GB" b="1" dirty="0"/>
              <a:t>Toni Morrison use this figure to comment on / explore femininity and motherhood </a:t>
            </a:r>
            <a:r>
              <a:rPr lang="en-GB" dirty="0"/>
              <a:t>in the context </a:t>
            </a:r>
            <a:r>
              <a:rPr lang="en-GB" b="1" dirty="0"/>
              <a:t>of slavery? </a:t>
            </a:r>
          </a:p>
        </p:txBody>
      </p:sp>
    </p:spTree>
    <p:extLst>
      <p:ext uri="{BB962C8B-B14F-4D97-AF65-F5344CB8AC3E}">
        <p14:creationId xmlns:p14="http://schemas.microsoft.com/office/powerpoint/2010/main" val="146665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30DC0E-AAA2-DE66-47BB-3E5291D469F0}"/>
              </a:ext>
            </a:extLst>
          </p:cNvPr>
          <p:cNvSpPr>
            <a:spLocks noGrp="1"/>
          </p:cNvSpPr>
          <p:nvPr>
            <p:ph type="title"/>
          </p:nvPr>
        </p:nvSpPr>
        <p:spPr/>
        <p:txBody>
          <a:bodyPr/>
          <a:lstStyle/>
          <a:p>
            <a:r>
              <a:rPr lang="en-GB" dirty="0"/>
              <a:t>Baby Suggs - Key Moments </a:t>
            </a:r>
          </a:p>
        </p:txBody>
      </p:sp>
      <p:sp>
        <p:nvSpPr>
          <p:cNvPr id="8" name="Content Placeholder 7">
            <a:extLst>
              <a:ext uri="{FF2B5EF4-FFF2-40B4-BE49-F238E27FC236}">
                <a16:creationId xmlns:a16="http://schemas.microsoft.com/office/drawing/2014/main" id="{D185CE7E-9356-F061-3B8C-64AC28A9C207}"/>
              </a:ext>
            </a:extLst>
          </p:cNvPr>
          <p:cNvSpPr>
            <a:spLocks noGrp="1"/>
          </p:cNvSpPr>
          <p:nvPr>
            <p:ph idx="1"/>
          </p:nvPr>
        </p:nvSpPr>
        <p:spPr/>
        <p:txBody>
          <a:bodyPr>
            <a:normAutofit/>
          </a:bodyPr>
          <a:lstStyle/>
          <a:p>
            <a:r>
              <a:rPr lang="en-GB" dirty="0"/>
              <a:t>165-168 (freedom)</a:t>
            </a:r>
          </a:p>
          <a:p>
            <a:r>
              <a:rPr lang="en-GB" dirty="0"/>
              <a:t>101 – 105 (Clearing)</a:t>
            </a:r>
          </a:p>
          <a:p>
            <a:pPr marL="0" indent="0">
              <a:buNone/>
            </a:pPr>
            <a:r>
              <a:rPr lang="en-GB" b="1" dirty="0"/>
              <a:t>Evaluating Baby Suggs: </a:t>
            </a:r>
          </a:p>
          <a:p>
            <a:pPr marL="457200" indent="-457200">
              <a:buFont typeface="+mj-lt"/>
              <a:buAutoNum type="arabicPeriod"/>
            </a:pPr>
            <a:r>
              <a:rPr lang="en-GB" dirty="0"/>
              <a:t>Baby Suggs is linked to </a:t>
            </a:r>
            <a:r>
              <a:rPr lang="en-GB" b="1" dirty="0"/>
              <a:t>themes of healing, dance, and nature</a:t>
            </a:r>
            <a:r>
              <a:rPr lang="en-GB" dirty="0"/>
              <a:t> – how would you interpret her role in the context of Gothic/ Supernatural fiction? Is there a comparable figure in Dracula? </a:t>
            </a:r>
          </a:p>
          <a:p>
            <a:pPr marL="457200" indent="-457200">
              <a:buFont typeface="+mj-lt"/>
              <a:buAutoNum type="arabicPeriod"/>
            </a:pPr>
            <a:r>
              <a:rPr lang="en-US" dirty="0"/>
              <a:t>In rendering the story of the life and death of Baby Suggs, Morrison explores the tension between attaining physical freedom, and claiming full ownership of your self and your life. </a:t>
            </a:r>
            <a:r>
              <a:rPr lang="en-US" b="1" dirty="0"/>
              <a:t>What kind of freedom did Baby Suggs achieve </a:t>
            </a:r>
            <a:r>
              <a:rPr lang="en-US" dirty="0"/>
              <a:t>(think about her final words on p. 105)? </a:t>
            </a:r>
          </a:p>
          <a:p>
            <a:pPr marL="0" indent="0">
              <a:buNone/>
            </a:pPr>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701066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8E41-28B9-A3DC-AA9B-D2DB543D5484}"/>
              </a:ext>
            </a:extLst>
          </p:cNvPr>
          <p:cNvSpPr>
            <a:spLocks noGrp="1"/>
          </p:cNvSpPr>
          <p:nvPr>
            <p:ph type="title"/>
          </p:nvPr>
        </p:nvSpPr>
        <p:spPr/>
        <p:txBody>
          <a:bodyPr/>
          <a:lstStyle/>
          <a:p>
            <a:r>
              <a:rPr lang="en-GB" dirty="0" err="1"/>
              <a:t>Sethe’s</a:t>
            </a:r>
            <a:r>
              <a:rPr lang="en-GB" dirty="0"/>
              <a:t> voice in the chorus </a:t>
            </a:r>
          </a:p>
        </p:txBody>
      </p:sp>
      <p:sp>
        <p:nvSpPr>
          <p:cNvPr id="3" name="Content Placeholder 2">
            <a:extLst>
              <a:ext uri="{FF2B5EF4-FFF2-40B4-BE49-F238E27FC236}">
                <a16:creationId xmlns:a16="http://schemas.microsoft.com/office/drawing/2014/main" id="{99B2A31F-7720-25DC-3FBD-2FEB0AEB7CDD}"/>
              </a:ext>
            </a:extLst>
          </p:cNvPr>
          <p:cNvSpPr>
            <a:spLocks noGrp="1"/>
          </p:cNvSpPr>
          <p:nvPr>
            <p:ph idx="1"/>
          </p:nvPr>
        </p:nvSpPr>
        <p:spPr/>
        <p:txBody>
          <a:bodyPr/>
          <a:lstStyle/>
          <a:p>
            <a:r>
              <a:rPr lang="en-GB" dirty="0"/>
              <a:t>Read </a:t>
            </a:r>
            <a:r>
              <a:rPr lang="en-GB" dirty="0" err="1"/>
              <a:t>Sethe’s</a:t>
            </a:r>
            <a:r>
              <a:rPr lang="en-GB" dirty="0"/>
              <a:t> monologue on p. 236</a:t>
            </a:r>
          </a:p>
          <a:p>
            <a:r>
              <a:rPr lang="en-GB" dirty="0"/>
              <a:t>How does this synthesize and develop all the key motifs relevant for this character?</a:t>
            </a:r>
          </a:p>
          <a:p>
            <a:pPr marL="0" indent="0">
              <a:buNone/>
            </a:pPr>
            <a:r>
              <a:rPr lang="en-GB" dirty="0"/>
              <a:t>Milk, her mother’s sign, colour, hands/arms, colour, corn (33), speaking/stutter/silencing, water, scars, love, exploitation / abuse, claiming your own self (112)</a:t>
            </a:r>
          </a:p>
          <a:p>
            <a:r>
              <a:rPr lang="en-GB" dirty="0"/>
              <a:t>Think about narrative perspective: What is the effect of switching to a first person monologue here, so late in the book? </a:t>
            </a:r>
          </a:p>
          <a:p>
            <a:r>
              <a:rPr lang="en-GB" dirty="0"/>
              <a:t>To what extent is this novel about finding your voice? </a:t>
            </a:r>
          </a:p>
        </p:txBody>
      </p:sp>
    </p:spTree>
    <p:extLst>
      <p:ext uri="{BB962C8B-B14F-4D97-AF65-F5344CB8AC3E}">
        <p14:creationId xmlns:p14="http://schemas.microsoft.com/office/powerpoint/2010/main" val="37250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44" name="Rectangle 104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46" name="Rectangle 104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2">
              <a:alphaModFix amt="9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09E77C05-1601-EF4B-C358-999C97B139F5}"/>
              </a:ext>
            </a:extLst>
          </p:cNvPr>
          <p:cNvSpPr>
            <a:spLocks noGrp="1"/>
          </p:cNvSpPr>
          <p:nvPr>
            <p:ph type="title"/>
          </p:nvPr>
        </p:nvSpPr>
        <p:spPr>
          <a:xfrm>
            <a:off x="1285456" y="4162031"/>
            <a:ext cx="4543683" cy="1767141"/>
          </a:xfrm>
        </p:spPr>
        <p:txBody>
          <a:bodyPr>
            <a:normAutofit/>
          </a:bodyPr>
          <a:lstStyle/>
          <a:p>
            <a:pPr algn="r"/>
            <a:r>
              <a:rPr lang="en-GB" sz="2200">
                <a:highlight>
                  <a:srgbClr val="FFFF00"/>
                </a:highlight>
                <a:latin typeface="Abadi" panose="020B0604020104020204" pitchFamily="34" charset="0"/>
              </a:rPr>
              <a:t>Evaluate the Recurring theme:</a:t>
            </a:r>
            <a:br>
              <a:rPr lang="en-GB" sz="2200">
                <a:highlight>
                  <a:srgbClr val="FFFF00"/>
                </a:highlight>
                <a:latin typeface="Abadi" panose="020B0604020104020204" pitchFamily="34" charset="0"/>
              </a:rPr>
            </a:br>
            <a:r>
              <a:rPr lang="en-GB" sz="2200">
                <a:highlight>
                  <a:srgbClr val="FFFF00"/>
                </a:highlight>
                <a:latin typeface="Abadi" panose="020B0604020104020204" pitchFamily="34" charset="0"/>
              </a:rPr>
              <a:t>Man-made culture and nature</a:t>
            </a:r>
            <a:br>
              <a:rPr lang="en-GB" sz="2200">
                <a:latin typeface="Abadi" panose="020B0604020104020204" pitchFamily="34" charset="0"/>
              </a:rPr>
            </a:br>
            <a:r>
              <a:rPr lang="en-GB" sz="2200">
                <a:latin typeface="Abadi" panose="020B0604020104020204" pitchFamily="34" charset="0"/>
              </a:rPr>
              <a:t>How do Settings develop these characters? </a:t>
            </a:r>
          </a:p>
        </p:txBody>
      </p:sp>
      <p:pic>
        <p:nvPicPr>
          <p:cNvPr id="1028" name="Picture 4">
            <a:extLst>
              <a:ext uri="{FF2B5EF4-FFF2-40B4-BE49-F238E27FC236}">
                <a16:creationId xmlns:a16="http://schemas.microsoft.com/office/drawing/2014/main" id="{5AC231BC-04C8-CEC1-2B30-3AF8BC436B7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p:blipFill>
        <p:spPr bwMode="auto">
          <a:xfrm>
            <a:off x="984501" y="1028014"/>
            <a:ext cx="5775439" cy="19925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460573A-76F5-B02C-A305-74D3DB4F2952}"/>
              </a:ext>
            </a:extLst>
          </p:cNvPr>
          <p:cNvSpPr>
            <a:spLocks noGrp="1"/>
          </p:cNvSpPr>
          <p:nvPr>
            <p:ph idx="1"/>
          </p:nvPr>
        </p:nvSpPr>
        <p:spPr>
          <a:xfrm>
            <a:off x="6217920" y="4170410"/>
            <a:ext cx="4699221" cy="1767141"/>
          </a:xfrm>
        </p:spPr>
        <p:txBody>
          <a:bodyPr anchor="ctr">
            <a:normAutofit/>
          </a:bodyPr>
          <a:lstStyle/>
          <a:p>
            <a:r>
              <a:rPr lang="en-GB" sz="1800"/>
              <a:t>Sethe</a:t>
            </a:r>
            <a:r>
              <a:rPr lang="en-GB" sz="1800" dirty="0"/>
              <a:t> and the house on Bluestone Road: 26, 27</a:t>
            </a:r>
          </a:p>
          <a:p>
            <a:r>
              <a:rPr lang="en-GB" sz="1800" dirty="0"/>
              <a:t>Baby Suggs and the Clearing</a:t>
            </a:r>
          </a:p>
          <a:p>
            <a:endParaRPr lang="en-GB" sz="1800" dirty="0"/>
          </a:p>
          <a:p>
            <a:pPr marL="0" indent="0">
              <a:buNone/>
            </a:pPr>
            <a:endParaRPr lang="en-GB" sz="1800" dirty="0"/>
          </a:p>
          <a:p>
            <a:pPr marL="0" indent="0">
              <a:buNone/>
            </a:pPr>
            <a:endParaRPr lang="en-GB" sz="1800" dirty="0"/>
          </a:p>
        </p:txBody>
      </p:sp>
      <p:sp>
        <p:nvSpPr>
          <p:cNvPr id="1048" name="Rectangle 104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50" name="Oval 104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52" name="Oval 105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0A4E734B-1525-EAA9-69A1-443E70DDCD7A}"/>
              </a:ext>
            </a:extLst>
          </p:cNvPr>
          <p:cNvSpPr txBox="1"/>
          <p:nvPr/>
        </p:nvSpPr>
        <p:spPr>
          <a:xfrm>
            <a:off x="984501" y="3188812"/>
            <a:ext cx="5929646" cy="600164"/>
          </a:xfrm>
          <a:prstGeom prst="rect">
            <a:avLst/>
          </a:prstGeom>
          <a:noFill/>
        </p:spPr>
        <p:txBody>
          <a:bodyPr wrap="square" rtlCol="0">
            <a:spAutoFit/>
          </a:bodyPr>
          <a:lstStyle/>
          <a:p>
            <a:r>
              <a:rPr lang="en-GB" sz="1100" dirty="0"/>
              <a:t>Image: Pilot State Park </a:t>
            </a:r>
            <a:r>
              <a:rPr lang="en-GB" sz="1100" dirty="0" err="1"/>
              <a:t>Amphitheater</a:t>
            </a:r>
            <a:r>
              <a:rPr lang="en-GB" sz="1100" dirty="0"/>
              <a:t> (Baby Suggs and the Clearing), photographer Ann Sullivan-Larson. License available: https://commons.wikimedia.org/wiki/File:Pilot_State_Park_Amphitheater.jpg</a:t>
            </a:r>
          </a:p>
        </p:txBody>
      </p:sp>
      <p:pic>
        <p:nvPicPr>
          <p:cNvPr id="5" name="Picture 4">
            <a:extLst>
              <a:ext uri="{FF2B5EF4-FFF2-40B4-BE49-F238E27FC236}">
                <a16:creationId xmlns:a16="http://schemas.microsoft.com/office/drawing/2014/main" id="{BC9D3A7A-8435-463A-6110-0F873C7710B7}"/>
              </a:ext>
            </a:extLst>
          </p:cNvPr>
          <p:cNvPicPr>
            <a:picLocks noChangeAspect="1"/>
          </p:cNvPicPr>
          <p:nvPr/>
        </p:nvPicPr>
        <p:blipFill>
          <a:blip r:embed="rId6"/>
          <a:stretch>
            <a:fillRect/>
          </a:stretch>
        </p:blipFill>
        <p:spPr>
          <a:xfrm>
            <a:off x="7504170" y="473042"/>
            <a:ext cx="3926748" cy="2891375"/>
          </a:xfrm>
          <a:prstGeom prst="rect">
            <a:avLst/>
          </a:prstGeom>
        </p:spPr>
      </p:pic>
      <p:sp>
        <p:nvSpPr>
          <p:cNvPr id="6" name="TextBox 5">
            <a:extLst>
              <a:ext uri="{FF2B5EF4-FFF2-40B4-BE49-F238E27FC236}">
                <a16:creationId xmlns:a16="http://schemas.microsoft.com/office/drawing/2014/main" id="{F157B2A6-27B1-DFF4-4821-9E84D9747224}"/>
              </a:ext>
            </a:extLst>
          </p:cNvPr>
          <p:cNvSpPr txBox="1"/>
          <p:nvPr/>
        </p:nvSpPr>
        <p:spPr>
          <a:xfrm>
            <a:off x="7504170" y="3420803"/>
            <a:ext cx="3579478" cy="430887"/>
          </a:xfrm>
          <a:prstGeom prst="rect">
            <a:avLst/>
          </a:prstGeom>
          <a:noFill/>
        </p:spPr>
        <p:txBody>
          <a:bodyPr wrap="square" rtlCol="0">
            <a:spAutoFit/>
          </a:bodyPr>
          <a:lstStyle/>
          <a:p>
            <a:r>
              <a:rPr lang="en-GB" sz="1100" dirty="0"/>
              <a:t>Image: Carl </a:t>
            </a:r>
            <a:r>
              <a:rPr lang="en-GB" sz="1100" dirty="0" err="1"/>
              <a:t>Mydans</a:t>
            </a:r>
            <a:r>
              <a:rPr lang="en-GB" sz="1100" dirty="0"/>
              <a:t> (1935), Library of Congress, Public Domain: </a:t>
            </a:r>
            <a:r>
              <a:rPr lang="en-GB" sz="1100" dirty="0">
                <a:hlinkClick r:id="rId7"/>
              </a:rPr>
              <a:t>https://www.loc.gov/item/2017758831/</a:t>
            </a:r>
            <a:r>
              <a:rPr lang="en-GB" sz="1100" dirty="0"/>
              <a:t> </a:t>
            </a:r>
          </a:p>
        </p:txBody>
      </p:sp>
    </p:spTree>
    <p:extLst>
      <p:ext uri="{BB962C8B-B14F-4D97-AF65-F5344CB8AC3E}">
        <p14:creationId xmlns:p14="http://schemas.microsoft.com/office/powerpoint/2010/main" val="235134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DA2968-EBC0-EF6E-F9C4-1EED10A610F5}"/>
              </a:ext>
            </a:extLst>
          </p:cNvPr>
          <p:cNvSpPr>
            <a:spLocks noGrp="1"/>
          </p:cNvSpPr>
          <p:nvPr>
            <p:ph type="title"/>
          </p:nvPr>
        </p:nvSpPr>
        <p:spPr/>
        <p:txBody>
          <a:bodyPr>
            <a:noAutofit/>
          </a:bodyPr>
          <a:lstStyle/>
          <a:p>
            <a:r>
              <a:rPr lang="en-GB" sz="5400" dirty="0">
                <a:latin typeface="Abadi" panose="020B0604020104020204" pitchFamily="34" charset="0"/>
              </a:rPr>
              <a:t>How does Morrison use these figures to evoke and explore  the black feminist movements? </a:t>
            </a:r>
          </a:p>
        </p:txBody>
      </p:sp>
      <p:sp>
        <p:nvSpPr>
          <p:cNvPr id="7" name="Text Placeholder 6">
            <a:extLst>
              <a:ext uri="{FF2B5EF4-FFF2-40B4-BE49-F238E27FC236}">
                <a16:creationId xmlns:a16="http://schemas.microsoft.com/office/drawing/2014/main" id="{B9975A9F-897F-B16F-A2ED-C0AB4A1CAF83}"/>
              </a:ext>
            </a:extLst>
          </p:cNvPr>
          <p:cNvSpPr>
            <a:spLocks noGrp="1"/>
          </p:cNvSpPr>
          <p:nvPr>
            <p:ph type="body" idx="1"/>
          </p:nvPr>
        </p:nvSpPr>
        <p:spPr/>
        <p:txBody>
          <a:bodyPr/>
          <a:lstStyle/>
          <a:p>
            <a:r>
              <a:rPr lang="en-GB" dirty="0"/>
              <a:t>Contextualising Baby Suggs and </a:t>
            </a:r>
            <a:r>
              <a:rPr lang="en-GB" dirty="0" err="1"/>
              <a:t>Sethe</a:t>
            </a:r>
            <a:r>
              <a:rPr lang="en-GB" dirty="0"/>
              <a:t> </a:t>
            </a:r>
          </a:p>
        </p:txBody>
      </p:sp>
    </p:spTree>
    <p:extLst>
      <p:ext uri="{BB962C8B-B14F-4D97-AF65-F5344CB8AC3E}">
        <p14:creationId xmlns:p14="http://schemas.microsoft.com/office/powerpoint/2010/main" val="4176002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2">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0</TotalTime>
  <Words>3840</Words>
  <Application>Microsoft Office PowerPoint</Application>
  <PresentationFormat>Widescreen</PresentationFormat>
  <Paragraphs>243</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Abadi</vt:lpstr>
      <vt:lpstr>Calibri</vt:lpstr>
      <vt:lpstr>Gill Sans MT</vt:lpstr>
      <vt:lpstr>latoregular</vt:lpstr>
      <vt:lpstr>Rockwell</vt:lpstr>
      <vt:lpstr>Rockwell Extra Bold</vt:lpstr>
      <vt:lpstr>Times New Roman</vt:lpstr>
      <vt:lpstr>Tw Cen MT</vt:lpstr>
      <vt:lpstr>Verdana</vt:lpstr>
      <vt:lpstr>Wingdings</vt:lpstr>
      <vt:lpstr>Wood Type</vt:lpstr>
      <vt:lpstr>Gender Trouble </vt:lpstr>
      <vt:lpstr>Focus 1: Motherhood and femininity </vt:lpstr>
      <vt:lpstr>What do these quotations suggest about motherhood? </vt:lpstr>
      <vt:lpstr>Sethe and Baby Suggs - Key questions </vt:lpstr>
      <vt:lpstr>Sethe and Baby Suggs: how do they compare?  Which feminine, maternal roles does each personify?  Are they contrasts? Do they complement each other?  Are they more similar than they appear? </vt:lpstr>
      <vt:lpstr>Baby Suggs - Key Moments </vt:lpstr>
      <vt:lpstr>Sethe’s voice in the chorus </vt:lpstr>
      <vt:lpstr>Evaluate the Recurring theme: Man-made culture and nature How do Settings develop these characters? </vt:lpstr>
      <vt:lpstr>How does Morrison use these figures to evoke and explore  the black feminist movements? </vt:lpstr>
      <vt:lpstr>Slavery and Feminism: Sojourner Truth, “Ain’t I a Woman”</vt:lpstr>
      <vt:lpstr>Sojourner Truth, “Ain’t I a Woman”</vt:lpstr>
      <vt:lpstr>Why does toni Morrison make Baby Suggs an ‘unchurched preacher’? </vt:lpstr>
      <vt:lpstr>How do Mothers also represent a spectral African legacy? </vt:lpstr>
      <vt:lpstr>Focus 2: Masculinity in Gothic fiction </vt:lpstr>
      <vt:lpstr>Test the cliché! Which of these masculine roles have you encountered in Gothic fiction? </vt:lpstr>
      <vt:lpstr>What makes masculinity such an important topic in Gothic Fiction? </vt:lpstr>
      <vt:lpstr>Paul D at the beginning of the novel  </vt:lpstr>
      <vt:lpstr>Two escapes: Masculinity and entrapment / freedom </vt:lpstr>
      <vt:lpstr>What can you infer about masculine gender roles From these symbols of Paul D? </vt:lpstr>
      <vt:lpstr>Focus 3 - men and women:  relationships and comparisons </vt:lpstr>
      <vt:lpstr>Relationships between men and women: narrative Interweaving at the beginning of the novel </vt:lpstr>
      <vt:lpstr>Relationships between men and women: How does this continue? </vt:lpstr>
      <vt:lpstr>The ending </vt:lpstr>
      <vt:lpstr>Create a mindmap comparing female and male characters in Beloved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Trouble </dc:title>
  <dc:creator>Katharina Donn</dc:creator>
  <cp:lastModifiedBy>HALL, EMMA (PGR)</cp:lastModifiedBy>
  <cp:revision>3</cp:revision>
  <dcterms:created xsi:type="dcterms:W3CDTF">2022-07-14T08:32:58Z</dcterms:created>
  <dcterms:modified xsi:type="dcterms:W3CDTF">2024-03-19T20:15:47Z</dcterms:modified>
</cp:coreProperties>
</file>