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66" r:id="rId5"/>
    <p:sldId id="269" r:id="rId6"/>
    <p:sldId id="270" r:id="rId7"/>
    <p:sldId id="265"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7779A-7484-1595-4CDE-FB301E36DA93}" name="Emily Brady" initials="EB" userId="S::roth0201@ox.ac.uk::535b17ac-2540-467d-b9ad-896b475ecd5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98"/>
    <p:restoredTop sz="96024"/>
  </p:normalViewPr>
  <p:slideViewPr>
    <p:cSldViewPr snapToGrid="0">
      <p:cViewPr varScale="1">
        <p:scale>
          <a:sx n="110" d="100"/>
          <a:sy n="110" d="100"/>
        </p:scale>
        <p:origin x="19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bwMode="blackWhite">
          <a:xfrm>
            <a:off x="804672" y="301752"/>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40080" y="1663137"/>
            <a:ext cx="4815840" cy="5035375"/>
          </a:xfrm>
        </p:spPr>
        <p:txBody>
          <a:bodyPr>
            <a:normAutofit/>
          </a:bodyPr>
          <a:lstStyle>
            <a:lvl1pPr marL="228600" indent="-228600">
              <a:buClr>
                <a:schemeClr val="bg1"/>
              </a:buClr>
              <a:buFont typeface="Wingdings" pitchFamily="2" charset="2"/>
              <a:buChar char="v"/>
              <a:defRPr sz="1900">
                <a:solidFill>
                  <a:schemeClr val="bg1"/>
                </a:solidFill>
              </a:defRPr>
            </a:lvl1pPr>
            <a:lvl2pPr marL="457200" indent="-228600">
              <a:buClr>
                <a:schemeClr val="bg1"/>
              </a:buClr>
              <a:buFont typeface="Wingdings" pitchFamily="2" charset="2"/>
              <a:buChar char="v"/>
              <a:defRPr sz="1600">
                <a:solidFill>
                  <a:schemeClr val="bg1"/>
                </a:solidFill>
              </a:defRPr>
            </a:lvl2pPr>
            <a:lvl3pPr marL="685800" indent="-228600">
              <a:buClr>
                <a:schemeClr val="bg1"/>
              </a:buClr>
              <a:buFont typeface="Wingdings" pitchFamily="2" charset="2"/>
              <a:buChar char="v"/>
              <a:defRPr sz="1600">
                <a:solidFill>
                  <a:schemeClr val="bg1"/>
                </a:solidFill>
              </a:defRPr>
            </a:lvl3pPr>
            <a:lvl4pPr marL="914400" indent="-228600">
              <a:buClr>
                <a:schemeClr val="bg1"/>
              </a:buClr>
              <a:buFont typeface="Wingdings" pitchFamily="2" charset="2"/>
              <a:buChar char="v"/>
              <a:defRPr sz="1600">
                <a:solidFill>
                  <a:schemeClr val="bg1"/>
                </a:solidFill>
              </a:defRPr>
            </a:lvl4pPr>
            <a:lvl5pPr marL="1143000" indent="-228600">
              <a:buClr>
                <a:schemeClr val="bg1"/>
              </a:buClr>
              <a:buFont typeface="Wingdings" pitchFamily="2" charset="2"/>
              <a:buChar char="v"/>
              <a:defRPr sz="1600">
                <a:solidFill>
                  <a:schemeClr val="bg1"/>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Date Placeholder 8"/>
          <p:cNvSpPr>
            <a:spLocks noGrp="1"/>
          </p:cNvSpPr>
          <p:nvPr>
            <p:ph type="dt" sz="half" idx="10"/>
          </p:nvPr>
        </p:nvSpPr>
        <p:spPr/>
        <p:txBody>
          <a:bodyPr/>
          <a:lstStyle/>
          <a:p>
            <a:fld id="{D1BE4249-C0D0-4B06-8692-E8BB871AF643}" type="datetimeFigureOut">
              <a:rPr lang="en-US" dirty="0"/>
              <a:t>2/26/24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commons.wikimedia.org/wiki/File:James_Van_Der_Zee.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VDZ_Wedding_Day.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oma.org/collection/works/18024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C03C-43BB-5737-31B5-839E4FBC09A1}"/>
              </a:ext>
            </a:extLst>
          </p:cNvPr>
          <p:cNvSpPr>
            <a:spLocks noGrp="1"/>
          </p:cNvSpPr>
          <p:nvPr>
            <p:ph type="ctrTitle"/>
          </p:nvPr>
        </p:nvSpPr>
        <p:spPr/>
        <p:txBody>
          <a:bodyPr/>
          <a:lstStyle/>
          <a:p>
            <a:r>
              <a:rPr lang="en-US" dirty="0"/>
              <a:t>The Harlem Renaissance and James Van Der Zee</a:t>
            </a:r>
          </a:p>
        </p:txBody>
      </p:sp>
      <p:sp>
        <p:nvSpPr>
          <p:cNvPr id="3" name="Subtitle 2">
            <a:extLst>
              <a:ext uri="{FF2B5EF4-FFF2-40B4-BE49-F238E27FC236}">
                <a16:creationId xmlns:a16="http://schemas.microsoft.com/office/drawing/2014/main" id="{15BEF324-CFC9-556F-02FF-F141487F6A95}"/>
              </a:ext>
            </a:extLst>
          </p:cNvPr>
          <p:cNvSpPr>
            <a:spLocks noGrp="1"/>
          </p:cNvSpPr>
          <p:nvPr>
            <p:ph type="subTitle" idx="1"/>
          </p:nvPr>
        </p:nvSpPr>
        <p:spPr/>
        <p:txBody>
          <a:bodyPr/>
          <a:lstStyle/>
          <a:p>
            <a:r>
              <a:rPr lang="en-US" dirty="0"/>
              <a:t>BAAS History </a:t>
            </a:r>
            <a:r>
              <a:rPr lang="en-US"/>
              <a:t>Resources Series: </a:t>
            </a:r>
            <a:r>
              <a:rPr lang="en-US" dirty="0"/>
              <a:t>The ‘Jazz Age’</a:t>
            </a:r>
          </a:p>
        </p:txBody>
      </p:sp>
      <p:pic>
        <p:nvPicPr>
          <p:cNvPr id="4" name="Picture 3">
            <a:extLst>
              <a:ext uri="{FF2B5EF4-FFF2-40B4-BE49-F238E27FC236}">
                <a16:creationId xmlns:a16="http://schemas.microsoft.com/office/drawing/2014/main" id="{92B5833E-B745-9E67-94BD-3D81145ED349}"/>
              </a:ext>
            </a:extLst>
          </p:cNvPr>
          <p:cNvPicPr>
            <a:picLocks noChangeAspect="1"/>
          </p:cNvPicPr>
          <p:nvPr/>
        </p:nvPicPr>
        <p:blipFill>
          <a:blip r:embed="rId2"/>
          <a:stretch>
            <a:fillRect/>
          </a:stretch>
        </p:blipFill>
        <p:spPr>
          <a:xfrm>
            <a:off x="207818" y="5592438"/>
            <a:ext cx="2133600" cy="1143000"/>
          </a:xfrm>
          <a:prstGeom prst="rect">
            <a:avLst/>
          </a:prstGeom>
        </p:spPr>
      </p:pic>
      <p:pic>
        <p:nvPicPr>
          <p:cNvPr id="5" name="Picture 4">
            <a:extLst>
              <a:ext uri="{FF2B5EF4-FFF2-40B4-BE49-F238E27FC236}">
                <a16:creationId xmlns:a16="http://schemas.microsoft.com/office/drawing/2014/main" id="{DD371BF2-E413-D9CC-A4E6-8F2073874700}"/>
              </a:ext>
            </a:extLst>
          </p:cNvPr>
          <p:cNvPicPr>
            <a:picLocks noChangeAspect="1"/>
          </p:cNvPicPr>
          <p:nvPr/>
        </p:nvPicPr>
        <p:blipFill>
          <a:blip r:embed="rId3"/>
          <a:stretch>
            <a:fillRect/>
          </a:stretch>
        </p:blipFill>
        <p:spPr>
          <a:xfrm>
            <a:off x="9774384" y="5592438"/>
            <a:ext cx="2171699" cy="1143000"/>
          </a:xfrm>
          <a:prstGeom prst="rect">
            <a:avLst/>
          </a:prstGeom>
        </p:spPr>
      </p:pic>
    </p:spTree>
    <p:extLst>
      <p:ext uri="{BB962C8B-B14F-4D97-AF65-F5344CB8AC3E}">
        <p14:creationId xmlns:p14="http://schemas.microsoft.com/office/powerpoint/2010/main" val="3344405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8FC5A-5AA1-6387-8294-B744E48012B4}"/>
              </a:ext>
            </a:extLst>
          </p:cNvPr>
          <p:cNvSpPr>
            <a:spLocks noGrp="1"/>
          </p:cNvSpPr>
          <p:nvPr>
            <p:ph type="title"/>
          </p:nvPr>
        </p:nvSpPr>
        <p:spPr/>
        <p:txBody>
          <a:bodyPr/>
          <a:lstStyle/>
          <a:p>
            <a:r>
              <a:rPr lang="en-US" dirty="0"/>
              <a:t>What is the Harlem Renaissance?</a:t>
            </a:r>
          </a:p>
        </p:txBody>
      </p:sp>
      <p:sp>
        <p:nvSpPr>
          <p:cNvPr id="3" name="Content Placeholder 2">
            <a:extLst>
              <a:ext uri="{FF2B5EF4-FFF2-40B4-BE49-F238E27FC236}">
                <a16:creationId xmlns:a16="http://schemas.microsoft.com/office/drawing/2014/main" id="{D4B49129-80F3-DE13-BAAF-A483B41AE411}"/>
              </a:ext>
            </a:extLst>
          </p:cNvPr>
          <p:cNvSpPr>
            <a:spLocks noGrp="1"/>
          </p:cNvSpPr>
          <p:nvPr>
            <p:ph idx="1"/>
          </p:nvPr>
        </p:nvSpPr>
        <p:spPr>
          <a:xfrm>
            <a:off x="831273" y="2638044"/>
            <a:ext cx="10612582" cy="4081411"/>
          </a:xfrm>
        </p:spPr>
        <p:txBody>
          <a:bodyPr/>
          <a:lstStyle/>
          <a:p>
            <a:r>
              <a:rPr lang="en-US" dirty="0"/>
              <a:t>The Harlem Renaissance was a period of cultural and intellectual expression that centered on the neighborhood of Harlem, New York. It included a flourishing in African American literature, theatre, and art.</a:t>
            </a:r>
          </a:p>
          <a:p>
            <a:r>
              <a:rPr lang="en-US" dirty="0"/>
              <a:t>It took place against a backdrop of Jim Crow discrimination, which continued the practice of racist segregation through violence (including lynching's), literacy tests, and stereotypes.</a:t>
            </a:r>
          </a:p>
          <a:p>
            <a:r>
              <a:rPr lang="en-US" dirty="0"/>
              <a:t>Another contextual factor was the Great Migration, which say nearly 1 million African Americans leave the South to Northern urban cities such as New York. </a:t>
            </a:r>
          </a:p>
          <a:p>
            <a:r>
              <a:rPr lang="en-US" dirty="0"/>
              <a:t>Notable figures of the era included poets and novelists, including Langston Hughes, Claude McKay, and Zora Neale Hurston. </a:t>
            </a:r>
          </a:p>
          <a:p>
            <a:r>
              <a:rPr lang="en-US" dirty="0"/>
              <a:t>A prevailing ideology was that of the ‘New Negro’ – the artistic rejection of stereotypes that white people had held of African Americans, increased racial pride, and a desire to express oneself creatively. </a:t>
            </a:r>
          </a:p>
        </p:txBody>
      </p:sp>
    </p:spTree>
    <p:extLst>
      <p:ext uri="{BB962C8B-B14F-4D97-AF65-F5344CB8AC3E}">
        <p14:creationId xmlns:p14="http://schemas.microsoft.com/office/powerpoint/2010/main" val="1175763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F48A-8FCF-1593-5BA1-73E0E464812B}"/>
              </a:ext>
            </a:extLst>
          </p:cNvPr>
          <p:cNvSpPr>
            <a:spLocks noGrp="1"/>
          </p:cNvSpPr>
          <p:nvPr>
            <p:ph type="title"/>
          </p:nvPr>
        </p:nvSpPr>
        <p:spPr>
          <a:xfrm>
            <a:off x="804672" y="978776"/>
            <a:ext cx="5925310" cy="1174991"/>
          </a:xfrm>
        </p:spPr>
        <p:txBody>
          <a:bodyPr>
            <a:normAutofit/>
          </a:bodyPr>
          <a:lstStyle/>
          <a:p>
            <a:r>
              <a:rPr lang="en-US" sz="2400"/>
              <a:t>Who is James Van Der Zee?</a:t>
            </a:r>
          </a:p>
        </p:txBody>
      </p:sp>
      <p:sp>
        <p:nvSpPr>
          <p:cNvPr id="6" name="Content Placeholder 4">
            <a:extLst>
              <a:ext uri="{FF2B5EF4-FFF2-40B4-BE49-F238E27FC236}">
                <a16:creationId xmlns:a16="http://schemas.microsoft.com/office/drawing/2014/main" id="{A25F01E8-181A-3517-09F4-A7F9FC83CEAA}"/>
              </a:ext>
            </a:extLst>
          </p:cNvPr>
          <p:cNvSpPr>
            <a:spLocks noGrp="1"/>
          </p:cNvSpPr>
          <p:nvPr>
            <p:ph idx="1"/>
          </p:nvPr>
        </p:nvSpPr>
        <p:spPr>
          <a:xfrm>
            <a:off x="804672" y="2640692"/>
            <a:ext cx="5925310" cy="3255252"/>
          </a:xfrm>
        </p:spPr>
        <p:txBody>
          <a:bodyPr>
            <a:normAutofit fontScale="92500" lnSpcReduction="20000"/>
          </a:bodyPr>
          <a:lstStyle/>
          <a:p>
            <a:pPr>
              <a:lnSpc>
                <a:spcPct val="90000"/>
              </a:lnSpc>
              <a:buClr>
                <a:schemeClr val="bg1"/>
              </a:buClr>
              <a:buFont typeface="Wingdings" pitchFamily="2" charset="2"/>
              <a:buChar char="v"/>
            </a:pPr>
            <a:r>
              <a:rPr lang="en-US" sz="1500" dirty="0"/>
              <a:t>James Van Der Zee was a photographer of Black New Yorkers during the Harlem Renaissance.</a:t>
            </a:r>
          </a:p>
          <a:p>
            <a:pPr>
              <a:lnSpc>
                <a:spcPct val="90000"/>
              </a:lnSpc>
              <a:buClr>
                <a:schemeClr val="bg1"/>
              </a:buClr>
              <a:buFont typeface="Wingdings" pitchFamily="2" charset="2"/>
              <a:buChar char="v"/>
            </a:pPr>
            <a:r>
              <a:rPr lang="en-US" sz="1500" dirty="0"/>
              <a:t>In 1917, he opened </a:t>
            </a:r>
            <a:r>
              <a:rPr lang="en-GB" sz="1500" b="0" i="0" u="none" strike="noStrike" dirty="0">
                <a:effectLst/>
              </a:rPr>
              <a:t>Guarantee Photo Studio at 109 135th Street, Harlem. He would cater to a middle-class, African American clientele throughout the 1920s and 1930s.</a:t>
            </a:r>
          </a:p>
          <a:p>
            <a:pPr>
              <a:lnSpc>
                <a:spcPct val="90000"/>
              </a:lnSpc>
              <a:buClr>
                <a:schemeClr val="bg1"/>
              </a:buClr>
              <a:buFont typeface="Wingdings" pitchFamily="2" charset="2"/>
              <a:buChar char="v"/>
            </a:pPr>
            <a:r>
              <a:rPr lang="en-US" sz="1500" dirty="0"/>
              <a:t>With the rise of the personal camera, his studio declined in popularity, becoming effectively obsolete by the 1950s. </a:t>
            </a:r>
          </a:p>
          <a:p>
            <a:pPr>
              <a:lnSpc>
                <a:spcPct val="90000"/>
              </a:lnSpc>
              <a:buClr>
                <a:schemeClr val="bg1"/>
              </a:buClr>
              <a:buFont typeface="Wingdings" pitchFamily="2" charset="2"/>
              <a:buChar char="v"/>
            </a:pPr>
            <a:r>
              <a:rPr lang="en-US" sz="1500" dirty="0"/>
              <a:t>Toni Morrison said of Van Der Zee’s photographs: </a:t>
            </a:r>
            <a:r>
              <a:rPr lang="en-GB" sz="1500" b="0" i="0" u="none" strike="noStrike" dirty="0">
                <a:effectLst/>
              </a:rPr>
              <a:t>“What is so clear in his pictures and so marked in his words is the passion and the vision, not of the camera but of the photographer […] The narrative quality, the intimacy, the humanity of his photographs [is] stunning.”</a:t>
            </a:r>
          </a:p>
          <a:p>
            <a:pPr>
              <a:lnSpc>
                <a:spcPct val="90000"/>
              </a:lnSpc>
              <a:buClr>
                <a:schemeClr val="bg1"/>
              </a:buClr>
              <a:buFont typeface="Wingdings" pitchFamily="2" charset="2"/>
              <a:buChar char="v"/>
            </a:pPr>
            <a:endParaRPr lang="en-GB" sz="1500" dirty="0"/>
          </a:p>
          <a:p>
            <a:pPr marL="0" indent="0">
              <a:lnSpc>
                <a:spcPct val="90000"/>
              </a:lnSpc>
              <a:buClr>
                <a:schemeClr val="bg1"/>
              </a:buClr>
              <a:buNone/>
            </a:pPr>
            <a:r>
              <a:rPr lang="en-US" sz="1500" dirty="0"/>
              <a:t>(Right)  Self portrait of James Van Der Zee, taken in 1918. Image accessed through Wikimedia Commons: </a:t>
            </a:r>
            <a:r>
              <a:rPr lang="en-US" sz="1500" dirty="0">
                <a:hlinkClick r:id="rId2"/>
              </a:rPr>
              <a:t>https://commons.wikimedia.org/wiki/File:James_Van_Der_Zee.jpg</a:t>
            </a:r>
            <a:r>
              <a:rPr lang="en-US" sz="1500" dirty="0"/>
              <a:t>. This work is in the public domain due to its publication in 1918.</a:t>
            </a:r>
          </a:p>
        </p:txBody>
      </p:sp>
      <p:pic>
        <p:nvPicPr>
          <p:cNvPr id="8" name="Picture 2">
            <a:extLst>
              <a:ext uri="{FF2B5EF4-FFF2-40B4-BE49-F238E27FC236}">
                <a16:creationId xmlns:a16="http://schemas.microsoft.com/office/drawing/2014/main" id="{CBE8319F-C440-287C-107E-BAAB95BF93A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795" r="8050"/>
          <a:stretch/>
        </p:blipFill>
        <p:spPr bwMode="auto">
          <a:xfrm>
            <a:off x="7534654" y="10"/>
            <a:ext cx="4657345"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62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57D96-A8E0-03D7-AE43-EE3CAE65C425}"/>
              </a:ext>
            </a:extLst>
          </p:cNvPr>
          <p:cNvSpPr>
            <a:spLocks noGrp="1"/>
          </p:cNvSpPr>
          <p:nvPr>
            <p:ph type="title"/>
          </p:nvPr>
        </p:nvSpPr>
        <p:spPr>
          <a:xfrm>
            <a:off x="5445496" y="978776"/>
            <a:ext cx="5925310" cy="1174991"/>
          </a:xfrm>
        </p:spPr>
        <p:txBody>
          <a:bodyPr>
            <a:normAutofit/>
          </a:bodyPr>
          <a:lstStyle/>
          <a:p>
            <a:r>
              <a:rPr lang="en-US" sz="2400"/>
              <a:t>Photography - Portrait</a:t>
            </a:r>
          </a:p>
        </p:txBody>
      </p:sp>
      <p:pic>
        <p:nvPicPr>
          <p:cNvPr id="2050" name="Picture 2">
            <a:extLst>
              <a:ext uri="{FF2B5EF4-FFF2-40B4-BE49-F238E27FC236}">
                <a16:creationId xmlns:a16="http://schemas.microsoft.com/office/drawing/2014/main" id="{44596DC8-EB09-CB00-81B4-56A2C3488A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30"/>
          <a:stretch/>
        </p:blipFill>
        <p:spPr bwMode="auto">
          <a:xfrm>
            <a:off x="20" y="10"/>
            <a:ext cx="4657325"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91AA860-A294-2C46-A14E-A9995A0595EE}"/>
              </a:ext>
            </a:extLst>
          </p:cNvPr>
          <p:cNvSpPr>
            <a:spLocks noGrp="1"/>
          </p:cNvSpPr>
          <p:nvPr>
            <p:ph idx="1"/>
          </p:nvPr>
        </p:nvSpPr>
        <p:spPr>
          <a:xfrm>
            <a:off x="5445496" y="2640692"/>
            <a:ext cx="5925310" cy="3255252"/>
          </a:xfrm>
        </p:spPr>
        <p:txBody>
          <a:bodyPr>
            <a:normAutofit fontScale="92500" lnSpcReduction="20000"/>
          </a:bodyPr>
          <a:lstStyle/>
          <a:p>
            <a:pPr>
              <a:lnSpc>
                <a:spcPct val="90000"/>
              </a:lnSpc>
              <a:buClr>
                <a:schemeClr val="bg1"/>
              </a:buClr>
              <a:buFont typeface="Wingdings" pitchFamily="2" charset="2"/>
              <a:buChar char="v"/>
            </a:pPr>
            <a:r>
              <a:rPr lang="en-US" sz="1500" dirty="0"/>
              <a:t>Van Der Zee is most famous for his portraits. Middle-class African Americans would visit his studio to have their photographs taken. </a:t>
            </a:r>
          </a:p>
          <a:p>
            <a:pPr>
              <a:lnSpc>
                <a:spcPct val="90000"/>
              </a:lnSpc>
              <a:buClr>
                <a:schemeClr val="bg1"/>
              </a:buClr>
              <a:buFont typeface="Wingdings" pitchFamily="2" charset="2"/>
              <a:buChar char="v"/>
            </a:pPr>
            <a:r>
              <a:rPr lang="en-US" sz="1500" dirty="0"/>
              <a:t>Deborah Willis argues that many of Van Der Zee’s photographs “exemplify the Pictorial aesthetic” which maintain a “quiet and meditative quality.” His use of props, backdrops, and evocation of a sentimental aesthetic fit within this tradition.</a:t>
            </a:r>
          </a:p>
          <a:p>
            <a:pPr>
              <a:lnSpc>
                <a:spcPct val="90000"/>
              </a:lnSpc>
              <a:buClr>
                <a:schemeClr val="bg1"/>
              </a:buClr>
              <a:buFont typeface="Wingdings" pitchFamily="2" charset="2"/>
              <a:buChar char="v"/>
            </a:pPr>
            <a:r>
              <a:rPr lang="en-US" sz="1500" dirty="0"/>
              <a:t>Van Der Zee said of his portraits that “</a:t>
            </a:r>
            <a:r>
              <a:rPr lang="en-GB" sz="1500" b="0" i="0" u="none" strike="noStrike" dirty="0">
                <a:effectLst/>
              </a:rPr>
              <a:t>I put my heart and soul into them and tried to see that every picture was better-looking than the person. If it wasn’t better looking than the person I was taking, then I wasn’t satisfied with it.”</a:t>
            </a:r>
          </a:p>
          <a:p>
            <a:pPr marL="0" indent="0">
              <a:lnSpc>
                <a:spcPct val="90000"/>
              </a:lnSpc>
              <a:buClr>
                <a:schemeClr val="bg1"/>
              </a:buClr>
              <a:buNone/>
            </a:pPr>
            <a:r>
              <a:rPr lang="en-GB" sz="1500" dirty="0"/>
              <a:t>What adjectives would you use to describe the appearance of the people in this photo?</a:t>
            </a:r>
            <a:endParaRPr lang="en-GB" sz="1500" b="0" i="0" u="none" strike="noStrike" dirty="0">
              <a:effectLst/>
            </a:endParaRPr>
          </a:p>
          <a:p>
            <a:pPr marL="0" indent="0">
              <a:lnSpc>
                <a:spcPct val="90000"/>
              </a:lnSpc>
              <a:buClr>
                <a:schemeClr val="bg1"/>
              </a:buClr>
              <a:buNone/>
            </a:pPr>
            <a:endParaRPr lang="en-US" sz="1500" b="0" i="0" u="none" strike="noStrike" dirty="0">
              <a:effectLst/>
            </a:endParaRPr>
          </a:p>
          <a:p>
            <a:pPr marL="0" indent="0">
              <a:lnSpc>
                <a:spcPct val="90000"/>
              </a:lnSpc>
              <a:buClr>
                <a:schemeClr val="bg1"/>
              </a:buClr>
              <a:buNone/>
            </a:pPr>
            <a:r>
              <a:rPr lang="en-US" sz="1500" dirty="0"/>
              <a:t>(Left): James Van Der Zee, </a:t>
            </a:r>
            <a:r>
              <a:rPr lang="en-US" sz="1500" i="1" dirty="0"/>
              <a:t>Wedding Day, Harlem</a:t>
            </a:r>
            <a:r>
              <a:rPr lang="en-US" sz="1500" dirty="0"/>
              <a:t>, 1926. Source: Wikimedia Commons </a:t>
            </a:r>
            <a:r>
              <a:rPr lang="en-US" sz="1500" dirty="0">
                <a:hlinkClick r:id="rId3"/>
              </a:rPr>
              <a:t>https://commons.wikimedia.org/wiki/File:VDZ_Wedding_Day.jpg</a:t>
            </a:r>
            <a:r>
              <a:rPr lang="en-US" sz="1500" dirty="0"/>
              <a:t> This work is in the public domain due to its publication in 1926.</a:t>
            </a:r>
          </a:p>
        </p:txBody>
      </p:sp>
    </p:spTree>
    <p:extLst>
      <p:ext uri="{BB962C8B-B14F-4D97-AF65-F5344CB8AC3E}">
        <p14:creationId xmlns:p14="http://schemas.microsoft.com/office/powerpoint/2010/main" val="379934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A0D4E-3D47-9052-9F1B-A241422F2796}"/>
              </a:ext>
            </a:extLst>
          </p:cNvPr>
          <p:cNvSpPr>
            <a:spLocks noGrp="1"/>
          </p:cNvSpPr>
          <p:nvPr>
            <p:ph type="title"/>
          </p:nvPr>
        </p:nvSpPr>
        <p:spPr>
          <a:xfrm>
            <a:off x="2231136" y="964692"/>
            <a:ext cx="7729728" cy="1188720"/>
          </a:xfrm>
          <a:solidFill>
            <a:srgbClr val="FFFFFF"/>
          </a:solidFill>
          <a:ln>
            <a:solidFill>
              <a:srgbClr val="404040"/>
            </a:solidFill>
          </a:ln>
        </p:spPr>
        <p:txBody>
          <a:bodyPr>
            <a:normAutofit/>
          </a:bodyPr>
          <a:lstStyle/>
          <a:p>
            <a:r>
              <a:rPr lang="en-US"/>
              <a:t>Photography - Street Photography</a:t>
            </a:r>
          </a:p>
        </p:txBody>
      </p:sp>
      <p:sp>
        <p:nvSpPr>
          <p:cNvPr id="5" name="Content Placeholder 4">
            <a:extLst>
              <a:ext uri="{FF2B5EF4-FFF2-40B4-BE49-F238E27FC236}">
                <a16:creationId xmlns:a16="http://schemas.microsoft.com/office/drawing/2014/main" id="{575EBA66-52F9-9E9D-803F-0626C5B5D33D}"/>
              </a:ext>
            </a:extLst>
          </p:cNvPr>
          <p:cNvSpPr>
            <a:spLocks noGrp="1"/>
          </p:cNvSpPr>
          <p:nvPr>
            <p:ph idx="1"/>
          </p:nvPr>
        </p:nvSpPr>
        <p:spPr>
          <a:xfrm>
            <a:off x="2231136" y="2638044"/>
            <a:ext cx="7729728" cy="3101983"/>
          </a:xfrm>
        </p:spPr>
        <p:txBody>
          <a:bodyPr>
            <a:normAutofit fontScale="92500" lnSpcReduction="20000"/>
          </a:bodyPr>
          <a:lstStyle/>
          <a:p>
            <a:r>
              <a:rPr lang="en-US" dirty="0"/>
              <a:t>James Van Der Zee also took photographs of Harlem itself, and of people moving through it.</a:t>
            </a:r>
          </a:p>
          <a:p>
            <a:r>
              <a:rPr lang="en-US" dirty="0"/>
              <a:t>In 1919, he photographed the victory parade of the returning 369th Infantry Regiment, a predominantly African American unit sometimes called the "Harlem </a:t>
            </a:r>
            <a:r>
              <a:rPr lang="en-US" dirty="0" err="1"/>
              <a:t>Hellfighters</a:t>
            </a:r>
            <a:r>
              <a:rPr lang="en-US" dirty="0"/>
              <a:t>.”</a:t>
            </a:r>
          </a:p>
          <a:p>
            <a:r>
              <a:rPr lang="en-US" dirty="0"/>
              <a:t>A 1932 portrait is one of Van Der Zee’s most famous: with their fur coats and car, the figures represent the middle-class aspirations of African Americans at the time. See the photo here: </a:t>
            </a:r>
            <a:r>
              <a:rPr lang="en-US" dirty="0">
                <a:hlinkClick r:id="rId2"/>
              </a:rPr>
              <a:t>https://www.moma.org/collection/works/180240</a:t>
            </a:r>
            <a:r>
              <a:rPr lang="en-US" dirty="0"/>
              <a:t>  </a:t>
            </a:r>
          </a:p>
          <a:p>
            <a:r>
              <a:rPr lang="en-US" dirty="0"/>
              <a:t>Van Der Zee’s street photography gives us a glimpse of his method outside of the carefully curated studio environment.</a:t>
            </a:r>
          </a:p>
          <a:p>
            <a:r>
              <a:rPr lang="en-US" dirty="0"/>
              <a:t>What might street photography tell us about history that portrait photography cannot?</a:t>
            </a:r>
          </a:p>
        </p:txBody>
      </p:sp>
    </p:spTree>
    <p:extLst>
      <p:ext uri="{BB962C8B-B14F-4D97-AF65-F5344CB8AC3E}">
        <p14:creationId xmlns:p14="http://schemas.microsoft.com/office/powerpoint/2010/main" val="67126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343470-129C-0E32-BD36-823A177ED3EE}"/>
              </a:ext>
            </a:extLst>
          </p:cNvPr>
          <p:cNvSpPr>
            <a:spLocks noGrp="1"/>
          </p:cNvSpPr>
          <p:nvPr>
            <p:ph type="title"/>
          </p:nvPr>
        </p:nvSpPr>
        <p:spPr>
          <a:xfrm>
            <a:off x="2231136" y="467418"/>
            <a:ext cx="7729728" cy="1188720"/>
          </a:xfrm>
          <a:solidFill>
            <a:srgbClr val="FFFFFF"/>
          </a:solidFill>
        </p:spPr>
        <p:txBody>
          <a:bodyPr>
            <a:normAutofit/>
          </a:bodyPr>
          <a:lstStyle/>
          <a:p>
            <a:r>
              <a:rPr lang="en-US"/>
              <a:t>Photography – Funeral Photography</a:t>
            </a:r>
          </a:p>
        </p:txBody>
      </p:sp>
      <p:sp>
        <p:nvSpPr>
          <p:cNvPr id="3" name="Content Placeholder 2">
            <a:extLst>
              <a:ext uri="{FF2B5EF4-FFF2-40B4-BE49-F238E27FC236}">
                <a16:creationId xmlns:a16="http://schemas.microsoft.com/office/drawing/2014/main" id="{194B9D74-1197-615E-49BD-2E51542D675A}"/>
              </a:ext>
            </a:extLst>
          </p:cNvPr>
          <p:cNvSpPr>
            <a:spLocks noGrp="1"/>
          </p:cNvSpPr>
          <p:nvPr>
            <p:ph idx="1"/>
          </p:nvPr>
        </p:nvSpPr>
        <p:spPr>
          <a:xfrm>
            <a:off x="1706062" y="2291262"/>
            <a:ext cx="8779512" cy="2879256"/>
          </a:xfrm>
        </p:spPr>
        <p:txBody>
          <a:bodyPr>
            <a:normAutofit/>
          </a:bodyPr>
          <a:lstStyle/>
          <a:p>
            <a:pPr>
              <a:lnSpc>
                <a:spcPct val="90000"/>
              </a:lnSpc>
              <a:buClr>
                <a:schemeClr val="bg1"/>
              </a:buClr>
              <a:buFont typeface="Wingdings" pitchFamily="2" charset="2"/>
              <a:buChar char="v"/>
            </a:pPr>
            <a:r>
              <a:rPr lang="en-US" sz="1500">
                <a:solidFill>
                  <a:srgbClr val="404040"/>
                </a:solidFill>
              </a:rPr>
              <a:t>Van Der Zee also took funeral photography for the African American community – images of the deceased and their families.</a:t>
            </a:r>
          </a:p>
          <a:p>
            <a:pPr>
              <a:lnSpc>
                <a:spcPct val="90000"/>
              </a:lnSpc>
              <a:buClr>
                <a:schemeClr val="bg1"/>
              </a:buClr>
              <a:buFont typeface="Wingdings" pitchFamily="2" charset="2"/>
              <a:buChar char="v"/>
            </a:pPr>
            <a:r>
              <a:rPr lang="en-US" sz="1500">
                <a:solidFill>
                  <a:srgbClr val="404040"/>
                </a:solidFill>
              </a:rPr>
              <a:t>In these images, Hughes would often manipulate the photographs to include biblical figures, angels, or poetry. </a:t>
            </a:r>
          </a:p>
          <a:p>
            <a:pPr>
              <a:lnSpc>
                <a:spcPct val="90000"/>
              </a:lnSpc>
              <a:buClr>
                <a:schemeClr val="bg1"/>
              </a:buClr>
              <a:buFont typeface="Wingdings" pitchFamily="2" charset="2"/>
              <a:buChar char="v"/>
            </a:pPr>
            <a:r>
              <a:rPr lang="en-US" sz="1500" i="1">
                <a:solidFill>
                  <a:srgbClr val="404040"/>
                </a:solidFill>
              </a:rPr>
              <a:t>The Harlem Book of the Dead </a:t>
            </a:r>
            <a:r>
              <a:rPr lang="en-US" sz="1500">
                <a:solidFill>
                  <a:srgbClr val="404040"/>
                </a:solidFill>
              </a:rPr>
              <a:t>(1978) put these photographs alongside poetry about death and an interview with Van Der Zee.  </a:t>
            </a:r>
          </a:p>
          <a:p>
            <a:pPr>
              <a:lnSpc>
                <a:spcPct val="90000"/>
              </a:lnSpc>
              <a:buClr>
                <a:schemeClr val="bg1"/>
              </a:buClr>
              <a:buFont typeface="Wingdings" pitchFamily="2" charset="2"/>
              <a:buChar char="v"/>
            </a:pPr>
            <a:r>
              <a:rPr lang="en-US" sz="1500">
                <a:solidFill>
                  <a:srgbClr val="404040"/>
                </a:solidFill>
              </a:rPr>
              <a:t>Diana Emery Hulick – “</a:t>
            </a:r>
            <a:r>
              <a:rPr lang="en-GB" sz="1500">
                <a:solidFill>
                  <a:srgbClr val="404040"/>
                </a:solidFill>
              </a:rPr>
              <a:t>The distinctive opulence of Van Der Zee's funeral photographs […] is a way of showing how much the living cared for those now dead, as well as using details of dress and superimposed imagery to construct visual archetypes of mothers, fathers, children, women, soldiers, and mourners…”</a:t>
            </a:r>
          </a:p>
          <a:p>
            <a:pPr marL="0" indent="0">
              <a:lnSpc>
                <a:spcPct val="90000"/>
              </a:lnSpc>
              <a:buClr>
                <a:schemeClr val="bg1"/>
              </a:buClr>
              <a:buNone/>
            </a:pPr>
            <a:r>
              <a:rPr lang="en-GB" sz="1500">
                <a:solidFill>
                  <a:srgbClr val="404040"/>
                </a:solidFill>
              </a:rPr>
              <a:t>Why do you think funeral photography was so important to the African American community?</a:t>
            </a:r>
            <a:endParaRPr lang="en-US" sz="1500">
              <a:solidFill>
                <a:srgbClr val="404040"/>
              </a:solidFill>
            </a:endParaRPr>
          </a:p>
        </p:txBody>
      </p:sp>
    </p:spTree>
    <p:extLst>
      <p:ext uri="{BB962C8B-B14F-4D97-AF65-F5344CB8AC3E}">
        <p14:creationId xmlns:p14="http://schemas.microsoft.com/office/powerpoint/2010/main" val="347359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891CF2-C3C8-EF0A-94CE-B5F56D346107}"/>
              </a:ext>
            </a:extLst>
          </p:cNvPr>
          <p:cNvSpPr>
            <a:spLocks noGrp="1"/>
          </p:cNvSpPr>
          <p:nvPr>
            <p:ph type="title"/>
          </p:nvPr>
        </p:nvSpPr>
        <p:spPr>
          <a:xfrm>
            <a:off x="2231136" y="467418"/>
            <a:ext cx="7729728" cy="1188720"/>
          </a:xfrm>
          <a:solidFill>
            <a:srgbClr val="FFFFFF"/>
          </a:solidFill>
        </p:spPr>
        <p:txBody>
          <a:bodyPr>
            <a:normAutofit/>
          </a:bodyPr>
          <a:lstStyle/>
          <a:p>
            <a:r>
              <a:rPr lang="en-US"/>
              <a:t>The ‘Harlem on My Mind’ Exhibition</a:t>
            </a:r>
          </a:p>
        </p:txBody>
      </p:sp>
      <p:sp>
        <p:nvSpPr>
          <p:cNvPr id="3" name="Content Placeholder 2">
            <a:extLst>
              <a:ext uri="{FF2B5EF4-FFF2-40B4-BE49-F238E27FC236}">
                <a16:creationId xmlns:a16="http://schemas.microsoft.com/office/drawing/2014/main" id="{3AFE15D1-0802-A069-7E85-62188D87A576}"/>
              </a:ext>
            </a:extLst>
          </p:cNvPr>
          <p:cNvSpPr>
            <a:spLocks noGrp="1"/>
          </p:cNvSpPr>
          <p:nvPr>
            <p:ph idx="1"/>
          </p:nvPr>
        </p:nvSpPr>
        <p:spPr>
          <a:xfrm>
            <a:off x="1706062" y="2291262"/>
            <a:ext cx="8779512" cy="2879256"/>
          </a:xfrm>
        </p:spPr>
        <p:txBody>
          <a:bodyPr>
            <a:normAutofit/>
          </a:bodyPr>
          <a:lstStyle/>
          <a:p>
            <a:r>
              <a:rPr lang="en-US" sz="1700">
                <a:solidFill>
                  <a:srgbClr val="404040"/>
                </a:solidFill>
              </a:rPr>
              <a:t>James Van Der Zee’s work was represented in the controversial </a:t>
            </a:r>
            <a:r>
              <a:rPr lang="en-US" sz="1700" i="1">
                <a:solidFill>
                  <a:srgbClr val="404040"/>
                </a:solidFill>
              </a:rPr>
              <a:t>Harlem on My Mind: Cultural Capital of Black America </a:t>
            </a:r>
            <a:r>
              <a:rPr lang="en-US" sz="1700">
                <a:solidFill>
                  <a:srgbClr val="404040"/>
                </a:solidFill>
              </a:rPr>
              <a:t>exhibition in 1969 at the Metropolitan Museum of Art.</a:t>
            </a:r>
          </a:p>
          <a:p>
            <a:r>
              <a:rPr lang="en-US" sz="1700">
                <a:solidFill>
                  <a:srgbClr val="404040"/>
                </a:solidFill>
              </a:rPr>
              <a:t>The exhibition was controversial because it excluded Black artists, and there was racist, and anti-Irish and antisemitic language present in the catalogue.  There were no paintings, drawings or sculptures – instead, a narrative was presented to the viewer using newspaper clippings, soundscapes, and reproductions of Van Der Zee’s (and Gordon Parks’s) photographs.</a:t>
            </a:r>
          </a:p>
          <a:p>
            <a:r>
              <a:rPr lang="en-US" sz="1700">
                <a:solidFill>
                  <a:srgbClr val="404040"/>
                </a:solidFill>
              </a:rPr>
              <a:t>It drew attention to the lack of diversity in museum spaces. </a:t>
            </a:r>
          </a:p>
          <a:p>
            <a:r>
              <a:rPr lang="en-US" sz="1700">
                <a:solidFill>
                  <a:srgbClr val="404040"/>
                </a:solidFill>
              </a:rPr>
              <a:t>The exhibition also renewed interest in Van Der Zee’s work, with Cooks calling the exhibition “the pivotal event of his career.”</a:t>
            </a:r>
          </a:p>
          <a:p>
            <a:endParaRPr lang="en-US" sz="1700">
              <a:solidFill>
                <a:srgbClr val="404040"/>
              </a:solidFill>
            </a:endParaRPr>
          </a:p>
        </p:txBody>
      </p:sp>
    </p:spTree>
    <p:extLst>
      <p:ext uri="{BB962C8B-B14F-4D97-AF65-F5344CB8AC3E}">
        <p14:creationId xmlns:p14="http://schemas.microsoft.com/office/powerpoint/2010/main" val="156460144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4309F-8384-A856-6AA0-8AAFD6EFF0CC}"/>
              </a:ext>
            </a:extLst>
          </p:cNvPr>
          <p:cNvSpPr>
            <a:spLocks noGrp="1"/>
          </p:cNvSpPr>
          <p:nvPr>
            <p:ph type="title"/>
          </p:nvPr>
        </p:nvSpPr>
        <p:spPr>
          <a:xfrm>
            <a:off x="2231135" y="333632"/>
            <a:ext cx="7729728" cy="1188720"/>
          </a:xfrm>
        </p:spPr>
        <p:txBody>
          <a:bodyPr/>
          <a:lstStyle/>
          <a:p>
            <a:r>
              <a:rPr lang="en-US" dirty="0"/>
              <a:t>Works Cited</a:t>
            </a:r>
          </a:p>
        </p:txBody>
      </p:sp>
      <p:sp>
        <p:nvSpPr>
          <p:cNvPr id="3" name="Content Placeholder 2">
            <a:extLst>
              <a:ext uri="{FF2B5EF4-FFF2-40B4-BE49-F238E27FC236}">
                <a16:creationId xmlns:a16="http://schemas.microsoft.com/office/drawing/2014/main" id="{BE310771-1FC4-62BD-AA4F-AA8B73AA640E}"/>
              </a:ext>
            </a:extLst>
          </p:cNvPr>
          <p:cNvSpPr>
            <a:spLocks noGrp="1"/>
          </p:cNvSpPr>
          <p:nvPr>
            <p:ph idx="1"/>
          </p:nvPr>
        </p:nvSpPr>
        <p:spPr>
          <a:xfrm>
            <a:off x="1235677" y="1878227"/>
            <a:ext cx="9662982" cy="4646141"/>
          </a:xfrm>
        </p:spPr>
        <p:txBody>
          <a:bodyPr>
            <a:normAutofit/>
          </a:bodyPr>
          <a:lstStyle/>
          <a:p>
            <a:r>
              <a:rPr lang="en-US" dirty="0"/>
              <a:t>Emilie Boone, “Reproducing the New Negro: James Van Der Zee's Photographic Vision in Newsprint,” </a:t>
            </a:r>
            <a:r>
              <a:rPr lang="en-US" i="1" dirty="0"/>
              <a:t>American Art</a:t>
            </a:r>
            <a:r>
              <a:rPr lang="en-US" dirty="0"/>
              <a:t>, 34.2 (2020): 4-25. </a:t>
            </a:r>
          </a:p>
          <a:p>
            <a:r>
              <a:rPr lang="en-GB" b="0" i="0" u="none" strike="noStrike" dirty="0">
                <a:solidFill>
                  <a:srgbClr val="333333"/>
                </a:solidFill>
                <a:effectLst/>
              </a:rPr>
              <a:t>Bridget R. Cooks, “Black Artists and Activism: </a:t>
            </a:r>
            <a:r>
              <a:rPr lang="en-GB" b="0" i="1" u="none" strike="noStrike" dirty="0">
                <a:solidFill>
                  <a:srgbClr val="333333"/>
                </a:solidFill>
                <a:effectLst/>
              </a:rPr>
              <a:t>Harlem on My Mind</a:t>
            </a:r>
            <a:r>
              <a:rPr lang="en-GB" b="0" i="0" u="none" strike="noStrike" dirty="0">
                <a:solidFill>
                  <a:srgbClr val="333333"/>
                </a:solidFill>
                <a:effectLst/>
              </a:rPr>
              <a:t> (1969),” </a:t>
            </a:r>
            <a:r>
              <a:rPr lang="en-GB" b="0" i="1" u="none" strike="noStrike" dirty="0">
                <a:solidFill>
                  <a:srgbClr val="333333"/>
                </a:solidFill>
                <a:effectLst/>
              </a:rPr>
              <a:t>American Studies</a:t>
            </a:r>
            <a:r>
              <a:rPr lang="en-GB" b="0" i="0" u="none" strike="noStrike" dirty="0">
                <a:solidFill>
                  <a:srgbClr val="333333"/>
                </a:solidFill>
                <a:effectLst/>
              </a:rPr>
              <a:t>, 48.1 (Spring 2007): 5-39.</a:t>
            </a:r>
            <a:endParaRPr lang="en-US" dirty="0"/>
          </a:p>
          <a:p>
            <a:r>
              <a:rPr lang="en-GB" b="0" i="0" u="none" strike="noStrike" dirty="0">
                <a:solidFill>
                  <a:srgbClr val="202122"/>
                </a:solidFill>
                <a:effectLst/>
              </a:rPr>
              <a:t>Bridget R. Cooks, </a:t>
            </a:r>
            <a:r>
              <a:rPr lang="en-GB" b="0" i="1" u="none" strike="noStrike" dirty="0">
                <a:solidFill>
                  <a:srgbClr val="202122"/>
                </a:solidFill>
                <a:effectLst/>
              </a:rPr>
              <a:t>Exhibiting Blackness: African Americans and the American Art Museum</a:t>
            </a:r>
            <a:r>
              <a:rPr lang="en-GB" b="0" i="0" u="none" strike="noStrike" dirty="0">
                <a:solidFill>
                  <a:srgbClr val="202122"/>
                </a:solidFill>
                <a:effectLst/>
              </a:rPr>
              <a:t> (University of Massachusetts Press, 2011)</a:t>
            </a:r>
            <a:endParaRPr lang="en-GB" b="0" i="1" u="none" strike="noStrike" dirty="0">
              <a:solidFill>
                <a:srgbClr val="202122"/>
              </a:solidFill>
              <a:effectLst/>
            </a:endParaRPr>
          </a:p>
          <a:p>
            <a:r>
              <a:rPr lang="en-US" dirty="0"/>
              <a:t>Jim Haskins, </a:t>
            </a:r>
            <a:r>
              <a:rPr lang="en-US" i="1" dirty="0"/>
              <a:t>James Van </a:t>
            </a:r>
            <a:r>
              <a:rPr lang="en-US" i="1" dirty="0" err="1"/>
              <a:t>DerZee</a:t>
            </a:r>
            <a:r>
              <a:rPr lang="en-US" i="1" dirty="0"/>
              <a:t>: The Picture-Takin' Man</a:t>
            </a:r>
            <a:r>
              <a:rPr lang="en-US" dirty="0"/>
              <a:t> (Dodd, Mead &amp; Company, 1979) </a:t>
            </a:r>
          </a:p>
          <a:p>
            <a:r>
              <a:rPr lang="en-US" dirty="0"/>
              <a:t>Diana Emery </a:t>
            </a:r>
            <a:r>
              <a:rPr lang="en-US" dirty="0" err="1"/>
              <a:t>Hulick</a:t>
            </a:r>
            <a:r>
              <a:rPr lang="en-US" dirty="0"/>
              <a:t>, “James Van Der Zee's Harlem book of the dead,” </a:t>
            </a:r>
            <a:r>
              <a:rPr lang="en-US" i="1" dirty="0"/>
              <a:t>History of Photography</a:t>
            </a:r>
            <a:r>
              <a:rPr lang="en-US" dirty="0"/>
              <a:t>, 17.3 (1993): 277-283.</a:t>
            </a:r>
          </a:p>
          <a:p>
            <a:r>
              <a:rPr lang="en-US" dirty="0"/>
              <a:t>Deborah Willis, </a:t>
            </a:r>
            <a:r>
              <a:rPr lang="en-US" i="1" dirty="0"/>
              <a:t>Reflections in Black: A History of Black Photographers, 1840 to the Present</a:t>
            </a:r>
            <a:r>
              <a:rPr lang="en-US" dirty="0"/>
              <a:t> (New York &amp; London: W.W. Norton, 2000)</a:t>
            </a:r>
          </a:p>
          <a:p>
            <a:r>
              <a:rPr lang="en-US" dirty="0"/>
              <a:t>Deborah Willis-Braithwaite, </a:t>
            </a:r>
            <a:r>
              <a:rPr lang="en-US" i="1" dirty="0" err="1"/>
              <a:t>VanDerZee</a:t>
            </a:r>
            <a:r>
              <a:rPr lang="en-US" i="1" dirty="0"/>
              <a:t>: Photographer, 1886-1983 (</a:t>
            </a:r>
            <a:r>
              <a:rPr lang="en-US" dirty="0"/>
              <a:t>New York: H.N. Abrams, 1993)</a:t>
            </a:r>
          </a:p>
          <a:p>
            <a:r>
              <a:rPr lang="en-US" dirty="0"/>
              <a:t>James Van Der Zee, </a:t>
            </a:r>
            <a:r>
              <a:rPr lang="en-US" i="1" dirty="0"/>
              <a:t>The Harlem Book of the Dead </a:t>
            </a:r>
            <a:r>
              <a:rPr lang="en-US" dirty="0"/>
              <a:t>(New York: Morgan &amp; Morgan, 1978)</a:t>
            </a:r>
          </a:p>
          <a:p>
            <a:endParaRPr lang="en-US" dirty="0"/>
          </a:p>
        </p:txBody>
      </p:sp>
    </p:spTree>
    <p:extLst>
      <p:ext uri="{BB962C8B-B14F-4D97-AF65-F5344CB8AC3E}">
        <p14:creationId xmlns:p14="http://schemas.microsoft.com/office/powerpoint/2010/main" val="411337049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288</TotalTime>
  <Words>1158</Words>
  <Application>Microsoft Macintosh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Wingdings</vt:lpstr>
      <vt:lpstr>Parcel</vt:lpstr>
      <vt:lpstr>The Harlem Renaissance and James Van Der Zee</vt:lpstr>
      <vt:lpstr>What is the Harlem Renaissance?</vt:lpstr>
      <vt:lpstr>Who is James Van Der Zee?</vt:lpstr>
      <vt:lpstr>Photography - Portrait</vt:lpstr>
      <vt:lpstr>Photography - Street Photography</vt:lpstr>
      <vt:lpstr>Photography – Funeral Photography</vt:lpstr>
      <vt:lpstr>The ‘Harlem on My Mind’ Exhibition</vt:lpstr>
      <vt:lpstr>Works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Harlem Renaissance: A Cultural History</dc:title>
  <dc:creator>Emily Brady</dc:creator>
  <cp:lastModifiedBy>Emily Brady</cp:lastModifiedBy>
  <cp:revision>22</cp:revision>
  <dcterms:created xsi:type="dcterms:W3CDTF">2023-09-18T16:13:00Z</dcterms:created>
  <dcterms:modified xsi:type="dcterms:W3CDTF">2024-02-26T13:50:10Z</dcterms:modified>
</cp:coreProperties>
</file>