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489" r:id="rId2"/>
    <p:sldId id="1487" r:id="rId3"/>
    <p:sldId id="1488" r:id="rId4"/>
    <p:sldId id="1505" r:id="rId5"/>
    <p:sldId id="1473" r:id="rId6"/>
    <p:sldId id="1533" r:id="rId7"/>
    <p:sldId id="1490" r:id="rId8"/>
    <p:sldId id="1499" r:id="rId9"/>
    <p:sldId id="1496" r:id="rId10"/>
    <p:sldId id="1509" r:id="rId11"/>
    <p:sldId id="1492" r:id="rId12"/>
    <p:sldId id="15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loved-memory history trauma" id="{2F1E8F36-06E4-4EAA-B037-1EF9553A214A}">
          <p14:sldIdLst>
            <p14:sldId id="1489"/>
            <p14:sldId id="1487"/>
            <p14:sldId id="1488"/>
            <p14:sldId id="1505"/>
            <p14:sldId id="1473"/>
            <p14:sldId id="1533"/>
            <p14:sldId id="1490"/>
            <p14:sldId id="1499"/>
            <p14:sldId id="1496"/>
            <p14:sldId id="1509"/>
            <p14:sldId id="1492"/>
          </p14:sldIdLst>
        </p14:section>
        <p14:section name="Independent Task" id="{60B7E5A6-F074-4C6E-80F5-CBE68AED194A}">
          <p14:sldIdLst>
            <p14:sldId id="15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42110-114F-4A7A-8FC9-6808DD2E5442}" v="65" dt="2024-03-19T17:09:55.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2FEA7C0-ED47-4F66-A35A-75F7F45DAD7C}"/>
    <pc:docChg chg="custSel addSld modSld addSection modSection">
      <pc:chgData name="HALL, EMMA (PGR)" userId="de357696-bbf4-439b-b6da-cc918242df62" providerId="ADAL" clId="{D2FEA7C0-ED47-4F66-A35A-75F7F45DAD7C}" dt="2023-10-14T16:00:28.920" v="102" actId="1076"/>
      <pc:docMkLst>
        <pc:docMk/>
      </pc:docMkLst>
      <pc:sldChg chg="addSp modSp mod">
        <pc:chgData name="HALL, EMMA (PGR)" userId="de357696-bbf4-439b-b6da-cc918242df62" providerId="ADAL" clId="{D2FEA7C0-ED47-4F66-A35A-75F7F45DAD7C}" dt="2023-10-14T15:49:06.322" v="80" actId="1076"/>
        <pc:sldMkLst>
          <pc:docMk/>
          <pc:sldMk cId="1344551397" sldId="1489"/>
        </pc:sldMkLst>
        <pc:spChg chg="mod">
          <ac:chgData name="HALL, EMMA (PGR)" userId="de357696-bbf4-439b-b6da-cc918242df62" providerId="ADAL" clId="{D2FEA7C0-ED47-4F66-A35A-75F7F45DAD7C}" dt="2023-10-14T15:49:03.407" v="77" actId="1076"/>
          <ac:spMkLst>
            <pc:docMk/>
            <pc:sldMk cId="1344551397" sldId="1489"/>
            <ac:spMk id="2" creationId="{4219959D-2540-41E1-8F04-F542EFF60973}"/>
          </ac:spMkLst>
        </pc:spChg>
        <pc:picChg chg="add mod">
          <ac:chgData name="HALL, EMMA (PGR)" userId="de357696-bbf4-439b-b6da-cc918242df62" providerId="ADAL" clId="{D2FEA7C0-ED47-4F66-A35A-75F7F45DAD7C}" dt="2023-10-14T15:49:04.589" v="79" actId="1035"/>
          <ac:picMkLst>
            <pc:docMk/>
            <pc:sldMk cId="1344551397" sldId="1489"/>
            <ac:picMk id="3" creationId="{202948ED-61B5-8649-870F-3E70CDB6C2F4}"/>
          </ac:picMkLst>
        </pc:picChg>
        <pc:picChg chg="add mod">
          <ac:chgData name="HALL, EMMA (PGR)" userId="de357696-bbf4-439b-b6da-cc918242df62" providerId="ADAL" clId="{D2FEA7C0-ED47-4F66-A35A-75F7F45DAD7C}" dt="2023-10-14T15:49:06.322" v="80" actId="1076"/>
          <ac:picMkLst>
            <pc:docMk/>
            <pc:sldMk cId="1344551397" sldId="1489"/>
            <ac:picMk id="4" creationId="{27ECDF10-57B2-B3CD-C1E6-4BB3EC8B19E8}"/>
          </ac:picMkLst>
        </pc:picChg>
      </pc:sldChg>
      <pc:sldChg chg="addSp delSp modSp new mod">
        <pc:chgData name="HALL, EMMA (PGR)" userId="de357696-bbf4-439b-b6da-cc918242df62" providerId="ADAL" clId="{D2FEA7C0-ED47-4F66-A35A-75F7F45DAD7C}" dt="2023-10-14T16:00:28.920" v="102" actId="1076"/>
        <pc:sldMkLst>
          <pc:docMk/>
          <pc:sldMk cId="592520423" sldId="1534"/>
        </pc:sldMkLst>
        <pc:spChg chg="del">
          <ac:chgData name="HALL, EMMA (PGR)" userId="de357696-bbf4-439b-b6da-cc918242df62" providerId="ADAL" clId="{D2FEA7C0-ED47-4F66-A35A-75F7F45DAD7C}" dt="2023-10-14T15:59:21.835" v="85" actId="478"/>
          <ac:spMkLst>
            <pc:docMk/>
            <pc:sldMk cId="592520423" sldId="1534"/>
            <ac:spMk id="2" creationId="{15312336-C7AE-BD26-AACF-11980E65C718}"/>
          </ac:spMkLst>
        </pc:spChg>
        <pc:spChg chg="del">
          <ac:chgData name="HALL, EMMA (PGR)" userId="de357696-bbf4-439b-b6da-cc918242df62" providerId="ADAL" clId="{D2FEA7C0-ED47-4F66-A35A-75F7F45DAD7C}" dt="2023-10-14T15:58:11.555" v="82" actId="931"/>
          <ac:spMkLst>
            <pc:docMk/>
            <pc:sldMk cId="592520423" sldId="1534"/>
            <ac:spMk id="3" creationId="{BE416ACE-B2F9-8CAF-50E4-5C04C25E0D0C}"/>
          </ac:spMkLst>
        </pc:spChg>
        <pc:picChg chg="add mod modCrop">
          <ac:chgData name="HALL, EMMA (PGR)" userId="de357696-bbf4-439b-b6da-cc918242df62" providerId="ADAL" clId="{D2FEA7C0-ED47-4F66-A35A-75F7F45DAD7C}" dt="2023-10-14T16:00:28.920" v="102" actId="1076"/>
          <ac:picMkLst>
            <pc:docMk/>
            <pc:sldMk cId="592520423" sldId="1534"/>
            <ac:picMk id="7" creationId="{83600F72-376D-594C-204C-117F9EF0F005}"/>
          </ac:picMkLst>
        </pc:picChg>
      </pc:sldChg>
    </pc:docChg>
  </pc:docChgLst>
  <pc:docChgLst>
    <pc:chgData name="HALL, EMMA (PGR)" userId="de357696-bbf4-439b-b6da-cc918242df62" providerId="ADAL" clId="{BAF42110-114F-4A7A-8FC9-6808DD2E5442}"/>
    <pc:docChg chg="undo custSel delSld modSld modSection">
      <pc:chgData name="HALL, EMMA (PGR)" userId="de357696-bbf4-439b-b6da-cc918242df62" providerId="ADAL" clId="{BAF42110-114F-4A7A-8FC9-6808DD2E5442}" dt="2024-03-19T17:30:11.205" v="225" actId="47"/>
      <pc:docMkLst>
        <pc:docMk/>
      </pc:docMkLst>
      <pc:sldChg chg="addSp delSp modSp mod">
        <pc:chgData name="HALL, EMMA (PGR)" userId="de357696-bbf4-439b-b6da-cc918242df62" providerId="ADAL" clId="{BAF42110-114F-4A7A-8FC9-6808DD2E5442}" dt="2024-03-19T17:09:49.557" v="215" actId="478"/>
        <pc:sldMkLst>
          <pc:docMk/>
          <pc:sldMk cId="3861577175" sldId="1473"/>
        </pc:sldMkLst>
        <pc:spChg chg="add del mod">
          <ac:chgData name="HALL, EMMA (PGR)" userId="de357696-bbf4-439b-b6da-cc918242df62" providerId="ADAL" clId="{BAF42110-114F-4A7A-8FC9-6808DD2E5442}" dt="2024-03-19T17:09:49.557" v="215" actId="478"/>
          <ac:spMkLst>
            <pc:docMk/>
            <pc:sldMk cId="3861577175" sldId="1473"/>
            <ac:spMk id="4" creationId="{52C9EEA4-CCBC-17CF-9A15-343C57BEBE2F}"/>
          </ac:spMkLst>
        </pc:spChg>
        <pc:spChg chg="add mod">
          <ac:chgData name="HALL, EMMA (PGR)" userId="de357696-bbf4-439b-b6da-cc918242df62" providerId="ADAL" clId="{BAF42110-114F-4A7A-8FC9-6808DD2E5442}" dt="2024-03-19T17:09:40.395" v="213" actId="2711"/>
          <ac:spMkLst>
            <pc:docMk/>
            <pc:sldMk cId="3861577175" sldId="1473"/>
            <ac:spMk id="5" creationId="{27C8E264-2940-D443-E751-5F59F54F41F9}"/>
          </ac:spMkLst>
        </pc:spChg>
        <pc:picChg chg="add del mod">
          <ac:chgData name="HALL, EMMA (PGR)" userId="de357696-bbf4-439b-b6da-cc918242df62" providerId="ADAL" clId="{BAF42110-114F-4A7A-8FC9-6808DD2E5442}" dt="2024-03-19T17:09:22.791" v="210" actId="478"/>
          <ac:picMkLst>
            <pc:docMk/>
            <pc:sldMk cId="3861577175" sldId="1473"/>
            <ac:picMk id="2050" creationId="{0B4E0F40-DB62-4663-9CD4-40BC9F49FFEE}"/>
          </ac:picMkLst>
        </pc:picChg>
        <pc:picChg chg="mod">
          <ac:chgData name="HALL, EMMA (PGR)" userId="de357696-bbf4-439b-b6da-cc918242df62" providerId="ADAL" clId="{BAF42110-114F-4A7A-8FC9-6808DD2E5442}" dt="2024-03-19T17:09:44.557" v="214" actId="1076"/>
          <ac:picMkLst>
            <pc:docMk/>
            <pc:sldMk cId="3861577175" sldId="1473"/>
            <ac:picMk id="2052" creationId="{ED132B38-1230-4CED-BF2C-606978F1E8ED}"/>
          </ac:picMkLst>
        </pc:picChg>
      </pc:sldChg>
      <pc:sldChg chg="addSp delSp modSp mod">
        <pc:chgData name="HALL, EMMA (PGR)" userId="de357696-bbf4-439b-b6da-cc918242df62" providerId="ADAL" clId="{BAF42110-114F-4A7A-8FC9-6808DD2E5442}" dt="2024-03-19T16:58:47.649" v="18" actId="21"/>
        <pc:sldMkLst>
          <pc:docMk/>
          <pc:sldMk cId="1344551397" sldId="1489"/>
        </pc:sldMkLst>
        <pc:spChg chg="mod">
          <ac:chgData name="HALL, EMMA (PGR)" userId="de357696-bbf4-439b-b6da-cc918242df62" providerId="ADAL" clId="{BAF42110-114F-4A7A-8FC9-6808DD2E5442}" dt="2024-03-19T16:58:47.309" v="17" actId="26606"/>
          <ac:spMkLst>
            <pc:docMk/>
            <pc:sldMk cId="1344551397" sldId="1489"/>
            <ac:spMk id="2" creationId="{4219959D-2540-41E1-8F04-F542EFF60973}"/>
          </ac:spMkLst>
        </pc:spChg>
        <pc:spChg chg="mod">
          <ac:chgData name="HALL, EMMA (PGR)" userId="de357696-bbf4-439b-b6da-cc918242df62" providerId="ADAL" clId="{BAF42110-114F-4A7A-8FC9-6808DD2E5442}" dt="2024-03-19T16:58:47.309" v="17" actId="26606"/>
          <ac:spMkLst>
            <pc:docMk/>
            <pc:sldMk cId="1344551397" sldId="1489"/>
            <ac:spMk id="7" creationId="{AE138A6C-A5AE-469E-990F-87450D6E184E}"/>
          </ac:spMkLst>
        </pc:spChg>
        <pc:spChg chg="add del">
          <ac:chgData name="HALL, EMMA (PGR)" userId="de357696-bbf4-439b-b6da-cc918242df62" providerId="ADAL" clId="{BAF42110-114F-4A7A-8FC9-6808DD2E5442}" dt="2024-03-19T16:58:47.309" v="17" actId="26606"/>
          <ac:spMkLst>
            <pc:docMk/>
            <pc:sldMk cId="1344551397" sldId="1489"/>
            <ac:spMk id="71" creationId="{2A0E4E09-FC02-4ADC-951A-3FFA90B6FE39}"/>
          </ac:spMkLst>
        </pc:spChg>
        <pc:spChg chg="add del">
          <ac:chgData name="HALL, EMMA (PGR)" userId="de357696-bbf4-439b-b6da-cc918242df62" providerId="ADAL" clId="{BAF42110-114F-4A7A-8FC9-6808DD2E5442}" dt="2024-03-19T16:58:47.309" v="17" actId="26606"/>
          <ac:spMkLst>
            <pc:docMk/>
            <pc:sldMk cId="1344551397" sldId="1489"/>
            <ac:spMk id="73" creationId="{0060CE1A-A2ED-43AC-857D-05822177FAD1}"/>
          </ac:spMkLst>
        </pc:spChg>
        <pc:spChg chg="add del">
          <ac:chgData name="HALL, EMMA (PGR)" userId="de357696-bbf4-439b-b6da-cc918242df62" providerId="ADAL" clId="{BAF42110-114F-4A7A-8FC9-6808DD2E5442}" dt="2024-03-19T16:58:42.940" v="13" actId="26606"/>
          <ac:spMkLst>
            <pc:docMk/>
            <pc:sldMk cId="1344551397" sldId="1489"/>
            <ac:spMk id="1031" creationId="{F4664CB4-B2D2-4732-AB2C-939321E99D80}"/>
          </ac:spMkLst>
        </pc:spChg>
        <pc:spChg chg="add del">
          <ac:chgData name="HALL, EMMA (PGR)" userId="de357696-bbf4-439b-b6da-cc918242df62" providerId="ADAL" clId="{BAF42110-114F-4A7A-8FC9-6808DD2E5442}" dt="2024-03-19T16:58:42.940" v="13" actId="26606"/>
          <ac:spMkLst>
            <pc:docMk/>
            <pc:sldMk cId="1344551397" sldId="1489"/>
            <ac:spMk id="1033" creationId="{D03168EC-D910-4109-8158-A433124BB014}"/>
          </ac:spMkLst>
        </pc:spChg>
        <pc:spChg chg="add del">
          <ac:chgData name="HALL, EMMA (PGR)" userId="de357696-bbf4-439b-b6da-cc918242df62" providerId="ADAL" clId="{BAF42110-114F-4A7A-8FC9-6808DD2E5442}" dt="2024-03-19T16:58:42.940" v="13" actId="26606"/>
          <ac:spMkLst>
            <pc:docMk/>
            <pc:sldMk cId="1344551397" sldId="1489"/>
            <ac:spMk id="1035" creationId="{52EB50A5-ED88-4DB9-A0A0-1370FEEE64D0}"/>
          </ac:spMkLst>
        </pc:spChg>
        <pc:spChg chg="add del">
          <ac:chgData name="HALL, EMMA (PGR)" userId="de357696-bbf4-439b-b6da-cc918242df62" providerId="ADAL" clId="{BAF42110-114F-4A7A-8FC9-6808DD2E5442}" dt="2024-03-19T16:58:42.940" v="13" actId="26606"/>
          <ac:spMkLst>
            <pc:docMk/>
            <pc:sldMk cId="1344551397" sldId="1489"/>
            <ac:spMk id="1037" creationId="{0AA47C27-8894-42A7-8D01-C902DA9B703A}"/>
          </ac:spMkLst>
        </pc:spChg>
        <pc:spChg chg="add del">
          <ac:chgData name="HALL, EMMA (PGR)" userId="de357696-bbf4-439b-b6da-cc918242df62" providerId="ADAL" clId="{BAF42110-114F-4A7A-8FC9-6808DD2E5442}" dt="2024-03-19T16:58:45.842" v="15" actId="26606"/>
          <ac:spMkLst>
            <pc:docMk/>
            <pc:sldMk cId="1344551397" sldId="1489"/>
            <ac:spMk id="1043" creationId="{5AAA0D94-BFF0-44AF-9E04-13800A619408}"/>
          </ac:spMkLst>
        </pc:spChg>
        <pc:spChg chg="add del">
          <ac:chgData name="HALL, EMMA (PGR)" userId="de357696-bbf4-439b-b6da-cc918242df62" providerId="ADAL" clId="{BAF42110-114F-4A7A-8FC9-6808DD2E5442}" dt="2024-03-19T16:58:45.842" v="15" actId="26606"/>
          <ac:spMkLst>
            <pc:docMk/>
            <pc:sldMk cId="1344551397" sldId="1489"/>
            <ac:spMk id="1044" creationId="{4E0242FF-80FA-4D90-877A-E17E4224060A}"/>
          </ac:spMkLst>
        </pc:spChg>
        <pc:spChg chg="add del">
          <ac:chgData name="HALL, EMMA (PGR)" userId="de357696-bbf4-439b-b6da-cc918242df62" providerId="ADAL" clId="{BAF42110-114F-4A7A-8FC9-6808DD2E5442}" dt="2024-03-19T16:58:45.842" v="15" actId="26606"/>
          <ac:spMkLst>
            <pc:docMk/>
            <pc:sldMk cId="1344551397" sldId="1489"/>
            <ac:spMk id="1045" creationId="{1B92E287-CC3E-48F7-B435-D232FB9006BA}"/>
          </ac:spMkLst>
        </pc:spChg>
        <pc:spChg chg="add del">
          <ac:chgData name="HALL, EMMA (PGR)" userId="de357696-bbf4-439b-b6da-cc918242df62" providerId="ADAL" clId="{BAF42110-114F-4A7A-8FC9-6808DD2E5442}" dt="2024-03-19T16:58:45.842" v="15" actId="26606"/>
          <ac:spMkLst>
            <pc:docMk/>
            <pc:sldMk cId="1344551397" sldId="1489"/>
            <ac:spMk id="1046" creationId="{B354BB7A-6D45-494D-90A8-2F497C01F67E}"/>
          </ac:spMkLst>
        </pc:spChg>
        <pc:spChg chg="add del">
          <ac:chgData name="HALL, EMMA (PGR)" userId="de357696-bbf4-439b-b6da-cc918242df62" providerId="ADAL" clId="{BAF42110-114F-4A7A-8FC9-6808DD2E5442}" dt="2024-03-19T16:58:47.309" v="17" actId="26606"/>
          <ac:spMkLst>
            <pc:docMk/>
            <pc:sldMk cId="1344551397" sldId="1489"/>
            <ac:spMk id="1051" creationId="{5C28659E-412C-4600-B45E-BAE370BC24B9}"/>
          </ac:spMkLst>
        </pc:spChg>
        <pc:spChg chg="add del">
          <ac:chgData name="HALL, EMMA (PGR)" userId="de357696-bbf4-439b-b6da-cc918242df62" providerId="ADAL" clId="{BAF42110-114F-4A7A-8FC9-6808DD2E5442}" dt="2024-03-19T16:58:47.309" v="17" actId="26606"/>
          <ac:spMkLst>
            <pc:docMk/>
            <pc:sldMk cId="1344551397" sldId="1489"/>
            <ac:spMk id="1052" creationId="{AE95896B-6905-4618-A7DF-DED8A61FBC83}"/>
          </ac:spMkLst>
        </pc:spChg>
        <pc:spChg chg="add del">
          <ac:chgData name="HALL, EMMA (PGR)" userId="de357696-bbf4-439b-b6da-cc918242df62" providerId="ADAL" clId="{BAF42110-114F-4A7A-8FC9-6808DD2E5442}" dt="2024-03-19T16:58:47.309" v="17" actId="26606"/>
          <ac:spMkLst>
            <pc:docMk/>
            <pc:sldMk cId="1344551397" sldId="1489"/>
            <ac:spMk id="1053" creationId="{7748BD8C-4984-4138-94CA-2DC5F39DC379}"/>
          </ac:spMkLst>
        </pc:spChg>
        <pc:grpChg chg="add del">
          <ac:chgData name="HALL, EMMA (PGR)" userId="de357696-bbf4-439b-b6da-cc918242df62" providerId="ADAL" clId="{BAF42110-114F-4A7A-8FC9-6808DD2E5442}" dt="2024-03-19T16:58:42.940" v="13" actId="26606"/>
          <ac:grpSpMkLst>
            <pc:docMk/>
            <pc:sldMk cId="1344551397" sldId="1489"/>
            <ac:grpSpMk id="1039" creationId="{8B4BD81D-EAC7-4C48-A5FD-A1156EC849E9}"/>
          </ac:grpSpMkLst>
        </pc:grpChg>
        <pc:grpChg chg="add del">
          <ac:chgData name="HALL, EMMA (PGR)" userId="de357696-bbf4-439b-b6da-cc918242df62" providerId="ADAL" clId="{BAF42110-114F-4A7A-8FC9-6808DD2E5442}" dt="2024-03-19T16:58:45.842" v="15" actId="26606"/>
          <ac:grpSpMkLst>
            <pc:docMk/>
            <pc:sldMk cId="1344551397" sldId="1489"/>
            <ac:grpSpMk id="1047" creationId="{A12E4495-24BE-4FFE-91E5-5BA7727EF108}"/>
          </ac:grpSpMkLst>
        </pc:grpChg>
        <pc:picChg chg="add del">
          <ac:chgData name="HALL, EMMA (PGR)" userId="de357696-bbf4-439b-b6da-cc918242df62" providerId="ADAL" clId="{BAF42110-114F-4A7A-8FC9-6808DD2E5442}" dt="2024-03-19T16:58:47.649" v="18" actId="21"/>
          <ac:picMkLst>
            <pc:docMk/>
            <pc:sldMk cId="1344551397" sldId="1489"/>
            <ac:picMk id="3" creationId="{202948ED-61B5-8649-870F-3E70CDB6C2F4}"/>
          </ac:picMkLst>
        </pc:picChg>
        <pc:picChg chg="add del">
          <ac:chgData name="HALL, EMMA (PGR)" userId="de357696-bbf4-439b-b6da-cc918242df62" providerId="ADAL" clId="{BAF42110-114F-4A7A-8FC9-6808DD2E5442}" dt="2024-03-19T16:58:47.649" v="18" actId="21"/>
          <ac:picMkLst>
            <pc:docMk/>
            <pc:sldMk cId="1344551397" sldId="1489"/>
            <ac:picMk id="4" creationId="{27ECDF10-57B2-B3CD-C1E6-4BB3EC8B19E8}"/>
          </ac:picMkLst>
        </pc:picChg>
        <pc:picChg chg="add mod">
          <ac:chgData name="HALL, EMMA (PGR)" userId="de357696-bbf4-439b-b6da-cc918242df62" providerId="ADAL" clId="{BAF42110-114F-4A7A-8FC9-6808DD2E5442}" dt="2024-03-19T16:57:27.341" v="5" actId="1076"/>
          <ac:picMkLst>
            <pc:docMk/>
            <pc:sldMk cId="1344551397" sldId="1489"/>
            <ac:picMk id="6" creationId="{752B1E4E-7A05-4327-0378-6A7AD5262891}"/>
          </ac:picMkLst>
        </pc:picChg>
        <pc:picChg chg="add del mod ord">
          <ac:chgData name="HALL, EMMA (PGR)" userId="de357696-bbf4-439b-b6da-cc918242df62" providerId="ADAL" clId="{BAF42110-114F-4A7A-8FC9-6808DD2E5442}" dt="2024-03-19T16:58:47.309" v="17" actId="26606"/>
          <ac:picMkLst>
            <pc:docMk/>
            <pc:sldMk cId="1344551397" sldId="1489"/>
            <ac:picMk id="1026" creationId="{19E5A60C-8AE5-4C72-8C74-56492587788A}"/>
          </ac:picMkLst>
        </pc:picChg>
      </pc:sldChg>
      <pc:sldChg chg="delSp modSp del mod">
        <pc:chgData name="HALL, EMMA (PGR)" userId="de357696-bbf4-439b-b6da-cc918242df62" providerId="ADAL" clId="{BAF42110-114F-4A7A-8FC9-6808DD2E5442}" dt="2024-03-19T17:30:11.205" v="225" actId="47"/>
        <pc:sldMkLst>
          <pc:docMk/>
          <pc:sldMk cId="2416433589" sldId="1491"/>
        </pc:sldMkLst>
        <pc:spChg chg="mod">
          <ac:chgData name="HALL, EMMA (PGR)" userId="de357696-bbf4-439b-b6da-cc918242df62" providerId="ADAL" clId="{BAF42110-114F-4A7A-8FC9-6808DD2E5442}" dt="2024-03-19T17:28:56.206" v="224" actId="1076"/>
          <ac:spMkLst>
            <pc:docMk/>
            <pc:sldMk cId="2416433589" sldId="1491"/>
            <ac:spMk id="3" creationId="{10ADA7C8-9CC9-4AFC-AA83-C95677E18DC9}"/>
          </ac:spMkLst>
        </pc:spChg>
        <pc:picChg chg="del">
          <ac:chgData name="HALL, EMMA (PGR)" userId="de357696-bbf4-439b-b6da-cc918242df62" providerId="ADAL" clId="{BAF42110-114F-4A7A-8FC9-6808DD2E5442}" dt="2024-03-19T17:28:49.250" v="223" actId="478"/>
          <ac:picMkLst>
            <pc:docMk/>
            <pc:sldMk cId="2416433589" sldId="1491"/>
            <ac:picMk id="5" creationId="{82A0092A-BDD1-4CC6-AD6D-F39F24F9D6FD}"/>
          </ac:picMkLst>
        </pc:picChg>
      </pc:sldChg>
      <pc:sldChg chg="delSp modSp mod">
        <pc:chgData name="HALL, EMMA (PGR)" userId="de357696-bbf4-439b-b6da-cc918242df62" providerId="ADAL" clId="{BAF42110-114F-4A7A-8FC9-6808DD2E5442}" dt="2024-03-19T17:28:46.375" v="222" actId="27636"/>
        <pc:sldMkLst>
          <pc:docMk/>
          <pc:sldMk cId="2855264119" sldId="1492"/>
        </pc:sldMkLst>
        <pc:spChg chg="mod">
          <ac:chgData name="HALL, EMMA (PGR)" userId="de357696-bbf4-439b-b6da-cc918242df62" providerId="ADAL" clId="{BAF42110-114F-4A7A-8FC9-6808DD2E5442}" dt="2024-03-19T17:28:46.375" v="222" actId="27636"/>
          <ac:spMkLst>
            <pc:docMk/>
            <pc:sldMk cId="2855264119" sldId="1492"/>
            <ac:spMk id="3" creationId="{10ADA7C8-9CC9-4AFC-AA83-C95677E18DC9}"/>
          </ac:spMkLst>
        </pc:spChg>
        <pc:picChg chg="del">
          <ac:chgData name="HALL, EMMA (PGR)" userId="de357696-bbf4-439b-b6da-cc918242df62" providerId="ADAL" clId="{BAF42110-114F-4A7A-8FC9-6808DD2E5442}" dt="2024-03-19T17:28:41.986" v="220" actId="478"/>
          <ac:picMkLst>
            <pc:docMk/>
            <pc:sldMk cId="2855264119" sldId="1492"/>
            <ac:picMk id="5" creationId="{82A0092A-BDD1-4CC6-AD6D-F39F24F9D6FD}"/>
          </ac:picMkLst>
        </pc:picChg>
      </pc:sldChg>
      <pc:sldChg chg="addSp delSp modSp mod">
        <pc:chgData name="HALL, EMMA (PGR)" userId="de357696-bbf4-439b-b6da-cc918242df62" providerId="ADAL" clId="{BAF42110-114F-4A7A-8FC9-6808DD2E5442}" dt="2024-03-19T17:10:08.677" v="219" actId="20577"/>
        <pc:sldMkLst>
          <pc:docMk/>
          <pc:sldMk cId="2764570636" sldId="1533"/>
        </pc:sldMkLst>
        <pc:spChg chg="add mod">
          <ac:chgData name="HALL, EMMA (PGR)" userId="de357696-bbf4-439b-b6da-cc918242df62" providerId="ADAL" clId="{BAF42110-114F-4A7A-8FC9-6808DD2E5442}" dt="2024-03-19T17:10:08.677" v="219" actId="20577"/>
          <ac:spMkLst>
            <pc:docMk/>
            <pc:sldMk cId="2764570636" sldId="1533"/>
            <ac:spMk id="5" creationId="{1E5A0057-EC23-1517-B2A5-9C713803C2CD}"/>
          </ac:spMkLst>
        </pc:spChg>
        <pc:picChg chg="add mod">
          <ac:chgData name="HALL, EMMA (PGR)" userId="de357696-bbf4-439b-b6da-cc918242df62" providerId="ADAL" clId="{BAF42110-114F-4A7A-8FC9-6808DD2E5442}" dt="2024-03-19T17:09:55.810" v="217" actId="1076"/>
          <ac:picMkLst>
            <pc:docMk/>
            <pc:sldMk cId="2764570636" sldId="1533"/>
            <ac:picMk id="4" creationId="{89BE222F-18E1-97D1-03F5-4EA1AD0E61D8}"/>
          </ac:picMkLst>
        </pc:picChg>
        <pc:picChg chg="del">
          <ac:chgData name="HALL, EMMA (PGR)" userId="de357696-bbf4-439b-b6da-cc918242df62" providerId="ADAL" clId="{BAF42110-114F-4A7A-8FC9-6808DD2E5442}" dt="2024-03-19T17:03:05.025" v="25" actId="478"/>
          <ac:picMkLst>
            <pc:docMk/>
            <pc:sldMk cId="2764570636" sldId="1533"/>
            <ac:picMk id="2050" creationId="{0B4E0F40-DB62-4663-9CD4-40BC9F49FFEE}"/>
          </ac:picMkLst>
        </pc:picChg>
        <pc:picChg chg="del">
          <ac:chgData name="HALL, EMMA (PGR)" userId="de357696-bbf4-439b-b6da-cc918242df62" providerId="ADAL" clId="{BAF42110-114F-4A7A-8FC9-6808DD2E5442}" dt="2024-03-19T17:09:53.015" v="216" actId="478"/>
          <ac:picMkLst>
            <pc:docMk/>
            <pc:sldMk cId="2764570636" sldId="1533"/>
            <ac:picMk id="2052" creationId="{ED132B38-1230-4CED-BF2C-606978F1E8ED}"/>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14104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63977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5087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7122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5AB9096-2988-48EE-A7D3-29E828A9A042}" type="datetimeFigureOut">
              <a:rPr lang="en-GB" smtClean="0"/>
              <a:t>19/03/2024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380056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35782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B9096-2988-48EE-A7D3-29E828A9A042}" type="datetimeFigureOut">
              <a:rPr lang="en-GB" smtClean="0"/>
              <a:t>19/03/2024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29247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B9096-2988-48EE-A7D3-29E828A9A042}" type="datetimeFigureOut">
              <a:rPr lang="en-GB" smtClean="0"/>
              <a:t>19/03/2024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23327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9096-2988-48EE-A7D3-29E828A9A042}" type="datetimeFigureOut">
              <a:rPr lang="en-GB" smtClean="0"/>
              <a:t>19/03/2024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00697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383617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19/03/2024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78882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5AB9096-2988-48EE-A7D3-29E828A9A042}" type="datetimeFigureOut">
              <a:rPr lang="en-GB" smtClean="0"/>
              <a:t>19/03/2024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2943858-6C3C-414C-8CF6-904B1A5B819B}" type="slidenum">
              <a:rPr lang="en-GB" smtClean="0"/>
              <a:t>‹#›</a:t>
            </a:fld>
            <a:endParaRPr lang="en-GB"/>
          </a:p>
        </p:txBody>
      </p:sp>
    </p:spTree>
    <p:extLst>
      <p:ext uri="{BB962C8B-B14F-4D97-AF65-F5344CB8AC3E}">
        <p14:creationId xmlns:p14="http://schemas.microsoft.com/office/powerpoint/2010/main" val="3567670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hroniclingamerica.loc.gov/lccn/sn83035487/1856-02-02/ed-1/seq-3/" TargetMode="External"/><Relationship Id="rId5" Type="http://schemas.openxmlformats.org/officeDocument/2006/relationships/image" Target="../media/image2.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gutenberg.org/files/13990/13990-h/13990-h.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4219959D-2540-41E1-8F04-F542EFF60973}"/>
              </a:ext>
            </a:extLst>
          </p:cNvPr>
          <p:cNvSpPr>
            <a:spLocks noGrp="1"/>
          </p:cNvSpPr>
          <p:nvPr>
            <p:ph type="ctrTitle"/>
          </p:nvPr>
        </p:nvSpPr>
        <p:spPr>
          <a:xfrm>
            <a:off x="6556100" y="1381514"/>
            <a:ext cx="4972511" cy="3106732"/>
          </a:xfrm>
        </p:spPr>
        <p:txBody>
          <a:bodyPr anchor="b">
            <a:normAutofit/>
          </a:bodyPr>
          <a:lstStyle/>
          <a:p>
            <a:r>
              <a:rPr lang="en-GB" sz="7200"/>
              <a:t>beloved</a:t>
            </a:r>
            <a:endParaRPr lang="en-GB" sz="7200" dirty="0"/>
          </a:p>
        </p:txBody>
      </p:sp>
      <p:sp>
        <p:nvSpPr>
          <p:cNvPr id="7" name="Subtitle 6">
            <a:extLst>
              <a:ext uri="{FF2B5EF4-FFF2-40B4-BE49-F238E27FC236}">
                <a16:creationId xmlns:a16="http://schemas.microsoft.com/office/drawing/2014/main" id="{AE138A6C-A5AE-469E-990F-87450D6E184E}"/>
              </a:ext>
            </a:extLst>
          </p:cNvPr>
          <p:cNvSpPr>
            <a:spLocks noGrp="1"/>
          </p:cNvSpPr>
          <p:nvPr>
            <p:ph type="subTitle" idx="1"/>
          </p:nvPr>
        </p:nvSpPr>
        <p:spPr>
          <a:xfrm>
            <a:off x="6556100" y="4687316"/>
            <a:ext cx="4972512" cy="1517088"/>
          </a:xfrm>
        </p:spPr>
        <p:txBody>
          <a:bodyPr>
            <a:normAutofit/>
          </a:bodyPr>
          <a:lstStyle/>
          <a:p>
            <a:r>
              <a:rPr lang="en-GB"/>
              <a:t>LO: How does the opening of the novel portray trauma and haunting memories? </a:t>
            </a:r>
            <a:endParaRPr lang="en-GB" dirty="0"/>
          </a:p>
        </p:txBody>
      </p:sp>
      <p:pic>
        <p:nvPicPr>
          <p:cNvPr id="1026" name="Picture 2">
            <a:extLst>
              <a:ext uri="{FF2B5EF4-FFF2-40B4-BE49-F238E27FC236}">
                <a16:creationId xmlns:a16="http://schemas.microsoft.com/office/drawing/2014/main" id="{19E5A60C-8AE5-4C72-8C74-564925877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56" b="11956"/>
          <a:stretch/>
        </p:blipFill>
        <p:spPr bwMode="auto">
          <a:xfrm>
            <a:off x="1" y="2"/>
            <a:ext cx="6095693"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435" y="149516"/>
            <a:ext cx="1278948" cy="685150"/>
          </a:xfrm>
          <a:prstGeom prst="rect">
            <a:avLst/>
          </a:prstGeom>
        </p:spPr>
      </p:pic>
      <p:pic>
        <p:nvPicPr>
          <p:cNvPr id="4" name="Picture 3"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0577" y="140269"/>
            <a:ext cx="1383926" cy="750025"/>
          </a:xfrm>
          <a:prstGeom prst="rect">
            <a:avLst/>
          </a:prstGeom>
        </p:spPr>
      </p:pic>
    </p:spTree>
    <p:extLst>
      <p:ext uri="{BB962C8B-B14F-4D97-AF65-F5344CB8AC3E}">
        <p14:creationId xmlns:p14="http://schemas.microsoft.com/office/powerpoint/2010/main" val="13445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03ED54AA-DB6F-4240-B3C5-A1549BC74441}"/>
              </a:ext>
            </a:extLst>
          </p:cNvPr>
          <p:cNvSpPr>
            <a:spLocks noGrp="1"/>
          </p:cNvSpPr>
          <p:nvPr>
            <p:ph type="title"/>
          </p:nvPr>
        </p:nvSpPr>
        <p:spPr>
          <a:xfrm>
            <a:off x="1490145" y="2376862"/>
            <a:ext cx="2640646" cy="2104273"/>
          </a:xfrm>
          <a:noFill/>
        </p:spPr>
        <p:txBody>
          <a:bodyPr>
            <a:normAutofit/>
          </a:bodyPr>
          <a:lstStyle/>
          <a:p>
            <a:pPr algn="ctr"/>
            <a:r>
              <a:rPr lang="en-GB" sz="2300" cap="none" dirty="0">
                <a:solidFill>
                  <a:srgbClr val="FFFFFF"/>
                </a:solidFill>
              </a:rPr>
              <a:t>How does Toni Morrison introduce memories of a violent history in the opening of her novel?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4284FCD-02E2-4CC7-94D2-7964E2A84312}"/>
              </a:ext>
            </a:extLst>
          </p:cNvPr>
          <p:cNvSpPr>
            <a:spLocks noGrp="1"/>
          </p:cNvSpPr>
          <p:nvPr>
            <p:ph idx="1"/>
          </p:nvPr>
        </p:nvSpPr>
        <p:spPr>
          <a:xfrm>
            <a:off x="6081089" y="725394"/>
            <a:ext cx="5142658" cy="5407212"/>
          </a:xfrm>
        </p:spPr>
        <p:txBody>
          <a:bodyPr anchor="ctr">
            <a:normAutofit/>
          </a:bodyPr>
          <a:lstStyle/>
          <a:p>
            <a:pPr marL="0" indent="0">
              <a:buNone/>
            </a:pPr>
            <a:r>
              <a:rPr lang="en-GB" sz="2000" b="1" cap="none" dirty="0"/>
              <a:t>How does Toni Morrison introduce memories of a violent history in the opening of her novel? </a:t>
            </a:r>
            <a:endParaRPr lang="en-GB" b="1" dirty="0"/>
          </a:p>
          <a:p>
            <a:pPr marL="0" indent="0">
              <a:buNone/>
            </a:pPr>
            <a:r>
              <a:rPr lang="en-GB" b="1" dirty="0"/>
              <a:t>Based on what we have just discussed, write a paragraph to evaluate this. </a:t>
            </a:r>
          </a:p>
          <a:p>
            <a:pPr marL="0" indent="0">
              <a:buNone/>
            </a:pPr>
            <a:r>
              <a:rPr lang="en-GB" b="1" dirty="0"/>
              <a:t>Use the following concepts: </a:t>
            </a:r>
          </a:p>
          <a:p>
            <a:r>
              <a:rPr lang="en-GB" dirty="0"/>
              <a:t>Trauma</a:t>
            </a:r>
          </a:p>
          <a:p>
            <a:r>
              <a:rPr lang="en-GB" dirty="0"/>
              <a:t>Elliptical style</a:t>
            </a:r>
          </a:p>
          <a:p>
            <a:r>
              <a:rPr lang="en-GB" dirty="0"/>
              <a:t>Ambivalence / multiple meanings / contradictions </a:t>
            </a:r>
          </a:p>
          <a:p>
            <a:pPr marL="0" indent="0">
              <a:buNone/>
            </a:pPr>
            <a:endParaRPr lang="en-GB" b="1"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33087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C053D35-003B-421C-AD06-06A9EC6A0A9C}"/>
              </a:ext>
            </a:extLst>
          </p:cNvPr>
          <p:cNvSpPr>
            <a:spLocks noGrp="1"/>
          </p:cNvSpPr>
          <p:nvPr>
            <p:ph type="title"/>
          </p:nvPr>
        </p:nvSpPr>
        <p:spPr>
          <a:xfrm>
            <a:off x="1069848" y="484632"/>
            <a:ext cx="10058400" cy="1609344"/>
          </a:xfrm>
        </p:spPr>
        <p:txBody>
          <a:bodyPr>
            <a:normAutofit/>
          </a:bodyPr>
          <a:lstStyle/>
          <a:p>
            <a:r>
              <a:rPr lang="en-GB" dirty="0"/>
              <a:t>Toni Morrison and history: </a:t>
            </a:r>
            <a:br>
              <a:rPr lang="en-GB" dirty="0"/>
            </a:br>
            <a:r>
              <a:rPr lang="en-GB" dirty="0"/>
              <a:t>The black book </a:t>
            </a:r>
          </a:p>
        </p:txBody>
      </p:sp>
      <p:sp>
        <p:nvSpPr>
          <p:cNvPr id="3" name="Content Placeholder 2">
            <a:extLst>
              <a:ext uri="{FF2B5EF4-FFF2-40B4-BE49-F238E27FC236}">
                <a16:creationId xmlns:a16="http://schemas.microsoft.com/office/drawing/2014/main" id="{10ADA7C8-9CC9-4AFC-AA83-C95677E18DC9}"/>
              </a:ext>
            </a:extLst>
          </p:cNvPr>
          <p:cNvSpPr>
            <a:spLocks noGrp="1"/>
          </p:cNvSpPr>
          <p:nvPr>
            <p:ph idx="1"/>
          </p:nvPr>
        </p:nvSpPr>
        <p:spPr>
          <a:xfrm>
            <a:off x="984504" y="2320412"/>
            <a:ext cx="10143743" cy="3851787"/>
          </a:xfrm>
        </p:spPr>
        <p:txBody>
          <a:bodyPr anchor="ctr">
            <a:normAutofit lnSpcReduction="10000"/>
          </a:bodyPr>
          <a:lstStyle/>
          <a:p>
            <a:r>
              <a:rPr lang="en-US" dirty="0"/>
              <a:t>The Black Book grew out of certain concerns Morrison had about race and language, one being Morrison’s sense that the “Black is beautiful” idea of the time reduced the complexity of Black American life to a slogan.</a:t>
            </a:r>
          </a:p>
          <a:p>
            <a:r>
              <a:rPr lang="en-US" dirty="0"/>
              <a:t>She was equally dissatisfied with academic treatises that did not get at the heart and spirit behind the culture. </a:t>
            </a:r>
          </a:p>
          <a:p>
            <a:r>
              <a:rPr lang="en-US" dirty="0"/>
              <a:t>Morrison worked with collectors of Black memorabilia and a graphic designer to put The Black Book together. </a:t>
            </a:r>
          </a:p>
          <a:p>
            <a:r>
              <a:rPr lang="en-US" dirty="0"/>
              <a:t>She wanted the largely visual work to be a kind of scrapbook, or panorama, of Black American life, largely free of language and thus cant, and valuable to the young.                        </a:t>
            </a:r>
          </a:p>
          <a:p>
            <a:r>
              <a:rPr lang="en-US" dirty="0"/>
              <a:t> “I was afraid that young people would come to believe that black history began in 1964,” she told an interviewer. “Or that there was slavery, there was a gap, and then there was 1964.”</a:t>
            </a:r>
            <a:endParaRPr lang="en-GB"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526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up of a paper&#10;&#10;Description automatically generated">
            <a:extLst>
              <a:ext uri="{FF2B5EF4-FFF2-40B4-BE49-F238E27FC236}">
                <a16:creationId xmlns:a16="http://schemas.microsoft.com/office/drawing/2014/main" id="{83600F72-376D-594C-204C-117F9EF0F0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87" r="4892"/>
          <a:stretch/>
        </p:blipFill>
        <p:spPr>
          <a:xfrm rot="5400000">
            <a:off x="2926081" y="-1641527"/>
            <a:ext cx="6339839" cy="10141054"/>
          </a:xfrm>
        </p:spPr>
      </p:pic>
    </p:spTree>
    <p:extLst>
      <p:ext uri="{BB962C8B-B14F-4D97-AF65-F5344CB8AC3E}">
        <p14:creationId xmlns:p14="http://schemas.microsoft.com/office/powerpoint/2010/main" val="59252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E5D-D825-4A52-8AB6-85D220441ECD}"/>
              </a:ext>
            </a:extLst>
          </p:cNvPr>
          <p:cNvSpPr>
            <a:spLocks noGrp="1"/>
          </p:cNvSpPr>
          <p:nvPr>
            <p:ph type="title"/>
          </p:nvPr>
        </p:nvSpPr>
        <p:spPr/>
        <p:txBody>
          <a:bodyPr/>
          <a:lstStyle/>
          <a:p>
            <a:r>
              <a:rPr lang="en-GB" dirty="0"/>
              <a:t>Preliminary pages </a:t>
            </a:r>
          </a:p>
        </p:txBody>
      </p:sp>
      <p:sp>
        <p:nvSpPr>
          <p:cNvPr id="4" name="Text Placeholder 3">
            <a:extLst>
              <a:ext uri="{FF2B5EF4-FFF2-40B4-BE49-F238E27FC236}">
                <a16:creationId xmlns:a16="http://schemas.microsoft.com/office/drawing/2014/main" id="{5E0E32B3-659F-47E6-98AA-C1DDC5597B64}"/>
              </a:ext>
            </a:extLst>
          </p:cNvPr>
          <p:cNvSpPr>
            <a:spLocks noGrp="1"/>
          </p:cNvSpPr>
          <p:nvPr>
            <p:ph type="body" idx="1"/>
          </p:nvPr>
        </p:nvSpPr>
        <p:spPr/>
        <p:txBody>
          <a:bodyPr/>
          <a:lstStyle/>
          <a:p>
            <a:r>
              <a:rPr lang="en-GB" dirty="0"/>
              <a:t>What is the significance of this dedication? </a:t>
            </a:r>
          </a:p>
        </p:txBody>
      </p:sp>
      <p:sp>
        <p:nvSpPr>
          <p:cNvPr id="5" name="Content Placeholder 4">
            <a:extLst>
              <a:ext uri="{FF2B5EF4-FFF2-40B4-BE49-F238E27FC236}">
                <a16:creationId xmlns:a16="http://schemas.microsoft.com/office/drawing/2014/main" id="{3A2AE5BC-4B90-45FD-B088-5E34CAEB656E}"/>
              </a:ext>
            </a:extLst>
          </p:cNvPr>
          <p:cNvSpPr>
            <a:spLocks noGrp="1"/>
          </p:cNvSpPr>
          <p:nvPr>
            <p:ph sz="half" idx="2"/>
          </p:nvPr>
        </p:nvSpPr>
        <p:spPr>
          <a:solidFill>
            <a:schemeClr val="bg2">
              <a:lumMod val="90000"/>
            </a:schemeClr>
          </a:solidFill>
        </p:spPr>
        <p:txBody>
          <a:bodyPr/>
          <a:lstStyle/>
          <a:p>
            <a:pPr marL="0" indent="0">
              <a:buNone/>
            </a:pPr>
            <a:endParaRPr lang="en-GB" dirty="0"/>
          </a:p>
          <a:p>
            <a:pPr marL="0" indent="0">
              <a:buNone/>
            </a:pPr>
            <a:r>
              <a:rPr lang="en-GB" dirty="0"/>
              <a:t>Sixty Million and More </a:t>
            </a:r>
          </a:p>
        </p:txBody>
      </p:sp>
      <p:sp>
        <p:nvSpPr>
          <p:cNvPr id="6" name="Text Placeholder 5">
            <a:extLst>
              <a:ext uri="{FF2B5EF4-FFF2-40B4-BE49-F238E27FC236}">
                <a16:creationId xmlns:a16="http://schemas.microsoft.com/office/drawing/2014/main" id="{FF9E8757-FB85-4FE7-B56D-6D95394AC599}"/>
              </a:ext>
            </a:extLst>
          </p:cNvPr>
          <p:cNvSpPr>
            <a:spLocks noGrp="1"/>
          </p:cNvSpPr>
          <p:nvPr>
            <p:ph type="body" sz="quarter" idx="3"/>
          </p:nvPr>
        </p:nvSpPr>
        <p:spPr/>
        <p:txBody>
          <a:bodyPr/>
          <a:lstStyle/>
          <a:p>
            <a:r>
              <a:rPr lang="en-GB" dirty="0"/>
              <a:t>What is the significance of this preliminary note? </a:t>
            </a:r>
          </a:p>
        </p:txBody>
      </p:sp>
      <p:sp>
        <p:nvSpPr>
          <p:cNvPr id="7" name="Content Placeholder 6">
            <a:extLst>
              <a:ext uri="{FF2B5EF4-FFF2-40B4-BE49-F238E27FC236}">
                <a16:creationId xmlns:a16="http://schemas.microsoft.com/office/drawing/2014/main" id="{2D293CE8-377B-4B68-9647-4469C704BE96}"/>
              </a:ext>
            </a:extLst>
          </p:cNvPr>
          <p:cNvSpPr>
            <a:spLocks noGrp="1"/>
          </p:cNvSpPr>
          <p:nvPr>
            <p:ph sz="quarter" idx="4"/>
          </p:nvPr>
        </p:nvSpPr>
        <p:spPr>
          <a:solidFill>
            <a:schemeClr val="accent2">
              <a:lumMod val="60000"/>
              <a:lumOff val="40000"/>
            </a:schemeClr>
          </a:solidFill>
        </p:spPr>
        <p:txBody>
          <a:bodyPr/>
          <a:lstStyle/>
          <a:p>
            <a:pPr marL="0" indent="0">
              <a:buNone/>
            </a:pPr>
            <a:endParaRPr lang="en-GB" dirty="0"/>
          </a:p>
          <a:p>
            <a:pPr marL="0" indent="0">
              <a:buNone/>
            </a:pPr>
            <a:r>
              <a:rPr lang="en-GB" dirty="0"/>
              <a:t>I will call them my people,</a:t>
            </a:r>
          </a:p>
          <a:p>
            <a:pPr marL="0" indent="0">
              <a:buNone/>
            </a:pPr>
            <a:r>
              <a:rPr lang="en-GB" dirty="0"/>
              <a:t>Which were not my people;</a:t>
            </a:r>
          </a:p>
          <a:p>
            <a:pPr marL="0" indent="0">
              <a:buNone/>
            </a:pPr>
            <a:r>
              <a:rPr lang="en-GB" dirty="0"/>
              <a:t>And her beloved,</a:t>
            </a:r>
          </a:p>
          <a:p>
            <a:pPr marL="0" indent="0">
              <a:buNone/>
            </a:pPr>
            <a:r>
              <a:rPr lang="en-GB" dirty="0"/>
              <a:t>Which was not beloved </a:t>
            </a:r>
          </a:p>
          <a:p>
            <a:pPr marL="0" indent="0">
              <a:buNone/>
            </a:pPr>
            <a:r>
              <a:rPr lang="en-GB" dirty="0"/>
              <a:t>(Romans 9:25)</a:t>
            </a:r>
          </a:p>
        </p:txBody>
      </p:sp>
    </p:spTree>
    <p:extLst>
      <p:ext uri="{BB962C8B-B14F-4D97-AF65-F5344CB8AC3E}">
        <p14:creationId xmlns:p14="http://schemas.microsoft.com/office/powerpoint/2010/main" val="251245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5E5D-D825-4A52-8AB6-85D220441ECD}"/>
              </a:ext>
            </a:extLst>
          </p:cNvPr>
          <p:cNvSpPr>
            <a:spLocks noGrp="1"/>
          </p:cNvSpPr>
          <p:nvPr>
            <p:ph type="title"/>
          </p:nvPr>
        </p:nvSpPr>
        <p:spPr>
          <a:xfrm>
            <a:off x="1061258" y="484632"/>
            <a:ext cx="10058400" cy="1609344"/>
          </a:xfrm>
        </p:spPr>
        <p:txBody>
          <a:bodyPr/>
          <a:lstStyle/>
          <a:p>
            <a:r>
              <a:rPr lang="en-GB" dirty="0"/>
              <a:t>Preliminary pages: The bible passage in more detail  </a:t>
            </a:r>
          </a:p>
        </p:txBody>
      </p:sp>
      <p:sp>
        <p:nvSpPr>
          <p:cNvPr id="7" name="Content Placeholder 6">
            <a:extLst>
              <a:ext uri="{FF2B5EF4-FFF2-40B4-BE49-F238E27FC236}">
                <a16:creationId xmlns:a16="http://schemas.microsoft.com/office/drawing/2014/main" id="{2D293CE8-377B-4B68-9647-4469C704BE96}"/>
              </a:ext>
            </a:extLst>
          </p:cNvPr>
          <p:cNvSpPr>
            <a:spLocks noGrp="1"/>
          </p:cNvSpPr>
          <p:nvPr>
            <p:ph sz="quarter" idx="4"/>
          </p:nvPr>
        </p:nvSpPr>
        <p:spPr>
          <a:xfrm>
            <a:off x="857320" y="2688336"/>
            <a:ext cx="4754880" cy="3291840"/>
          </a:xfrm>
          <a:solidFill>
            <a:schemeClr val="accent2">
              <a:lumMod val="60000"/>
              <a:lumOff val="40000"/>
            </a:schemeClr>
          </a:solidFill>
        </p:spPr>
        <p:txBody>
          <a:bodyPr/>
          <a:lstStyle/>
          <a:p>
            <a:pPr marL="0" indent="0">
              <a:buNone/>
            </a:pPr>
            <a:endParaRPr lang="en-GB" dirty="0"/>
          </a:p>
          <a:p>
            <a:pPr marL="0" indent="0">
              <a:buNone/>
            </a:pPr>
            <a:r>
              <a:rPr lang="en-GB" dirty="0"/>
              <a:t>I will call them my people,</a:t>
            </a:r>
          </a:p>
          <a:p>
            <a:pPr marL="0" indent="0">
              <a:buNone/>
            </a:pPr>
            <a:r>
              <a:rPr lang="en-GB" dirty="0"/>
              <a:t>Which were not my people;</a:t>
            </a:r>
          </a:p>
          <a:p>
            <a:pPr marL="0" indent="0">
              <a:buNone/>
            </a:pPr>
            <a:r>
              <a:rPr lang="en-GB" dirty="0"/>
              <a:t>And her beloved,</a:t>
            </a:r>
          </a:p>
          <a:p>
            <a:pPr marL="0" indent="0">
              <a:buNone/>
            </a:pPr>
            <a:r>
              <a:rPr lang="en-GB" dirty="0"/>
              <a:t>Which was not beloved </a:t>
            </a:r>
          </a:p>
          <a:p>
            <a:pPr marL="0" indent="0">
              <a:buNone/>
            </a:pPr>
            <a:r>
              <a:rPr lang="en-GB" dirty="0"/>
              <a:t>(Romans 9:25)</a:t>
            </a:r>
          </a:p>
        </p:txBody>
      </p:sp>
      <p:sp>
        <p:nvSpPr>
          <p:cNvPr id="13" name="TextBox 12">
            <a:extLst>
              <a:ext uri="{FF2B5EF4-FFF2-40B4-BE49-F238E27FC236}">
                <a16:creationId xmlns:a16="http://schemas.microsoft.com/office/drawing/2014/main" id="{033EB89B-6475-4D5F-A6F9-F88030FCA534}"/>
              </a:ext>
            </a:extLst>
          </p:cNvPr>
          <p:cNvSpPr txBox="1"/>
          <p:nvPr/>
        </p:nvSpPr>
        <p:spPr>
          <a:xfrm>
            <a:off x="6090458" y="2842952"/>
            <a:ext cx="5425440" cy="2862322"/>
          </a:xfrm>
          <a:prstGeom prst="rect">
            <a:avLst/>
          </a:prstGeom>
          <a:solidFill>
            <a:schemeClr val="tx2">
              <a:lumMod val="40000"/>
              <a:lumOff val="6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This introduces the issue of calling and identity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It also cites a New Testament passage, which repeats with little difference an Old testament passage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This suggests that there is some uncertainty as to the relation between the past and the present, or as to what ‘version’ of a truth is right </a:t>
            </a:r>
          </a:p>
        </p:txBody>
      </p:sp>
    </p:spTree>
    <p:extLst>
      <p:ext uri="{BB962C8B-B14F-4D97-AF65-F5344CB8AC3E}">
        <p14:creationId xmlns:p14="http://schemas.microsoft.com/office/powerpoint/2010/main" val="380375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03EF-F0C3-4529-80A6-3F443E34DC11}"/>
              </a:ext>
            </a:extLst>
          </p:cNvPr>
          <p:cNvSpPr>
            <a:spLocks noGrp="1"/>
          </p:cNvSpPr>
          <p:nvPr>
            <p:ph type="title"/>
          </p:nvPr>
        </p:nvSpPr>
        <p:spPr/>
        <p:txBody>
          <a:bodyPr/>
          <a:lstStyle/>
          <a:p>
            <a:r>
              <a:rPr lang="en-GB" dirty="0"/>
              <a:t>How are the main characters introduced? </a:t>
            </a:r>
          </a:p>
        </p:txBody>
      </p:sp>
      <p:sp>
        <p:nvSpPr>
          <p:cNvPr id="7" name="Content Placeholder 6">
            <a:extLst>
              <a:ext uri="{FF2B5EF4-FFF2-40B4-BE49-F238E27FC236}">
                <a16:creationId xmlns:a16="http://schemas.microsoft.com/office/drawing/2014/main" id="{866FBE00-41C3-49DF-BA18-6338FF5585D3}"/>
              </a:ext>
            </a:extLst>
          </p:cNvPr>
          <p:cNvSpPr>
            <a:spLocks noGrp="1"/>
          </p:cNvSpPr>
          <p:nvPr>
            <p:ph sz="half" idx="1"/>
          </p:nvPr>
        </p:nvSpPr>
        <p:spPr/>
        <p:txBody>
          <a:bodyPr>
            <a:normAutofit lnSpcReduction="10000"/>
          </a:bodyPr>
          <a:lstStyle/>
          <a:p>
            <a:r>
              <a:rPr lang="en-GB" dirty="0" err="1"/>
              <a:t>Sethe</a:t>
            </a:r>
            <a:endParaRPr lang="en-GB" dirty="0"/>
          </a:p>
          <a:p>
            <a:r>
              <a:rPr lang="en-GB" dirty="0"/>
              <a:t>Denver</a:t>
            </a:r>
          </a:p>
          <a:p>
            <a:r>
              <a:rPr lang="en-GB" dirty="0"/>
              <a:t>Paul D</a:t>
            </a:r>
          </a:p>
          <a:p>
            <a:r>
              <a:rPr lang="en-GB" dirty="0"/>
              <a:t>The ghost </a:t>
            </a:r>
          </a:p>
          <a:p>
            <a:r>
              <a:rPr lang="en-GB" dirty="0"/>
              <a:t>Baby Suggs</a:t>
            </a:r>
          </a:p>
          <a:p>
            <a:endParaRPr lang="en-GB" dirty="0"/>
          </a:p>
          <a:p>
            <a:pPr marL="0" indent="0">
              <a:buNone/>
            </a:pPr>
            <a:endParaRPr lang="en-GB" dirty="0"/>
          </a:p>
          <a:p>
            <a:pPr marL="0" indent="0">
              <a:buNone/>
            </a:pPr>
            <a:endParaRPr lang="en-GB" dirty="0"/>
          </a:p>
        </p:txBody>
      </p:sp>
      <p:sp>
        <p:nvSpPr>
          <p:cNvPr id="8" name="Content Placeholder 7">
            <a:extLst>
              <a:ext uri="{FF2B5EF4-FFF2-40B4-BE49-F238E27FC236}">
                <a16:creationId xmlns:a16="http://schemas.microsoft.com/office/drawing/2014/main" id="{797E7934-AB6E-4A70-8D30-E3C4475E611A}"/>
              </a:ext>
            </a:extLst>
          </p:cNvPr>
          <p:cNvSpPr>
            <a:spLocks noGrp="1"/>
          </p:cNvSpPr>
          <p:nvPr>
            <p:ph sz="half" idx="2"/>
          </p:nvPr>
        </p:nvSpPr>
        <p:spPr/>
        <p:txBody>
          <a:bodyPr>
            <a:normAutofit lnSpcReduction="10000"/>
          </a:bodyPr>
          <a:lstStyle/>
          <a:p>
            <a:pPr marL="0" indent="0">
              <a:buNone/>
            </a:pPr>
            <a:r>
              <a:rPr lang="en-GB" dirty="0"/>
              <a:t>In your groups, collect quotes introducing these characters (focus on the first section, up to p. 23)</a:t>
            </a:r>
          </a:p>
          <a:p>
            <a:pPr marL="0" indent="0">
              <a:buNone/>
            </a:pPr>
            <a:r>
              <a:rPr lang="en-GB" b="1" dirty="0"/>
              <a:t>Think about: </a:t>
            </a:r>
          </a:p>
          <a:p>
            <a:r>
              <a:rPr lang="en-GB" dirty="0"/>
              <a:t>How do </a:t>
            </a:r>
            <a:r>
              <a:rPr lang="en-GB" b="1" dirty="0"/>
              <a:t>their actions show their internal lives </a:t>
            </a:r>
            <a:r>
              <a:rPr lang="en-GB" dirty="0"/>
              <a:t>(emotions, hidden memories, etc)</a:t>
            </a:r>
          </a:p>
          <a:p>
            <a:r>
              <a:rPr lang="en-GB" dirty="0"/>
              <a:t>Is there any important </a:t>
            </a:r>
            <a:r>
              <a:rPr lang="en-GB" b="1" dirty="0"/>
              <a:t>symbolic object or metaphoric image </a:t>
            </a:r>
            <a:r>
              <a:rPr lang="en-GB" dirty="0"/>
              <a:t>used to introduced this character? How would you interpret it? (for example: the ‘metal’ imagery for </a:t>
            </a:r>
            <a:r>
              <a:rPr lang="en-GB" dirty="0" err="1"/>
              <a:t>Sethe</a:t>
            </a:r>
            <a:r>
              <a:rPr lang="en-GB" dirty="0"/>
              <a:t>, Denver’s broken jar for jam and biscuits, Baby Sugg’s colours, Paul D’s trembling…)</a:t>
            </a:r>
          </a:p>
          <a:p>
            <a:endParaRPr lang="en-GB" dirty="0"/>
          </a:p>
        </p:txBody>
      </p:sp>
    </p:spTree>
    <p:extLst>
      <p:ext uri="{BB962C8B-B14F-4D97-AF65-F5344CB8AC3E}">
        <p14:creationId xmlns:p14="http://schemas.microsoft.com/office/powerpoint/2010/main" val="28208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D1ACB685-9399-4A8D-9635-AE41E24B0AF6}"/>
              </a:ext>
            </a:extLst>
          </p:cNvPr>
          <p:cNvSpPr>
            <a:spLocks noGrp="1"/>
          </p:cNvSpPr>
          <p:nvPr>
            <p:ph type="title"/>
          </p:nvPr>
        </p:nvSpPr>
        <p:spPr>
          <a:xfrm>
            <a:off x="4970109" y="484632"/>
            <a:ext cx="6730277" cy="1609344"/>
          </a:xfrm>
          <a:ln>
            <a:noFill/>
          </a:ln>
        </p:spPr>
        <p:txBody>
          <a:bodyPr>
            <a:normAutofit fontScale="90000"/>
          </a:bodyPr>
          <a:lstStyle/>
          <a:p>
            <a:r>
              <a:rPr lang="en-GB" sz="4800" dirty="0"/>
              <a:t>Characters in context: Margaret Garner</a:t>
            </a:r>
          </a:p>
        </p:txBody>
      </p:sp>
      <p:pic>
        <p:nvPicPr>
          <p:cNvPr id="2052" name="Picture 4" descr="Picture">
            <a:extLst>
              <a:ext uri="{FF2B5EF4-FFF2-40B4-BE49-F238E27FC236}">
                <a16:creationId xmlns:a16="http://schemas.microsoft.com/office/drawing/2014/main" id="{ED132B38-1230-4CED-BF2C-606978F1E8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97" r="2" b="7675"/>
          <a:stretch/>
        </p:blipFill>
        <p:spPr bwMode="auto">
          <a:xfrm>
            <a:off x="86299" y="1289304"/>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AEE98D-6A6D-4D01-A7AF-5F75AE1748AC}"/>
              </a:ext>
            </a:extLst>
          </p:cNvPr>
          <p:cNvSpPr>
            <a:spLocks noGrp="1"/>
          </p:cNvSpPr>
          <p:nvPr>
            <p:ph idx="1"/>
          </p:nvPr>
        </p:nvSpPr>
        <p:spPr>
          <a:xfrm>
            <a:off x="4970108" y="2121407"/>
            <a:ext cx="6730277" cy="4565473"/>
          </a:xfrm>
        </p:spPr>
        <p:txBody>
          <a:bodyPr>
            <a:normAutofit/>
          </a:bodyPr>
          <a:lstStyle/>
          <a:p>
            <a:r>
              <a:rPr lang="en-US" sz="1800" dirty="0">
                <a:effectLst/>
                <a:ea typeface="Times New Roman" panose="02020603050405020304" pitchFamily="18" charset="0"/>
                <a:cs typeface="Calibri" panose="020F0502020204030204" pitchFamily="34" charset="0"/>
              </a:rPr>
              <a:t>Beloved is based on the true story of an ex-slave named Margaret Garner, who attempted to kill her children to prevent them from returning to slavery. </a:t>
            </a:r>
          </a:p>
          <a:p>
            <a:r>
              <a:rPr lang="en-US" sz="1800" dirty="0">
                <a:effectLst/>
                <a:ea typeface="Times New Roman" panose="02020603050405020304" pitchFamily="18" charset="0"/>
                <a:cs typeface="Calibri" panose="020F0502020204030204" pitchFamily="34" charset="0"/>
              </a:rPr>
              <a:t>Taking this event as the germ for her story, Morrison weaves it into a story about refugees from slavery, caught between remembering and forgetting what they have been through. </a:t>
            </a:r>
          </a:p>
          <a:p>
            <a:r>
              <a:rPr lang="en-US" sz="1800" dirty="0">
                <a:effectLst/>
                <a:ea typeface="Times New Roman" panose="02020603050405020304" pitchFamily="18" charset="0"/>
                <a:cs typeface="Calibri" panose="020F0502020204030204" pitchFamily="34" charset="0"/>
              </a:rPr>
              <a:t>The novels also explores the intensity of a mother’s relationship with children, particularly under slavery.</a:t>
            </a:r>
          </a:p>
          <a:p>
            <a:pPr marL="0" indent="0">
              <a:buNone/>
            </a:pPr>
            <a:endParaRPr lang="en-GB" sz="1800" dirty="0"/>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27C8E264-2940-D443-E751-5F59F54F41F9}"/>
              </a:ext>
            </a:extLst>
          </p:cNvPr>
          <p:cNvSpPr txBox="1"/>
          <p:nvPr/>
        </p:nvSpPr>
        <p:spPr>
          <a:xfrm>
            <a:off x="58951" y="5488384"/>
            <a:ext cx="4399280" cy="769441"/>
          </a:xfrm>
          <a:prstGeom prst="rect">
            <a:avLst/>
          </a:prstGeom>
          <a:noFill/>
        </p:spPr>
        <p:txBody>
          <a:bodyPr wrap="square" rtlCol="0">
            <a:spAutoFit/>
          </a:bodyPr>
          <a:lstStyle/>
          <a:p>
            <a:r>
              <a:rPr lang="en-GB" sz="1100" dirty="0">
                <a:solidFill>
                  <a:srgbClr val="333333"/>
                </a:solidFill>
              </a:rPr>
              <a:t>Image: </a:t>
            </a:r>
            <a:r>
              <a:rPr lang="en-GB" sz="1100" b="0" i="1" dirty="0">
                <a:solidFill>
                  <a:srgbClr val="333333"/>
                </a:solidFill>
                <a:effectLst/>
              </a:rPr>
              <a:t>Anti-slavery bugle. </a:t>
            </a:r>
            <a:r>
              <a:rPr lang="en-GB" sz="1100" b="0" i="0" dirty="0">
                <a:solidFill>
                  <a:srgbClr val="333333"/>
                </a:solidFill>
                <a:effectLst/>
              </a:rPr>
              <a:t>(New-Lisbon, Ohio), 02 Feb. 1856. </a:t>
            </a:r>
            <a:r>
              <a:rPr lang="en-GB" sz="1100" b="0" i="1" dirty="0">
                <a:solidFill>
                  <a:srgbClr val="333333"/>
                </a:solidFill>
                <a:effectLst/>
              </a:rPr>
              <a:t>Chronicling America: Historic American Newspapers</a:t>
            </a:r>
            <a:r>
              <a:rPr lang="en-GB" sz="1100" b="0" i="0" dirty="0">
                <a:solidFill>
                  <a:srgbClr val="333333"/>
                </a:solidFill>
                <a:effectLst/>
              </a:rPr>
              <a:t>. Lib. of Congress. </a:t>
            </a:r>
            <a:r>
              <a:rPr lang="en-GB" sz="1100" b="0" i="0" u="sng" dirty="0">
                <a:solidFill>
                  <a:srgbClr val="003366"/>
                </a:solidFill>
                <a:effectLst/>
                <a:hlinkClick r:id="rId6"/>
              </a:rPr>
              <a:t>https://chroniclingamerica.loc.gov/lccn/sn83035487/1856-02-02/ed-1/seq-3/</a:t>
            </a:r>
            <a:endParaRPr lang="en-GB" sz="1100" dirty="0"/>
          </a:p>
        </p:txBody>
      </p:sp>
    </p:spTree>
    <p:extLst>
      <p:ext uri="{BB962C8B-B14F-4D97-AF65-F5344CB8AC3E}">
        <p14:creationId xmlns:p14="http://schemas.microsoft.com/office/powerpoint/2010/main" val="386157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B685-9399-4A8D-9635-AE41E24B0AF6}"/>
              </a:ext>
            </a:extLst>
          </p:cNvPr>
          <p:cNvSpPr>
            <a:spLocks noGrp="1"/>
          </p:cNvSpPr>
          <p:nvPr>
            <p:ph type="title"/>
          </p:nvPr>
        </p:nvSpPr>
        <p:spPr>
          <a:xfrm>
            <a:off x="4970109" y="484632"/>
            <a:ext cx="6730277" cy="1609344"/>
          </a:xfrm>
          <a:ln>
            <a:noFill/>
          </a:ln>
        </p:spPr>
        <p:txBody>
          <a:bodyPr>
            <a:normAutofit fontScale="90000"/>
          </a:bodyPr>
          <a:lstStyle/>
          <a:p>
            <a:r>
              <a:rPr lang="en-GB" sz="4800" dirty="0"/>
              <a:t>Characters in context: Margaret Garner</a:t>
            </a:r>
          </a:p>
        </p:txBody>
      </p:sp>
      <p:sp>
        <p:nvSpPr>
          <p:cNvPr id="3" name="Content Placeholder 2">
            <a:extLst>
              <a:ext uri="{FF2B5EF4-FFF2-40B4-BE49-F238E27FC236}">
                <a16:creationId xmlns:a16="http://schemas.microsoft.com/office/drawing/2014/main" id="{81AEE98D-6A6D-4D01-A7AF-5F75AE1748AC}"/>
              </a:ext>
            </a:extLst>
          </p:cNvPr>
          <p:cNvSpPr>
            <a:spLocks noGrp="1"/>
          </p:cNvSpPr>
          <p:nvPr>
            <p:ph idx="1"/>
          </p:nvPr>
        </p:nvSpPr>
        <p:spPr>
          <a:xfrm>
            <a:off x="4970108" y="2121407"/>
            <a:ext cx="6730277" cy="4565473"/>
          </a:xfrm>
        </p:spPr>
        <p:txBody>
          <a:bodyPr>
            <a:normAutofit fontScale="92500" lnSpcReduction="20000"/>
          </a:bodyPr>
          <a:lstStyle/>
          <a:p>
            <a:pPr marL="0" indent="0">
              <a:buNone/>
            </a:pPr>
            <a:r>
              <a:rPr lang="en-US" sz="1800" dirty="0">
                <a:highlight>
                  <a:srgbClr val="FFFF00"/>
                </a:highlight>
                <a:ea typeface="Times New Roman" panose="02020603050405020304" pitchFamily="18" charset="0"/>
                <a:cs typeface="Calibri" panose="020F0502020204030204" pitchFamily="34" charset="0"/>
              </a:rPr>
              <a:t>Read up on Margaret Garner in Samuel May’s antislavery tract ‘The Fugitive Slave Law and Its Victims’</a:t>
            </a:r>
          </a:p>
          <a:p>
            <a:pPr marL="0" indent="0">
              <a:buNone/>
            </a:pPr>
            <a:r>
              <a:rPr lang="en-GB" sz="1800" dirty="0">
                <a:effectLst/>
                <a:highlight>
                  <a:srgbClr val="FFFF00"/>
                </a:highlight>
                <a:ea typeface="Times New Roman" panose="02020603050405020304" pitchFamily="18" charset="0"/>
                <a:hlinkClick r:id="rId2"/>
              </a:rPr>
              <a:t>https://www.gutenberg.org/files/13990/13990-h/13990-h.htm</a:t>
            </a:r>
            <a:r>
              <a:rPr lang="en-US" sz="1800" dirty="0">
                <a:effectLst/>
                <a:highlight>
                  <a:srgbClr val="FFFF00"/>
                </a:highlight>
                <a:ea typeface="Times New Roman" panose="02020603050405020304" pitchFamily="18" charset="0"/>
                <a:cs typeface="Calibri" panose="020F0502020204030204" pitchFamily="34" charset="0"/>
              </a:rPr>
              <a:t> </a:t>
            </a:r>
            <a:endParaRPr lang="en-GB" sz="1800" dirty="0">
              <a:effectLst/>
              <a:highlight>
                <a:srgbClr val="FFFF00"/>
              </a:highlight>
              <a:ea typeface="Times New Roman" panose="02020603050405020304" pitchFamily="18" charset="0"/>
            </a:endParaRPr>
          </a:p>
          <a:p>
            <a:pPr marL="0" indent="0">
              <a:buNone/>
            </a:pPr>
            <a:r>
              <a:rPr lang="en-GB" sz="1800" b="1" dirty="0">
                <a:effectLst/>
                <a:ea typeface="Times New Roman" panose="02020603050405020304" pitchFamily="18" charset="0"/>
              </a:rPr>
              <a:t>(</a:t>
            </a:r>
            <a:r>
              <a:rPr lang="en-US" sz="1800" b="1" dirty="0">
                <a:effectLst/>
                <a:ea typeface="Times New Roman" panose="02020603050405020304" pitchFamily="18" charset="0"/>
              </a:rPr>
              <a:t>The Fugitive Slave Acts </a:t>
            </a:r>
            <a:r>
              <a:rPr lang="en-US" sz="1800" dirty="0">
                <a:effectLst/>
                <a:ea typeface="Times New Roman" panose="02020603050405020304" pitchFamily="18" charset="0"/>
              </a:rPr>
              <a:t>were </a:t>
            </a:r>
            <a:r>
              <a:rPr lang="en-US" sz="1800" b="1" dirty="0">
                <a:effectLst/>
                <a:ea typeface="Times New Roman" panose="02020603050405020304" pitchFamily="18" charset="0"/>
              </a:rPr>
              <a:t>federal laws that allowed for the capture and return of runaway enslaved people </a:t>
            </a:r>
            <a:r>
              <a:rPr lang="en-US" sz="1800" dirty="0">
                <a:effectLst/>
                <a:ea typeface="Times New Roman" panose="02020603050405020304" pitchFamily="18" charset="0"/>
              </a:rPr>
              <a:t>within the territory of the United States. Enacted by Congress in 1793, it authorized local governments to seize and return escapees to their owners and imposed penalties on anyone who aided in their flight. Widespread resistance to the 1793 law led to the passage of the Fugitive Slave Act of 1850, which added more provisions regarding runaways and levied even harsher punishments for interfering in their capture. The Fugitive Slave Acts were among the most controversial laws of the early 19th century.)</a:t>
            </a:r>
          </a:p>
          <a:p>
            <a:pPr marL="0" indent="0">
              <a:buNone/>
            </a:pPr>
            <a:r>
              <a:rPr lang="en-GB" sz="1800" b="1" dirty="0">
                <a:solidFill>
                  <a:srgbClr val="000000"/>
                </a:solidFill>
                <a:effectLst/>
                <a:latin typeface="Times New Roman" panose="02020603050405020304" pitchFamily="18" charset="0"/>
                <a:ea typeface="Times New Roman" panose="02020603050405020304" pitchFamily="18" charset="0"/>
              </a:rPr>
              <a:t>Quote from the tract: </a:t>
            </a:r>
          </a:p>
          <a:p>
            <a:pPr marL="0" indent="0" algn="ctr">
              <a:buNone/>
            </a:pPr>
            <a:r>
              <a:rPr lang="en-GB" sz="1800" i="1" dirty="0">
                <a:solidFill>
                  <a:srgbClr val="000000"/>
                </a:solidFill>
                <a:effectLst/>
                <a:latin typeface="Times New Roman" panose="02020603050405020304" pitchFamily="18" charset="0"/>
                <a:ea typeface="Times New Roman" panose="02020603050405020304" pitchFamily="18" charset="0"/>
              </a:rPr>
              <a:t>And the young wife and mother, into whose very soul the iron had entered, hearing the cry of the master: "Now we'll have you all!" turning from the side of her husband and father, with whom she had stood to repel the foe, seized a knife, and with a single blow nearly severed the head from the body of her darling daughter</a:t>
            </a:r>
            <a:endParaRPr lang="en-GB" sz="1800" i="1" dirty="0">
              <a:effectLst/>
              <a:ea typeface="Times New Roman" panose="02020603050405020304" pitchFamily="18" charset="0"/>
            </a:endParaRPr>
          </a:p>
          <a:p>
            <a:pPr marL="0" indent="0">
              <a:buNone/>
            </a:pPr>
            <a:endParaRPr lang="en-GB" sz="1800" dirty="0"/>
          </a:p>
        </p:txBody>
      </p:sp>
      <p:pic>
        <p:nvPicPr>
          <p:cNvPr id="4" name="Picture 2">
            <a:extLst>
              <a:ext uri="{FF2B5EF4-FFF2-40B4-BE49-F238E27FC236}">
                <a16:creationId xmlns:a16="http://schemas.microsoft.com/office/drawing/2014/main" id="{89BE222F-18E1-97D1-03F5-4EA1AD0E6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66" b="1166"/>
          <a:stretch/>
        </p:blipFill>
        <p:spPr bwMode="auto">
          <a:xfrm>
            <a:off x="246318" y="925689"/>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5A0057-EC23-1517-B2A5-9C713803C2CD}"/>
              </a:ext>
            </a:extLst>
          </p:cNvPr>
          <p:cNvSpPr txBox="1"/>
          <p:nvPr/>
        </p:nvSpPr>
        <p:spPr>
          <a:xfrm>
            <a:off x="246318" y="4588143"/>
            <a:ext cx="3711388" cy="430887"/>
          </a:xfrm>
          <a:prstGeom prst="rect">
            <a:avLst/>
          </a:prstGeom>
          <a:noFill/>
        </p:spPr>
        <p:txBody>
          <a:bodyPr wrap="square" rtlCol="0">
            <a:spAutoFit/>
          </a:bodyPr>
          <a:lstStyle/>
          <a:p>
            <a:r>
              <a:rPr lang="en-GB" sz="1100" dirty="0"/>
              <a:t>Image: Thomas Satterwhite Noble, Magaret Garner, Public Domain. </a:t>
            </a:r>
          </a:p>
        </p:txBody>
      </p:sp>
    </p:spTree>
    <p:extLst>
      <p:ext uri="{BB962C8B-B14F-4D97-AF65-F5344CB8AC3E}">
        <p14:creationId xmlns:p14="http://schemas.microsoft.com/office/powerpoint/2010/main" val="276457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259E97-1EE2-479D-914D-E4718C80917B}"/>
              </a:ext>
            </a:extLst>
          </p:cNvPr>
          <p:cNvSpPr>
            <a:spLocks noGrp="1"/>
          </p:cNvSpPr>
          <p:nvPr>
            <p:ph type="title"/>
          </p:nvPr>
        </p:nvSpPr>
        <p:spPr/>
        <p:txBody>
          <a:bodyPr>
            <a:normAutofit/>
          </a:bodyPr>
          <a:lstStyle/>
          <a:p>
            <a:r>
              <a:rPr lang="en-GB" cap="none" dirty="0"/>
              <a:t>Writing Trauma: How to read Toni Morrison’s style </a:t>
            </a:r>
          </a:p>
        </p:txBody>
      </p:sp>
      <p:sp>
        <p:nvSpPr>
          <p:cNvPr id="8" name="Content Placeholder 7">
            <a:extLst>
              <a:ext uri="{FF2B5EF4-FFF2-40B4-BE49-F238E27FC236}">
                <a16:creationId xmlns:a16="http://schemas.microsoft.com/office/drawing/2014/main" id="{22561EDC-7022-4ABF-A7EC-ED3F4DC941AA}"/>
              </a:ext>
            </a:extLst>
          </p:cNvPr>
          <p:cNvSpPr>
            <a:spLocks noGrp="1"/>
          </p:cNvSpPr>
          <p:nvPr>
            <p:ph idx="1"/>
          </p:nvPr>
        </p:nvSpPr>
        <p:spPr>
          <a:xfrm>
            <a:off x="1197032" y="2388524"/>
            <a:ext cx="9931215" cy="3783676"/>
          </a:xfrm>
        </p:spPr>
        <p:txBody>
          <a:bodyPr>
            <a:normAutofit fontScale="92500" lnSpcReduction="20000"/>
          </a:bodyPr>
          <a:lstStyle/>
          <a:p>
            <a:pPr marL="0" indent="0">
              <a:buNone/>
            </a:pPr>
            <a:r>
              <a:rPr lang="en-GB" dirty="0">
                <a:highlight>
                  <a:srgbClr val="FFFF00"/>
                </a:highlight>
              </a:rPr>
              <a:t>Read up to p. 23 </a:t>
            </a:r>
          </a:p>
          <a:p>
            <a:pPr marL="0" indent="0">
              <a:buNone/>
            </a:pPr>
            <a:r>
              <a:rPr lang="en-GB" dirty="0"/>
              <a:t>Beloved is characterised by a style that is </a:t>
            </a:r>
            <a:r>
              <a:rPr lang="en-GB" b="1" dirty="0"/>
              <a:t>elliptical, </a:t>
            </a:r>
            <a:r>
              <a:rPr lang="en-GB" dirty="0"/>
              <a:t>and time-scales that are quite </a:t>
            </a:r>
            <a:r>
              <a:rPr lang="en-GB" b="1" dirty="0"/>
              <a:t>elastic: </a:t>
            </a:r>
          </a:p>
          <a:p>
            <a:r>
              <a:rPr lang="en-GB" dirty="0"/>
              <a:t>references are made to events or characters that are only explained later on: coherence is denied</a:t>
            </a:r>
          </a:p>
          <a:p>
            <a:r>
              <a:rPr lang="en-GB" dirty="0"/>
              <a:t>memories (of Sweet Home, seethe’s escape, etc) start here and there, so that the present is ‘shot through’ with the past – but they aren’t developed chronologically </a:t>
            </a:r>
          </a:p>
          <a:p>
            <a:pPr marL="0" indent="0">
              <a:buNone/>
            </a:pPr>
            <a:r>
              <a:rPr lang="en-GB" dirty="0"/>
              <a:t>Also, </a:t>
            </a:r>
            <a:r>
              <a:rPr lang="en-GB" b="1" dirty="0"/>
              <a:t>language is open to ambivalence, multiple meanings, and contradictory connotations</a:t>
            </a:r>
            <a:r>
              <a:rPr lang="en-GB" dirty="0"/>
              <a:t>: </a:t>
            </a:r>
          </a:p>
          <a:p>
            <a:r>
              <a:rPr lang="en-GB" dirty="0"/>
              <a:t>Symbolism of the chamomile </a:t>
            </a:r>
          </a:p>
          <a:p>
            <a:r>
              <a:rPr lang="en-GB" dirty="0"/>
              <a:t>Description of </a:t>
            </a:r>
            <a:r>
              <a:rPr lang="en-GB" dirty="0" err="1"/>
              <a:t>Sethe’s</a:t>
            </a:r>
            <a:r>
              <a:rPr lang="en-GB" dirty="0"/>
              <a:t> baking vs the atrocities she is talking about </a:t>
            </a:r>
          </a:p>
          <a:p>
            <a:r>
              <a:rPr lang="en-GB" dirty="0"/>
              <a:t>Imagery of milk </a:t>
            </a:r>
          </a:p>
          <a:p>
            <a:pPr marL="0" indent="0" algn="ctr">
              <a:buNone/>
            </a:pPr>
            <a:r>
              <a:rPr lang="en-GB" sz="2100" b="1" dirty="0">
                <a:highlight>
                  <a:srgbClr val="FFFF00"/>
                </a:highlight>
              </a:rPr>
              <a:t>Select examples of such a style: in what ways is this Gothic? How does this create a sense of haunting? How does this haunting compare and contrast to other Gothic texts you have read? </a:t>
            </a:r>
          </a:p>
          <a:p>
            <a:pPr marL="0" indent="0">
              <a:buNone/>
            </a:pPr>
            <a:endParaRPr lang="en-GB" dirty="0">
              <a:highlight>
                <a:srgbClr val="FFFF00"/>
              </a:highlight>
            </a:endParaRPr>
          </a:p>
          <a:p>
            <a:endParaRPr lang="en-GB" dirty="0">
              <a:highlight>
                <a:srgbClr val="FFFF00"/>
              </a:highlight>
            </a:endParaRPr>
          </a:p>
        </p:txBody>
      </p:sp>
    </p:spTree>
    <p:extLst>
      <p:ext uri="{BB962C8B-B14F-4D97-AF65-F5344CB8AC3E}">
        <p14:creationId xmlns:p14="http://schemas.microsoft.com/office/powerpoint/2010/main" val="283207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15E1-A4A5-4397-B977-F4D82C72C195}"/>
              </a:ext>
            </a:extLst>
          </p:cNvPr>
          <p:cNvSpPr>
            <a:spLocks noGrp="1"/>
          </p:cNvSpPr>
          <p:nvPr>
            <p:ph type="title"/>
          </p:nvPr>
        </p:nvSpPr>
        <p:spPr/>
        <p:txBody>
          <a:bodyPr>
            <a:normAutofit/>
          </a:bodyPr>
          <a:lstStyle/>
          <a:p>
            <a:r>
              <a:rPr lang="en-GB" sz="4000" cap="none" dirty="0"/>
              <a:t>How would you describe Morrison’s style in these quotations? </a:t>
            </a:r>
          </a:p>
        </p:txBody>
      </p:sp>
      <p:sp>
        <p:nvSpPr>
          <p:cNvPr id="3" name="Content Placeholder 2">
            <a:extLst>
              <a:ext uri="{FF2B5EF4-FFF2-40B4-BE49-F238E27FC236}">
                <a16:creationId xmlns:a16="http://schemas.microsoft.com/office/drawing/2014/main" id="{B67E9F82-3869-4804-AD01-DB101A7D7252}"/>
              </a:ext>
            </a:extLst>
          </p:cNvPr>
          <p:cNvSpPr>
            <a:spLocks noGrp="1"/>
          </p:cNvSpPr>
          <p:nvPr>
            <p:ph idx="1"/>
          </p:nvPr>
        </p:nvSpPr>
        <p:spPr/>
        <p:txBody>
          <a:bodyPr>
            <a:normAutofit fontScale="77500" lnSpcReduction="20000"/>
          </a:bodyPr>
          <a:lstStyle/>
          <a:p>
            <a:r>
              <a:rPr lang="en-US" dirty="0"/>
              <a:t>"The welcoming tool of unchiseled headstone; the one she selected to lean against on tiptoe, her knees wide open as any grave. Pink as a fingernail it was, and sprinkled with glittering chips." </a:t>
            </a:r>
          </a:p>
          <a:p>
            <a:r>
              <a:rPr lang="en-US" dirty="0"/>
              <a:t>"Suddenly there was Sweet Home rolling, rolling, rolling out before her eyes […] in shameless beauty. […] Boys hanging from the most beautiful sycamore trees in the world." </a:t>
            </a:r>
          </a:p>
          <a:p>
            <a:r>
              <a:rPr lang="en-US" dirty="0"/>
              <a:t>"Paul D  tied his shoes together, hung them over his shoulder and followed her through the door straight into a pool of red and undulating light that locked him where he stood"  </a:t>
            </a:r>
          </a:p>
          <a:p>
            <a:r>
              <a:rPr lang="en-US" dirty="0"/>
              <a:t>"her eyes did not pick up a flicker of light. They were like two wells into which he had trouble gazing […] Then schoolteacher arrived to put things in order. But what he did broke three more Sweet Home men and punched the glittering iron out of </a:t>
            </a:r>
            <a:r>
              <a:rPr lang="en-US" dirty="0" err="1"/>
              <a:t>Sethe's</a:t>
            </a:r>
            <a:r>
              <a:rPr lang="en-US" dirty="0"/>
              <a:t> eyes, leaving two open wells that did not reflect firelight."</a:t>
            </a:r>
          </a:p>
          <a:p>
            <a:r>
              <a:rPr lang="en-US" dirty="0"/>
              <a:t>"The five Sweet Home men looked at the new girl and decided to let her be. They were young and so sick with the absence of women they had taken to calves. Yet they let the iron-eyed girl be, so she could choose"</a:t>
            </a:r>
          </a:p>
          <a:p>
            <a:r>
              <a:rPr lang="en-US" dirty="0"/>
              <a:t>"I can't live here. Nobody speaks to us. Nobody comes by. Boys don't like me. Girls don’t either."  </a:t>
            </a:r>
          </a:p>
          <a:p>
            <a:r>
              <a:rPr lang="en-US" dirty="0"/>
              <a:t>"Schoolteacher made one open my back and when it closed it made a tree. It grows there still. […]He rubbed his cheek on her back and learned that way her sorrow, the roots of it. Its wide trunk and intricate branches." </a:t>
            </a:r>
          </a:p>
        </p:txBody>
      </p:sp>
    </p:spTree>
    <p:extLst>
      <p:ext uri="{BB962C8B-B14F-4D97-AF65-F5344CB8AC3E}">
        <p14:creationId xmlns:p14="http://schemas.microsoft.com/office/powerpoint/2010/main" val="284810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72AA-4709-4699-A008-BB5C52C1BD09}"/>
              </a:ext>
            </a:extLst>
          </p:cNvPr>
          <p:cNvSpPr>
            <a:spLocks noGrp="1"/>
          </p:cNvSpPr>
          <p:nvPr>
            <p:ph type="title"/>
          </p:nvPr>
        </p:nvSpPr>
        <p:spPr>
          <a:xfrm>
            <a:off x="83128" y="169995"/>
            <a:ext cx="10485397" cy="629273"/>
          </a:xfrm>
        </p:spPr>
        <p:txBody>
          <a:bodyPr>
            <a:normAutofit fontScale="90000"/>
          </a:bodyPr>
          <a:lstStyle/>
          <a:p>
            <a:r>
              <a:rPr lang="en-GB" dirty="0"/>
              <a:t>Key Concept: trauma </a:t>
            </a:r>
          </a:p>
        </p:txBody>
      </p:sp>
      <p:sp>
        <p:nvSpPr>
          <p:cNvPr id="3" name="Content Placeholder 2">
            <a:extLst>
              <a:ext uri="{FF2B5EF4-FFF2-40B4-BE49-F238E27FC236}">
                <a16:creationId xmlns:a16="http://schemas.microsoft.com/office/drawing/2014/main" id="{51F62D91-22FA-45B9-9489-47451D031827}"/>
              </a:ext>
            </a:extLst>
          </p:cNvPr>
          <p:cNvSpPr>
            <a:spLocks noGrp="1"/>
          </p:cNvSpPr>
          <p:nvPr>
            <p:ph idx="1"/>
          </p:nvPr>
        </p:nvSpPr>
        <p:spPr>
          <a:xfrm>
            <a:off x="227215" y="842356"/>
            <a:ext cx="10901033" cy="5531012"/>
          </a:xfrm>
        </p:spPr>
        <p:txBody>
          <a:bodyPr>
            <a:normAutofit fontScale="85000" lnSpcReduction="20000"/>
          </a:bodyPr>
          <a:lstStyle/>
          <a:p>
            <a:pPr marL="0" indent="0" fontAlgn="base">
              <a:spcBef>
                <a:spcPts val="600"/>
              </a:spcBef>
              <a:buNone/>
            </a:pPr>
            <a:r>
              <a:rPr lang="en-US" sz="1800" b="1" dirty="0">
                <a:solidFill>
                  <a:srgbClr val="C00000"/>
                </a:solidFill>
                <a:effectLst/>
                <a:latin typeface="Calibri" panose="020F0502020204030204" pitchFamily="34" charset="0"/>
                <a:ea typeface="Times New Roman" panose="02020603050405020304" pitchFamily="18" charset="0"/>
              </a:rPr>
              <a:t>What is trauma?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indent="0" fontAlgn="base">
              <a:spcBef>
                <a:spcPts val="600"/>
              </a:spcBef>
              <a:buNone/>
            </a:pPr>
            <a:r>
              <a:rPr lang="en-US" sz="1800" b="1" dirty="0">
                <a:effectLst/>
                <a:latin typeface="Calibri" panose="020F0502020204030204" pitchFamily="34" charset="0"/>
                <a:ea typeface="Times New Roman" panose="02020603050405020304" pitchFamily="18" charset="0"/>
              </a:rPr>
              <a:t>Here are some quotations about trauma in literature: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tabLst>
                <a:tab pos="457200" algn="l"/>
              </a:tabLst>
            </a:pPr>
            <a:r>
              <a:rPr lang="en-US" sz="1800" b="1" dirty="0">
                <a:effectLst/>
                <a:latin typeface="Calibri" panose="020F0502020204030204" pitchFamily="34" charset="0"/>
                <a:ea typeface="Times New Roman" panose="02020603050405020304" pitchFamily="18" charset="0"/>
              </a:rPr>
              <a:t>Identify the key words in each quote – what can you infer about trauma?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Bef>
                <a:spcPts val="600"/>
              </a:spcBef>
              <a:tabLst>
                <a:tab pos="457200" algn="l"/>
              </a:tabLst>
            </a:pPr>
            <a:r>
              <a:rPr lang="en-US" sz="1800" b="1" dirty="0">
                <a:effectLst/>
                <a:latin typeface="Calibri" panose="020F0502020204030204" pitchFamily="34" charset="0"/>
                <a:ea typeface="Times New Roman" panose="02020603050405020304" pitchFamily="18" charset="0"/>
              </a:rPr>
              <a:t>Which are most helpful in explaining how Toni Morison presents memories? </a:t>
            </a:r>
            <a:r>
              <a:rPr lang="en-US" sz="1800" dirty="0">
                <a:effectLst/>
                <a:latin typeface="Calibri" panose="020F0502020204030204" pitchFamily="34" charset="0"/>
                <a:ea typeface="Times New Roman" panose="02020603050405020304" pitchFamily="18" charset="0"/>
              </a:rPr>
              <a:t> </a:t>
            </a:r>
          </a:p>
          <a:p>
            <a:pPr marL="0" lvl="0" indent="0" fontAlgn="base">
              <a:spcBef>
                <a:spcPts val="600"/>
              </a:spcBef>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Laura Di </a:t>
            </a:r>
            <a:r>
              <a:rPr lang="en-US" sz="1800" i="1" dirty="0" err="1">
                <a:effectLst/>
                <a:latin typeface="Calibri" panose="020F0502020204030204" pitchFamily="34" charset="0"/>
                <a:ea typeface="Times New Roman" panose="02020603050405020304" pitchFamily="18" charset="0"/>
              </a:rPr>
              <a:t>Prete</a:t>
            </a:r>
            <a:r>
              <a:rPr lang="en-US" sz="1800" i="1" dirty="0">
                <a:effectLst/>
                <a:latin typeface="Calibri" panose="020F0502020204030204" pitchFamily="34" charset="0"/>
                <a:ea typeface="Times New Roman" panose="02020603050405020304" pitchFamily="18" charset="0"/>
              </a:rPr>
              <a:t>: Trauma is a "foreign body" in the mind </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trauma ‘can be best understood through plural, multi-disciplinary perspectives’ (</a:t>
            </a:r>
            <a:r>
              <a:rPr lang="en-US" sz="1800" i="1" dirty="0" err="1">
                <a:effectLst/>
                <a:latin typeface="Calibri" panose="020F0502020204030204" pitchFamily="34" charset="0"/>
                <a:ea typeface="Times New Roman" panose="02020603050405020304" pitchFamily="18" charset="0"/>
              </a:rPr>
              <a:t>Luckhurst</a:t>
            </a:r>
            <a:r>
              <a:rPr lang="en-US" sz="1800" i="1" dirty="0">
                <a:effectLst/>
                <a:latin typeface="Calibri" panose="020F0502020204030204" pitchFamily="34" charset="0"/>
                <a:ea typeface="Times New Roman" panose="02020603050405020304" pitchFamily="18" charset="0"/>
              </a:rPr>
              <a:t> 2008)</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Coupland and Coupland (1997: 117) have called trauma a ‘discourse of the unsayable’.</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"Perhaps the most striking feature of traumatic recollection is the fact that it is not a simple memory." (Cathy </a:t>
            </a:r>
            <a:r>
              <a:rPr lang="en-US" sz="1800" i="1" dirty="0" err="1">
                <a:effectLst/>
                <a:latin typeface="Calibri" panose="020F0502020204030204" pitchFamily="34" charset="0"/>
                <a:ea typeface="Times New Roman" panose="02020603050405020304" pitchFamily="18" charset="0"/>
              </a:rPr>
              <a:t>Caruth</a:t>
            </a:r>
            <a:r>
              <a:rPr lang="en-US" sz="1800" i="1" dirty="0">
                <a:effectLst/>
                <a:latin typeface="Calibri" panose="020F0502020204030204" pitchFamily="34" charset="0"/>
                <a:ea typeface="Times New Roman" panose="02020603050405020304" pitchFamily="18" charset="0"/>
              </a:rPr>
              <a:t>, 1995)</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"The attempt to gain access to a traumatic history, then, is also the project of listening beyond the pathology of individual suffering, to the reality of a history that in its crises can only be perceived in unassimilable forms" (Cathy </a:t>
            </a:r>
            <a:r>
              <a:rPr lang="en-US" sz="1800" i="1" dirty="0" err="1">
                <a:effectLst/>
                <a:latin typeface="Calibri" panose="020F0502020204030204" pitchFamily="34" charset="0"/>
                <a:ea typeface="Times New Roman" panose="02020603050405020304" pitchFamily="18" charset="0"/>
              </a:rPr>
              <a:t>Caruth</a:t>
            </a:r>
            <a:r>
              <a:rPr lang="en-US" sz="1800" i="1" dirty="0">
                <a:effectLst/>
                <a:latin typeface="Calibri" panose="020F0502020204030204" pitchFamily="34" charset="0"/>
                <a:ea typeface="Times New Roman" panose="02020603050405020304" pitchFamily="18" charset="0"/>
              </a:rPr>
              <a:t>, 1995)</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In trauma, "the body keeps the score" (Bessel van der Kolk)</a:t>
            </a:r>
            <a:r>
              <a:rPr lang="en-US" sz="1800" dirty="0">
                <a:effectLst/>
                <a:latin typeface="Calibri" panose="020F0502020204030204" pitchFamily="34" charset="0"/>
                <a:ea typeface="Times New Roman" panose="02020603050405020304" pitchFamily="18" charset="0"/>
              </a:rPr>
              <a:t> </a:t>
            </a:r>
          </a:p>
          <a:p>
            <a:pPr fontAlgn="base">
              <a:buSzPts val="1000"/>
              <a:tabLst>
                <a:tab pos="457200" algn="l"/>
              </a:tabLst>
            </a:pPr>
            <a:r>
              <a:rPr lang="en-US" sz="1800" dirty="0">
                <a:effectLst/>
                <a:latin typeface="Calibri" panose="020F0502020204030204" pitchFamily="34" charset="0"/>
                <a:ea typeface="Times New Roman" panose="02020603050405020304" pitchFamily="18" charset="0"/>
              </a:rPr>
              <a:t>Van der Kolk (2014: 21) stresses the enduring changes brought about by the experience of trauma: </a:t>
            </a: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"We have learned that trauma is not just an event that took place sometime in the past; it is also the imprint left by that experience on mind, brain, and body. This imprint has ongoing consequences for how the human organism manages to survive in the present. Trauma results in a fundamental reorganization of the way mind and brain manage perceptions. It changes not only how we think and what we think about, but also our very capacity to think.</a:t>
            </a:r>
            <a:r>
              <a:rPr lang="en-US" sz="1800" dirty="0">
                <a:effectLst/>
                <a:latin typeface="Calibri" panose="020F0502020204030204" pitchFamily="34" charset="0"/>
                <a:ea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endParaRPr>
          </a:p>
          <a:p>
            <a:pPr fontAlgn="base">
              <a:buSzPts val="1000"/>
              <a:tabLst>
                <a:tab pos="457200" algn="l"/>
              </a:tabLst>
            </a:pPr>
            <a:r>
              <a:rPr lang="en-US" sz="1800" i="1" dirty="0">
                <a:effectLst/>
                <a:latin typeface="Calibri" panose="020F0502020204030204" pitchFamily="34" charset="0"/>
                <a:ea typeface="Times New Roman" panose="02020603050405020304" pitchFamily="18" charset="0"/>
              </a:rPr>
              <a:t>Sigmund Freud, 1920: (People] think the fact that the traumatic experience is forcing itself upon the patient is a proof of the strength of the experience: the patient is, as one might say, fixated to his. trauma.  I am not aware, however, that patients suffering from traumatic neurosis are much occupied in their waking lives with memories of their accident. Perhaps they are more concerned with not thinking of it. (Freud, 1920, 13) </a:t>
            </a:r>
            <a:r>
              <a:rPr lang="en-US"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52075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Abadi</vt:lpstr>
      <vt:lpstr>Arial</vt:lpstr>
      <vt:lpstr>Calibri</vt:lpstr>
      <vt:lpstr>Rockwell</vt:lpstr>
      <vt:lpstr>Rockwell Extra Bold</vt:lpstr>
      <vt:lpstr>Times New Roman</vt:lpstr>
      <vt:lpstr>Tw Cen MT</vt:lpstr>
      <vt:lpstr>Wingdings</vt:lpstr>
      <vt:lpstr>Wood Type</vt:lpstr>
      <vt:lpstr>beloved</vt:lpstr>
      <vt:lpstr>Preliminary pages </vt:lpstr>
      <vt:lpstr>Preliminary pages: The bible passage in more detail  </vt:lpstr>
      <vt:lpstr>How are the main characters introduced? </vt:lpstr>
      <vt:lpstr>Characters in context: Margaret Garner</vt:lpstr>
      <vt:lpstr>Characters in context: Margaret Garner</vt:lpstr>
      <vt:lpstr>Writing Trauma: How to read Toni Morrison’s style </vt:lpstr>
      <vt:lpstr>How would you describe Morrison’s style in these quotations? </vt:lpstr>
      <vt:lpstr>Key Concept: trauma </vt:lpstr>
      <vt:lpstr>How does Toni Morrison introduce memories of a violent history in the opening of her novel? </vt:lpstr>
      <vt:lpstr>Toni Morrison and history:  The black book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dc:title>
  <dc:creator>Katharina Donn</dc:creator>
  <cp:lastModifiedBy>HALL, EMMA (PGR)</cp:lastModifiedBy>
  <cp:revision>3</cp:revision>
  <dcterms:created xsi:type="dcterms:W3CDTF">2022-07-13T14:47:51Z</dcterms:created>
  <dcterms:modified xsi:type="dcterms:W3CDTF">2024-03-19T17:30:19Z</dcterms:modified>
</cp:coreProperties>
</file>