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7" r:id="rId3"/>
    <p:sldId id="268" r:id="rId4"/>
    <p:sldId id="269" r:id="rId5"/>
    <p:sldId id="270" r:id="rId6"/>
    <p:sldId id="266" r:id="rId7"/>
    <p:sldId id="262" r:id="rId8"/>
    <p:sldId id="263" r:id="rId9"/>
    <p:sldId id="264" r:id="rId10"/>
    <p:sldId id="265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C7779A-7484-1595-4CDE-FB301E36DA93}" name="Emily Brady" initials="EB" userId="S::roth0201@ox.ac.uk::535b17ac-2540-467d-b9ad-896b475ecd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02"/>
    <p:restoredTop sz="96024"/>
  </p:normalViewPr>
  <p:slideViewPr>
    <p:cSldViewPr snapToGrid="0">
      <p:cViewPr varScale="1">
        <p:scale>
          <a:sx n="118" d="100"/>
          <a:sy n="118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62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5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0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4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46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1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0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3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1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6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2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C03C-43BB-5737-31B5-839E4FBC0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Analysing</a:t>
            </a:r>
            <a:r>
              <a:rPr lang="en-US" dirty="0"/>
              <a:t> Photography </a:t>
            </a:r>
            <a:r>
              <a:rPr lang="en-US"/>
              <a:t>in History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EF324-CFC9-556F-02FF-F141487F6A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BAAS History Resources Series:  History Skills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B78D6-221F-43C0-CCD5-6414855E4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5592438"/>
            <a:ext cx="21336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9A458-3F62-5056-504F-9689210A8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384" y="5592438"/>
            <a:ext cx="217169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0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A571-E1A4-C048-9BFF-46F19FF0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34962"/>
            <a:ext cx="9601200" cy="1485900"/>
          </a:xfrm>
        </p:spPr>
        <p:txBody>
          <a:bodyPr>
            <a:normAutofit/>
          </a:bodyPr>
          <a:lstStyle/>
          <a:p>
            <a:r>
              <a:rPr lang="en-GB" b="1" dirty="0"/>
              <a:t>Photographic Theory and Roland Barthes: THE PUNCTUM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4725B-F1AE-4844-9019-75FB7DFB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847"/>
            <a:ext cx="47956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Roland Barthes explains the punctum using William Klein’s photograph </a:t>
            </a:r>
            <a:r>
              <a:rPr lang="en-GB" b="1" i="1" dirty="0"/>
              <a:t>Little Italy </a:t>
            </a:r>
            <a:r>
              <a:rPr lang="en-GB" b="1" dirty="0"/>
              <a:t>(1954) to the right:</a:t>
            </a:r>
          </a:p>
          <a:p>
            <a:pPr marL="0" indent="0">
              <a:buNone/>
            </a:pPr>
            <a:r>
              <a:rPr lang="en-GB" dirty="0"/>
              <a:t>“Yet the punctum shows no preference for morality or good taste: the punctum can be ill-bred. William Klein has photographed children of Little Italy in New York (I954); all very touching, amusing, but what I stubbornly see are one child's bad teeth.”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E4682-DE6C-7340-9308-20FF2A7812BC}"/>
              </a:ext>
            </a:extLst>
          </p:cNvPr>
          <p:cNvPicPr/>
          <p:nvPr/>
        </p:nvPicPr>
        <p:blipFill>
          <a:blip r:embed="rId2">
            <a:extLst>
              <a:ext uri="{FF2B5EF4-FFF2-40B4-BE49-F238E27FC236}">
                <a16:creationId xmlns:lc="http://schemas.openxmlformats.org/drawingml/2006/lockedCanvas" xmlns:a16="http://schemas.microsoft.com/office/drawing/2014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2B9CA8CF-721B-A346-917A-C155F9077F1B}"/>
              </a:ext>
            </a:extLst>
          </a:blip>
          <a:stretch>
            <a:fillRect/>
          </a:stretch>
        </p:blipFill>
        <p:spPr>
          <a:xfrm>
            <a:off x="5767303" y="1982514"/>
            <a:ext cx="60930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7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9B77-B629-038D-7299-7E6E5D3F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D8558-CBC2-5353-8DFF-6EDA5518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627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Roland Barthes, </a:t>
            </a:r>
            <a:r>
              <a:rPr lang="en-US" i="1" dirty="0"/>
              <a:t>Camera Lucida </a:t>
            </a:r>
            <a:r>
              <a:rPr lang="en-US" dirty="0"/>
              <a:t>(New York: Hill and Wang, 1981)</a:t>
            </a:r>
          </a:p>
          <a:p>
            <a:r>
              <a:rPr lang="en-US" dirty="0"/>
              <a:t>Judith Fryer Davidov, </a:t>
            </a:r>
            <a:r>
              <a:rPr lang="en-US" i="1" dirty="0"/>
              <a:t>Women’s Camera: Self / Body / Other in American Visual Culture </a:t>
            </a:r>
            <a:r>
              <a:rPr lang="en-US" dirty="0"/>
              <a:t>(Durham: Duke University Press, 1998). </a:t>
            </a:r>
          </a:p>
          <a:p>
            <a:r>
              <a:rPr lang="en-US" dirty="0"/>
              <a:t>Marcy J. </a:t>
            </a:r>
            <a:r>
              <a:rPr lang="en-US" dirty="0" err="1"/>
              <a:t>Dinius</a:t>
            </a:r>
            <a:r>
              <a:rPr lang="en-US" dirty="0"/>
              <a:t>, </a:t>
            </a:r>
            <a:r>
              <a:rPr lang="en-US" i="1" dirty="0"/>
              <a:t>The Camera and the Press: American Visual and Print Culture in the Age of the Daguerreotype</a:t>
            </a:r>
            <a:r>
              <a:rPr lang="en-US" dirty="0"/>
              <a:t> (Philadelphia: University of Pennsylvania Press, 2012).</a:t>
            </a:r>
          </a:p>
          <a:p>
            <a:r>
              <a:rPr lang="en-US" dirty="0"/>
              <a:t>Jeanne </a:t>
            </a:r>
            <a:r>
              <a:rPr lang="en-US" dirty="0" err="1"/>
              <a:t>Moutoussamy</a:t>
            </a:r>
            <a:r>
              <a:rPr lang="en-US" dirty="0"/>
              <a:t>-Ashe, </a:t>
            </a:r>
            <a:r>
              <a:rPr lang="en-US" i="1" dirty="0"/>
              <a:t>Viewfinders: Black Women Photographers </a:t>
            </a:r>
            <a:r>
              <a:rPr lang="en-US" dirty="0"/>
              <a:t>(New York &amp; London: Readers and Writers Press, 1993).</a:t>
            </a:r>
          </a:p>
          <a:p>
            <a:r>
              <a:rPr lang="en-US" dirty="0"/>
              <a:t>Beaumont Newhall, </a:t>
            </a:r>
            <a:r>
              <a:rPr lang="en-US" i="1" dirty="0"/>
              <a:t>The History of Photography: From 1839 to Present </a:t>
            </a:r>
            <a:r>
              <a:rPr lang="en-US" dirty="0"/>
              <a:t>(New York: The Museum of Modern Art, 1984).</a:t>
            </a:r>
          </a:p>
          <a:p>
            <a:r>
              <a:rPr lang="en-US" dirty="0"/>
              <a:t>Susan Sontag, </a:t>
            </a:r>
            <a:r>
              <a:rPr lang="en-US" i="1" dirty="0"/>
              <a:t>On Photography </a:t>
            </a:r>
            <a:r>
              <a:rPr lang="en-US" dirty="0"/>
              <a:t>(New York: Penguin, 1979).</a:t>
            </a:r>
          </a:p>
          <a:p>
            <a:r>
              <a:rPr lang="en-US" dirty="0"/>
              <a:t>John Szarkowski, </a:t>
            </a:r>
            <a:r>
              <a:rPr lang="en-US" i="1" dirty="0"/>
              <a:t>The Photographer’s Eye </a:t>
            </a:r>
            <a:r>
              <a:rPr lang="en-US" dirty="0"/>
              <a:t>(New York: The Museum of Modern Art, 2007).</a:t>
            </a:r>
          </a:p>
          <a:p>
            <a:r>
              <a:rPr lang="en-US" dirty="0"/>
              <a:t>Deborah Willis, </a:t>
            </a:r>
            <a:r>
              <a:rPr lang="en-US" i="1" dirty="0"/>
              <a:t>Reflections in Black: A History of Black Photographers, 1840 to Present </a:t>
            </a:r>
            <a:r>
              <a:rPr lang="en-US" dirty="0"/>
              <a:t>(New York &amp; London: W. W. Norton, 2000). </a:t>
            </a:r>
          </a:p>
          <a:p>
            <a:r>
              <a:rPr lang="en-US" dirty="0"/>
              <a:t>Deborah Willis and Barbara </a:t>
            </a:r>
            <a:r>
              <a:rPr lang="en-US" dirty="0" err="1"/>
              <a:t>Krauthamer</a:t>
            </a:r>
            <a:r>
              <a:rPr lang="en-US" dirty="0"/>
              <a:t>, </a:t>
            </a:r>
            <a:r>
              <a:rPr lang="en-US" i="1" dirty="0"/>
              <a:t>Envisioning Emancipation: Black Americans and the End of Slavery </a:t>
            </a:r>
            <a:r>
              <a:rPr lang="en-US" dirty="0"/>
              <a:t>(Philadelphia: Temple University Press, 2013).</a:t>
            </a:r>
          </a:p>
        </p:txBody>
      </p:sp>
    </p:spTree>
    <p:extLst>
      <p:ext uri="{BB962C8B-B14F-4D97-AF65-F5344CB8AC3E}">
        <p14:creationId xmlns:p14="http://schemas.microsoft.com/office/powerpoint/2010/main" val="376205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F287-2CAA-0EEC-7416-90929435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History of Photography</a:t>
            </a:r>
          </a:p>
        </p:txBody>
      </p:sp>
      <p:pic>
        <p:nvPicPr>
          <p:cNvPr id="1028" name="Picture 4" descr="Daguerreotypes: Early Photography Explained">
            <a:extLst>
              <a:ext uri="{FF2B5EF4-FFF2-40B4-BE49-F238E27FC236}">
                <a16:creationId xmlns:a16="http://schemas.microsoft.com/office/drawing/2014/main" id="{86CFB3CE-D760-D4C9-13C0-5061AD6B2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r="17031"/>
          <a:stretch/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1164D-1925-F676-4F87-AB1E8EB3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40039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Photography was first invited in France in 1839 by Louis-Jacque-</a:t>
            </a:r>
            <a:r>
              <a:rPr lang="en-US" dirty="0" err="1"/>
              <a:t>Mandé</a:t>
            </a:r>
            <a:r>
              <a:rPr lang="en-US" dirty="0"/>
              <a:t> Daguerre, when he invented the daguerreotype. These were images produced under glass, that was fragile and expensive. </a:t>
            </a:r>
          </a:p>
          <a:p>
            <a:pPr>
              <a:lnSpc>
                <a:spcPct val="90000"/>
              </a:lnSpc>
            </a:pPr>
            <a:r>
              <a:rPr lang="en-US" dirty="0"/>
              <a:t>Marcy J. </a:t>
            </a:r>
            <a:r>
              <a:rPr lang="en-US" dirty="0" err="1"/>
              <a:t>Dinius</a:t>
            </a:r>
            <a:r>
              <a:rPr lang="en-US" dirty="0"/>
              <a:t> notes that “photography begun as daguerreotype, yet </a:t>
            </a:r>
            <a:r>
              <a:rPr lang="en-US" dirty="0" err="1"/>
              <a:t>daguerreotypy</a:t>
            </a:r>
            <a:r>
              <a:rPr lang="en-US" dirty="0"/>
              <a:t> is both like and unlike subsequent forms of photography.”</a:t>
            </a:r>
          </a:p>
          <a:p>
            <a:pPr>
              <a:lnSpc>
                <a:spcPct val="90000"/>
              </a:lnSpc>
            </a:pPr>
            <a:r>
              <a:rPr lang="en-US" dirty="0"/>
              <a:t>The daguerreotype would fall out of fashion with the emergence of easier and cheaper techniques, such as the calotype and the tintype. </a:t>
            </a:r>
          </a:p>
          <a:p>
            <a:pPr>
              <a:lnSpc>
                <a:spcPct val="90000"/>
              </a:lnSpc>
            </a:pPr>
            <a:r>
              <a:rPr lang="en-US" dirty="0"/>
              <a:t>Nonetheless, the invention of photography had a significant impact on American history, as people began to visualize themselves in new ways.</a:t>
            </a:r>
          </a:p>
        </p:txBody>
      </p:sp>
    </p:spTree>
    <p:extLst>
      <p:ext uri="{BB962C8B-B14F-4D97-AF65-F5344CB8AC3E}">
        <p14:creationId xmlns:p14="http://schemas.microsoft.com/office/powerpoint/2010/main" val="210860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E7E5-EEBF-6E2F-D8F3-F50E818C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History of Photography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4B3FE5-AE30-6FA1-5CC1-4B74CBADF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" r="-1" b="11605"/>
          <a:stretch/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B006-0D0E-FAD4-AECF-E6625500D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410300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In the nineteenth century, photography would occupy a contested middle-ground between ‘science’ and ’art.’ Because of long exposure times, much of early photography focused on architecture and botany.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It was when ‘pictorialism’ emerged in the late nineteenth century that photography began to be increasingly considered for its artistic merit. Judith Fryer Davidov writes: “</a:t>
            </a:r>
            <a:r>
              <a:rPr lang="en-US" sz="1600" dirty="0" err="1"/>
              <a:t>Pictorialist</a:t>
            </a:r>
            <a:r>
              <a:rPr lang="en-US" sz="1600" dirty="0"/>
              <a:t> photographers, one might say, wished to preserve in their carefully crafted pictures the very thing Walter Benjamin would declare dead after the invention of photography: the </a:t>
            </a:r>
            <a:r>
              <a:rPr lang="en-US" sz="1600" i="1" dirty="0"/>
              <a:t>aura</a:t>
            </a:r>
            <a:r>
              <a:rPr lang="en-US" sz="1600" dirty="0"/>
              <a:t>, the unique and irreproducible quality that made a pictorial work ‘art.’”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Notable </a:t>
            </a:r>
            <a:r>
              <a:rPr lang="en-US" sz="1600" dirty="0" err="1"/>
              <a:t>pictorialists</a:t>
            </a:r>
            <a:r>
              <a:rPr lang="en-US" sz="1600" dirty="0"/>
              <a:t> include Peter Henry Emerson, Alfred Stieglitz, and Gertrude </a:t>
            </a:r>
            <a:r>
              <a:rPr lang="en-US" sz="1600" dirty="0" err="1"/>
              <a:t>Käsebier</a:t>
            </a:r>
            <a:r>
              <a:rPr lang="en-US" sz="1600" dirty="0"/>
              <a:t> (see her image </a:t>
            </a:r>
            <a:r>
              <a:rPr lang="en-US" sz="1600" i="1" dirty="0"/>
              <a:t>Blessed Art Thou Among Women </a:t>
            </a:r>
            <a:r>
              <a:rPr lang="en-US" sz="1600" dirty="0"/>
              <a:t>(1899) on the left).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This, paired with the increased accessibility of the camera with the invention of the Kodak camera in 1888, led to its expansion as a leisure activity.</a:t>
            </a:r>
          </a:p>
        </p:txBody>
      </p:sp>
    </p:spTree>
    <p:extLst>
      <p:ext uri="{BB962C8B-B14F-4D97-AF65-F5344CB8AC3E}">
        <p14:creationId xmlns:p14="http://schemas.microsoft.com/office/powerpoint/2010/main" val="245211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E4EC-B838-B053-D0D2-828A865D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Role of Photography in American history</a:t>
            </a:r>
          </a:p>
        </p:txBody>
      </p:sp>
      <p:pic>
        <p:nvPicPr>
          <p:cNvPr id="5" name="Picture 4" descr="A person with no shirt&#10;&#10;Description automatically generated">
            <a:extLst>
              <a:ext uri="{FF2B5EF4-FFF2-40B4-BE49-F238E27FC236}">
                <a16:creationId xmlns:a16="http://schemas.microsoft.com/office/drawing/2014/main" id="{DAAF4681-7402-61C8-D40A-CDAB6DB05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8" r="21166" b="-2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A72A5-3C19-A3B0-237F-158FE0D5D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 err="1"/>
              <a:t>Beaumount</a:t>
            </a:r>
            <a:r>
              <a:rPr lang="en-US" sz="1500" dirty="0"/>
              <a:t> Newhall argues that “of all countries, America adopted the daguerreotype with the most enthusiasm, and excelled in its practice.”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In 1850, the US census reported that there were 892 male daguerreotypists. Women’s occupations were not listed.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White supremacists attempted to use the camera to ‘prove’ African American inferiority. Thomas </a:t>
            </a:r>
            <a:r>
              <a:rPr lang="en-US" sz="1500" dirty="0" err="1"/>
              <a:t>Zealy’s</a:t>
            </a:r>
            <a:r>
              <a:rPr lang="en-US" sz="1500" dirty="0"/>
              <a:t> portraits of enslaved African Americans, taken at the behest of Louis Agassiz, attempted to find markers of ‘inferiority’ on their naked bodies.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Deborah Willis and Barbara </a:t>
            </a:r>
            <a:r>
              <a:rPr lang="en-US" sz="1500" dirty="0" err="1"/>
              <a:t>Krauthamer</a:t>
            </a:r>
            <a:r>
              <a:rPr lang="en-US" sz="1500" dirty="0"/>
              <a:t> wrote: “the pictures of Delia and </a:t>
            </a:r>
            <a:r>
              <a:rPr lang="en-US" sz="1500" dirty="0" err="1"/>
              <a:t>Drana</a:t>
            </a:r>
            <a:r>
              <a:rPr lang="en-US" sz="1500" dirty="0"/>
              <a:t> represented carefully composed images of black women’s bodies and faces that were designed to demonstrate their inherent racial difference and inferiority.”</a:t>
            </a:r>
          </a:p>
        </p:txBody>
      </p:sp>
    </p:spTree>
    <p:extLst>
      <p:ext uri="{BB962C8B-B14F-4D97-AF65-F5344CB8AC3E}">
        <p14:creationId xmlns:p14="http://schemas.microsoft.com/office/powerpoint/2010/main" val="142982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6831-2F85-68A4-B2C7-7EDCA225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Photographic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4207-E769-8105-9F5A-52FB987DE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23716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no one right way to analyze a photograph. You can adopt a historical, cultural, art history approach – or all three. Some important photographic theorists include:</a:t>
            </a:r>
          </a:p>
          <a:p>
            <a:pPr lvl="1"/>
            <a:r>
              <a:rPr lang="en-US" dirty="0"/>
              <a:t>Susan Sontag – In </a:t>
            </a:r>
            <a:r>
              <a:rPr lang="en-US" i="1" dirty="0"/>
              <a:t>On Photography </a:t>
            </a:r>
            <a:r>
              <a:rPr lang="en-US" dirty="0"/>
              <a:t>(1977), Sontag argues that photography has encouraged an anti-intervention, </a:t>
            </a:r>
            <a:r>
              <a:rPr lang="en-US" dirty="0" err="1"/>
              <a:t>voyeuritstic</a:t>
            </a:r>
            <a:r>
              <a:rPr lang="en-US" dirty="0"/>
              <a:t> relationship with the world. If photography renders everything equally, then important events have no more meaning than anything else. </a:t>
            </a:r>
          </a:p>
          <a:p>
            <a:pPr lvl="1"/>
            <a:r>
              <a:rPr lang="en-US" dirty="0"/>
              <a:t>Deborah Willis – In books such as </a:t>
            </a:r>
            <a:r>
              <a:rPr lang="en-US" i="1" dirty="0"/>
              <a:t>Reflections in Black </a:t>
            </a:r>
            <a:r>
              <a:rPr lang="en-US" dirty="0"/>
              <a:t>(2000)</a:t>
            </a:r>
            <a:r>
              <a:rPr lang="en-US" i="1" dirty="0"/>
              <a:t>, </a:t>
            </a:r>
            <a:r>
              <a:rPr lang="en-US" dirty="0"/>
              <a:t>Willis asserts the importance of a Black photographic history. She argues that African Americans utilized the camera to represent themselves in ways that countered notions of white supremacy.</a:t>
            </a:r>
          </a:p>
          <a:p>
            <a:pPr lvl="1"/>
            <a:r>
              <a:rPr lang="en-US" dirty="0"/>
              <a:t>John Szarkowski – In a 1964 exhibition entitled </a:t>
            </a:r>
            <a:r>
              <a:rPr lang="en-US" i="1" dirty="0"/>
              <a:t>The Photographer’s Eye, </a:t>
            </a:r>
            <a:r>
              <a:rPr lang="en-US" dirty="0"/>
              <a:t>Szarkowski articulated five parts of “the photographer’s special language: ‘The Thing Itself,’ ‘The Detail,’ ‘The Frame,’ ‘Time Exposure,’ and ‘Vantage Point.’”</a:t>
            </a:r>
          </a:p>
          <a:p>
            <a:r>
              <a:rPr lang="en-US" dirty="0"/>
              <a:t>We will explore one important photographer in more depth – Roland Barthes.</a:t>
            </a:r>
          </a:p>
        </p:txBody>
      </p:sp>
    </p:spTree>
    <p:extLst>
      <p:ext uri="{BB962C8B-B14F-4D97-AF65-F5344CB8AC3E}">
        <p14:creationId xmlns:p14="http://schemas.microsoft.com/office/powerpoint/2010/main" val="170796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120C-98EC-5ED9-A8DB-3F0A6F95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Roland Barthes?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DECED-FB90-3673-4AA7-63F2564C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80" y="2638044"/>
            <a:ext cx="4963334" cy="3101983"/>
          </a:xfrm>
        </p:spPr>
        <p:txBody>
          <a:bodyPr/>
          <a:lstStyle/>
          <a:p>
            <a:r>
              <a:rPr lang="en-US" dirty="0"/>
              <a:t>Roland Barthes (1915-1980) was a French philosopher and literary theorist, who wrote on a number of topics, including popular culture.</a:t>
            </a:r>
          </a:p>
          <a:p>
            <a:r>
              <a:rPr lang="en-US" dirty="0"/>
              <a:t>One of his last works was </a:t>
            </a:r>
            <a:r>
              <a:rPr lang="en-US" i="1" dirty="0"/>
              <a:t>Camera Lucida </a:t>
            </a:r>
            <a:r>
              <a:rPr lang="en-US" dirty="0"/>
              <a:t>(1980). It is simultaneously a reflection on photography, and a eulogy to Barthes’s late mother.</a:t>
            </a:r>
          </a:p>
          <a:p>
            <a:r>
              <a:rPr lang="en-US" dirty="0"/>
              <a:t>In </a:t>
            </a:r>
            <a:r>
              <a:rPr lang="en-US" i="1" dirty="0"/>
              <a:t>Camera Lucida, </a:t>
            </a:r>
            <a:r>
              <a:rPr lang="en-US" dirty="0"/>
              <a:t>Barthes reflects on death and its relation to photography. He explores the ideas of the ‘stadium’ and the ‘punctum.’</a:t>
            </a:r>
          </a:p>
        </p:txBody>
      </p:sp>
      <p:pic>
        <p:nvPicPr>
          <p:cNvPr id="1026" name="Picture 2" descr="Ulf Andersen/Getty Images">
            <a:extLst>
              <a:ext uri="{FF2B5EF4-FFF2-40B4-BE49-F238E27FC236}">
                <a16:creationId xmlns:a16="http://schemas.microsoft.com/office/drawing/2014/main" id="{1351563C-5A85-8BEC-855E-F3AD0653A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91" y="2638044"/>
            <a:ext cx="5503585" cy="359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3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A571-E1A4-C048-9BFF-46F19FF0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9863"/>
            <a:ext cx="9601200" cy="1485900"/>
          </a:xfrm>
        </p:spPr>
        <p:txBody>
          <a:bodyPr>
            <a:normAutofit/>
          </a:bodyPr>
          <a:lstStyle/>
          <a:p>
            <a:r>
              <a:rPr lang="en-GB" b="1" dirty="0"/>
              <a:t>Understanding Photographic Theory and Roland Barthes: THE STUDIUM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4725B-F1AE-4844-9019-75FB7DFB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56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According to Barthes, the ‘</a:t>
            </a:r>
            <a:r>
              <a:rPr lang="en-GB" b="1" dirty="0" err="1"/>
              <a:t>Studium</a:t>
            </a:r>
            <a:r>
              <a:rPr lang="en-GB" b="1" dirty="0"/>
              <a:t>’ is…</a:t>
            </a:r>
            <a:endParaRPr lang="en-GB" dirty="0"/>
          </a:p>
          <a:p>
            <a:r>
              <a:rPr lang="en-GB" dirty="0"/>
              <a:t>The interest in the photograph, and the broader reading of it. </a:t>
            </a:r>
          </a:p>
          <a:p>
            <a:r>
              <a:rPr lang="en-GB" dirty="0"/>
              <a:t>It indicates the historical, social or cultural meanings of images. </a:t>
            </a:r>
          </a:p>
          <a:p>
            <a:r>
              <a:rPr lang="en-GB" dirty="0"/>
              <a:t>“A kind of education (civility, politeness) that allows discovery of the operator.” </a:t>
            </a:r>
          </a:p>
          <a:p>
            <a:r>
              <a:rPr lang="en-GB" dirty="0"/>
              <a:t>“I glance through them, I don't recall them; no detail (in some corner) ever interrupts my reading: I am interested in them (as I am interested in the world), I do not love them.” </a:t>
            </a:r>
          </a:p>
          <a:p>
            <a:r>
              <a:rPr lang="en-GB" dirty="0"/>
              <a:t>In other words, he can absorb and interpret the image, but is not personally affected by it.</a:t>
            </a:r>
            <a:endParaRPr lang="en-US" dirty="0"/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331C968-F5D5-1D44-9FFA-2D69D323B3F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r="-4" b="39133"/>
          <a:stretch/>
        </p:blipFill>
        <p:spPr>
          <a:xfrm>
            <a:off x="5810223" y="1906629"/>
            <a:ext cx="5952067" cy="418932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1174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A571-E1A4-C048-9BFF-46F19FF0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4788"/>
            <a:ext cx="9601200" cy="1485900"/>
          </a:xfrm>
        </p:spPr>
        <p:txBody>
          <a:bodyPr>
            <a:normAutofit/>
          </a:bodyPr>
          <a:lstStyle/>
          <a:p>
            <a:r>
              <a:rPr lang="en-GB" b="1" dirty="0"/>
              <a:t>Photographic Theory and Roland Barthes: THE STUDIUM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4725B-F1AE-4844-9019-75FB7DFB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9" y="2177285"/>
            <a:ext cx="479568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Roland Barthes explains the </a:t>
            </a:r>
            <a:r>
              <a:rPr lang="en-GB" b="1" dirty="0" err="1"/>
              <a:t>studium</a:t>
            </a:r>
            <a:r>
              <a:rPr lang="en-GB" b="1" dirty="0"/>
              <a:t> using the Koen Wessing’s photograph </a:t>
            </a:r>
            <a:r>
              <a:rPr lang="en-GB" b="1" i="1" dirty="0" err="1"/>
              <a:t>Nicuragua</a:t>
            </a:r>
            <a:r>
              <a:rPr lang="en-GB" b="1" i="1" dirty="0"/>
              <a:t> </a:t>
            </a:r>
            <a:r>
              <a:rPr lang="en-GB" b="1" dirty="0"/>
              <a:t>(1979) to the right:</a:t>
            </a:r>
          </a:p>
          <a:p>
            <a:pPr marL="0" indent="0">
              <a:buNone/>
            </a:pPr>
            <a:r>
              <a:rPr lang="en-GB" dirty="0"/>
              <a:t>“I was glancing through an illustrated magazine. A photograph made me pause. Nothing very extraordinary: the (photographic) banality of a rebellion in Nicaragua: a ruined street, two helmeted soldiers on patrol; behind them, two nuns. Did this photograph please me? Interest me? Intrigue me? Not even. </a:t>
            </a:r>
          </a:p>
          <a:p>
            <a:pPr marL="0" indent="0">
              <a:buNone/>
            </a:pPr>
            <a:r>
              <a:rPr lang="en-GB" dirty="0"/>
              <a:t>Simply, it existed (for me). I understood at once that its existence (its 'adventure') derived from the co-presence of two discontinuous elements, heterogeneous in that they did not belong to the same world (no need to proceed to the point of contrast): the soldiers and the nuns.” 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331C968-F5D5-1D44-9FFA-2D69D323B3F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r="-4" b="39133"/>
          <a:stretch/>
        </p:blipFill>
        <p:spPr>
          <a:xfrm>
            <a:off x="6096000" y="1825625"/>
            <a:ext cx="5952067" cy="418932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2719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A571-E1A4-C048-9BFF-46F19FF0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4788"/>
            <a:ext cx="9601200" cy="1485900"/>
          </a:xfrm>
        </p:spPr>
        <p:txBody>
          <a:bodyPr>
            <a:normAutofit/>
          </a:bodyPr>
          <a:lstStyle/>
          <a:p>
            <a:r>
              <a:rPr lang="en-GB" b="1" dirty="0"/>
              <a:t>Photographic Theory and Roland Barthes: THE PUNCTUM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4725B-F1AE-4844-9019-75FB7DFB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79" y="2423920"/>
            <a:ext cx="4795684" cy="3452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Roland Barthes describes the </a:t>
            </a:r>
            <a:r>
              <a:rPr lang="en-GB" b="1" dirty="0"/>
              <a:t>‘punctum’ </a:t>
            </a:r>
            <a:r>
              <a:rPr lang="en-GB" dirty="0"/>
              <a:t>as…</a:t>
            </a:r>
          </a:p>
          <a:p>
            <a:r>
              <a:rPr lang="en-GB" dirty="0"/>
              <a:t>An element which stands out to the individual in a photograph. It is often a small detail which takes on a personal significance to the viewer. This may reflect your personal values or experiences and is an emotional sensation.</a:t>
            </a:r>
          </a:p>
          <a:p>
            <a:r>
              <a:rPr lang="en-GB" dirty="0"/>
              <a:t>“That accident which pricks, bruises me.”</a:t>
            </a:r>
          </a:p>
          <a:p>
            <a:r>
              <a:rPr lang="en-GB" dirty="0"/>
              <a:t>This is the interpretation of an image which is unique to you and is often found in a detail in a photograph.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E4682-DE6C-7340-9308-20FF2A7812BC}"/>
              </a:ext>
            </a:extLst>
          </p:cNvPr>
          <p:cNvPicPr/>
          <p:nvPr/>
        </p:nvPicPr>
        <p:blipFill>
          <a:blip r:embed="rId2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a16="http://schemas.microsoft.com/office/drawing/2014/main" xmlns:lc="http://schemas.openxmlformats.org/drawingml/2006/lockedCanvas" id="{2B9CA8CF-721B-A346-917A-C155F9077F1B}"/>
              </a:ext>
            </a:extLst>
          </a:blip>
          <a:stretch>
            <a:fillRect/>
          </a:stretch>
        </p:blipFill>
        <p:spPr>
          <a:xfrm>
            <a:off x="5814599" y="1974467"/>
            <a:ext cx="60930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959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{587751E9-33F2-7442-A286-CF69C2D92946}tf10001120</Template>
  <TotalTime>1599</TotalTime>
  <Words>1318</Words>
  <Application>Microsoft Macintosh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Analysing Photography in History</vt:lpstr>
      <vt:lpstr>History of Photography</vt:lpstr>
      <vt:lpstr>History of Photography</vt:lpstr>
      <vt:lpstr>Role of Photography in American history</vt:lpstr>
      <vt:lpstr>Photographic Theories</vt:lpstr>
      <vt:lpstr>Who Is Roland Barthes?</vt:lpstr>
      <vt:lpstr>Understanding Photographic Theory and Roland Barthes: THE STUDIUM</vt:lpstr>
      <vt:lpstr>Photographic Theory and Roland Barthes: THE STUDIUM</vt:lpstr>
      <vt:lpstr>Photographic Theory and Roland Barthes: THE PUNCTUM</vt:lpstr>
      <vt:lpstr>Photographic Theory and Roland Barthes: THE PUNCTUM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Harlem Renaissance: A Cultural History</dc:title>
  <dc:creator>Emily Brady</dc:creator>
  <cp:lastModifiedBy>Emily Brady</cp:lastModifiedBy>
  <cp:revision>21</cp:revision>
  <dcterms:created xsi:type="dcterms:W3CDTF">2023-09-18T16:13:00Z</dcterms:created>
  <dcterms:modified xsi:type="dcterms:W3CDTF">2023-11-15T14:53:25Z</dcterms:modified>
</cp:coreProperties>
</file>