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3" r:id="rId2"/>
    <p:sldId id="437" r:id="rId3"/>
    <p:sldId id="446" r:id="rId4"/>
    <p:sldId id="442" r:id="rId5"/>
    <p:sldId id="484" r:id="rId6"/>
    <p:sldId id="439" r:id="rId7"/>
    <p:sldId id="440" r:id="rId8"/>
    <p:sldId id="450" r:id="rId9"/>
    <p:sldId id="448" r:id="rId10"/>
    <p:sldId id="443" r:id="rId11"/>
    <p:sldId id="4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8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45558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9527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362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7942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456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8352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3880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816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1208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1630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6863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9826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5" name="Rectangle 103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7" name="Rectangle 103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4DE31F4-CA16-45AD-A990-EF61A603B6E5}"/>
              </a:ext>
            </a:extLst>
          </p:cNvPr>
          <p:cNvSpPr>
            <a:spLocks noGrp="1"/>
          </p:cNvSpPr>
          <p:nvPr>
            <p:ph type="title"/>
          </p:nvPr>
        </p:nvSpPr>
        <p:spPr>
          <a:xfrm>
            <a:off x="1069848" y="484632"/>
            <a:ext cx="10058400" cy="1609344"/>
          </a:xfrm>
        </p:spPr>
        <p:txBody>
          <a:bodyPr>
            <a:normAutofit/>
          </a:bodyPr>
          <a:lstStyle/>
          <a:p>
            <a:r>
              <a:rPr lang="en-GB" dirty="0"/>
              <a:t>The Tree of Life </a:t>
            </a:r>
          </a:p>
        </p:txBody>
      </p:sp>
      <p:pic>
        <p:nvPicPr>
          <p:cNvPr id="1026" name="Picture 2" descr="Photograph of a blooming pear tree, the symbol of Janie.">
            <a:extLst>
              <a:ext uri="{FF2B5EF4-FFF2-40B4-BE49-F238E27FC236}">
                <a16:creationId xmlns:a16="http://schemas.microsoft.com/office/drawing/2014/main" id="{27A498BF-3F1E-4AFB-8500-B02DF4C3EF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83" r="11144"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914780B-D0D6-43C0-9B89-2CE7C6235FBC}"/>
              </a:ext>
            </a:extLst>
          </p:cNvPr>
          <p:cNvSpPr>
            <a:spLocks noGrp="1"/>
          </p:cNvSpPr>
          <p:nvPr>
            <p:ph idx="1"/>
          </p:nvPr>
        </p:nvSpPr>
        <p:spPr>
          <a:xfrm>
            <a:off x="6496216" y="2320412"/>
            <a:ext cx="4632031" cy="3851787"/>
          </a:xfrm>
        </p:spPr>
        <p:txBody>
          <a:bodyPr anchor="ctr">
            <a:normAutofit/>
          </a:bodyPr>
          <a:lstStyle/>
          <a:p>
            <a:pPr marL="0" indent="0">
              <a:buNone/>
            </a:pPr>
            <a:r>
              <a:rPr lang="en-US" b="1" dirty="0">
                <a:highlight>
                  <a:srgbClr val="FFFF00"/>
                </a:highlight>
              </a:rPr>
              <a:t>Starter: Hurston makes clear distinctions between men and women. Note down at least two examples. How could you explain these? </a:t>
            </a:r>
          </a:p>
          <a:p>
            <a:pPr marL="0" indent="0">
              <a:buNone/>
            </a:pPr>
            <a:endParaRPr lang="en-GB" dirty="0"/>
          </a:p>
        </p:txBody>
      </p:sp>
      <p:sp>
        <p:nvSpPr>
          <p:cNvPr id="1039" name="Oval 103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1" name="Oval 104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55877B3A-C935-03B7-AE03-BCE042AA6D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1310" y="5358330"/>
            <a:ext cx="1944549" cy="1041723"/>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C9CA3A3B-AA87-746E-3AEF-7D38D3EE91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3244" y="5358330"/>
            <a:ext cx="2029600" cy="1099951"/>
          </a:xfrm>
          <a:prstGeom prst="rect">
            <a:avLst/>
          </a:prstGeom>
        </p:spPr>
      </p:pic>
    </p:spTree>
    <p:extLst>
      <p:ext uri="{BB962C8B-B14F-4D97-AF65-F5344CB8AC3E}">
        <p14:creationId xmlns:p14="http://schemas.microsoft.com/office/powerpoint/2010/main" val="72555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9E1123-24C7-4F6C-86D5-C40EB6435E6E}"/>
              </a:ext>
            </a:extLst>
          </p:cNvPr>
          <p:cNvPicPr>
            <a:picLocks noChangeAspect="1"/>
          </p:cNvPicPr>
          <p:nvPr/>
        </p:nvPicPr>
        <p:blipFill>
          <a:blip r:embed="rId2"/>
          <a:stretch>
            <a:fillRect/>
          </a:stretch>
        </p:blipFill>
        <p:spPr>
          <a:xfrm>
            <a:off x="1789031" y="327014"/>
            <a:ext cx="8991264" cy="6203971"/>
          </a:xfrm>
          <a:prstGeom prst="rect">
            <a:avLst/>
          </a:prstGeom>
        </p:spPr>
      </p:pic>
    </p:spTree>
    <p:extLst>
      <p:ext uri="{BB962C8B-B14F-4D97-AF65-F5344CB8AC3E}">
        <p14:creationId xmlns:p14="http://schemas.microsoft.com/office/powerpoint/2010/main" val="50902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608C-BF50-47E2-9FDD-C143CCA70D19}"/>
              </a:ext>
            </a:extLst>
          </p:cNvPr>
          <p:cNvSpPr>
            <a:spLocks noGrp="1"/>
          </p:cNvSpPr>
          <p:nvPr>
            <p:ph type="title"/>
          </p:nvPr>
        </p:nvSpPr>
        <p:spPr/>
        <p:txBody>
          <a:bodyPr/>
          <a:lstStyle/>
          <a:p>
            <a:r>
              <a:rPr lang="en-GB"/>
              <a:t>Evaluating Narrative style </a:t>
            </a:r>
          </a:p>
        </p:txBody>
      </p:sp>
      <p:sp>
        <p:nvSpPr>
          <p:cNvPr id="3" name="Content Placeholder 2">
            <a:extLst>
              <a:ext uri="{FF2B5EF4-FFF2-40B4-BE49-F238E27FC236}">
                <a16:creationId xmlns:a16="http://schemas.microsoft.com/office/drawing/2014/main" id="{4860196D-75AF-4CAA-BF0C-35768B431A91}"/>
              </a:ext>
            </a:extLst>
          </p:cNvPr>
          <p:cNvSpPr>
            <a:spLocks noGrp="1"/>
          </p:cNvSpPr>
          <p:nvPr>
            <p:ph idx="1"/>
          </p:nvPr>
        </p:nvSpPr>
        <p:spPr/>
        <p:txBody>
          <a:bodyPr/>
          <a:lstStyle/>
          <a:p>
            <a:pPr marL="457200" indent="-457200">
              <a:buAutoNum type="arabicPeriod"/>
            </a:pPr>
            <a:r>
              <a:rPr lang="en-US"/>
              <a:t>omniscient, third-person narrator’s voice - decidedly literary and intellectual, full of metaphors, figurative language, and other poetic devices; this weaves in and out of characters’ perspectives in free indirect discourse </a:t>
            </a:r>
          </a:p>
          <a:p>
            <a:pPr marL="457200" indent="-457200">
              <a:buAutoNum type="arabicPeriod"/>
            </a:pPr>
            <a:r>
              <a:rPr lang="en-US"/>
              <a:t>Long passages of dialogue without any comment from the narrator.</a:t>
            </a:r>
          </a:p>
          <a:p>
            <a:pPr marL="457200" indent="-457200">
              <a:buAutoNum type="arabicPeriod"/>
            </a:pPr>
            <a:endParaRPr lang="en-US"/>
          </a:p>
          <a:p>
            <a:pPr marL="0" indent="0">
              <a:buNone/>
            </a:pPr>
            <a:r>
              <a:rPr lang="en-US"/>
              <a:t>Why might Zora Neale Hurston have chosen such a split style of writing? </a:t>
            </a:r>
            <a:endParaRPr lang="en-GB"/>
          </a:p>
        </p:txBody>
      </p:sp>
    </p:spTree>
    <p:extLst>
      <p:ext uri="{BB962C8B-B14F-4D97-AF65-F5344CB8AC3E}">
        <p14:creationId xmlns:p14="http://schemas.microsoft.com/office/powerpoint/2010/main" val="199804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9822-95E2-493E-B3A3-3239E40FAA6F}"/>
              </a:ext>
            </a:extLst>
          </p:cNvPr>
          <p:cNvSpPr>
            <a:spLocks noGrp="1"/>
          </p:cNvSpPr>
          <p:nvPr>
            <p:ph type="title"/>
          </p:nvPr>
        </p:nvSpPr>
        <p:spPr>
          <a:xfrm>
            <a:off x="1076775" y="512064"/>
            <a:ext cx="10058400" cy="1609344"/>
          </a:xfrm>
        </p:spPr>
        <p:txBody>
          <a:bodyPr/>
          <a:lstStyle/>
          <a:p>
            <a:r>
              <a:rPr lang="en-GB"/>
              <a:t>Objectives today: </a:t>
            </a:r>
          </a:p>
        </p:txBody>
      </p:sp>
      <p:sp>
        <p:nvSpPr>
          <p:cNvPr id="3" name="Content Placeholder 2">
            <a:extLst>
              <a:ext uri="{FF2B5EF4-FFF2-40B4-BE49-F238E27FC236}">
                <a16:creationId xmlns:a16="http://schemas.microsoft.com/office/drawing/2014/main" id="{85125648-66B5-4C15-B029-0E8B239D8E2D}"/>
              </a:ext>
            </a:extLst>
          </p:cNvPr>
          <p:cNvSpPr>
            <a:spLocks noGrp="1"/>
          </p:cNvSpPr>
          <p:nvPr>
            <p:ph idx="1"/>
          </p:nvPr>
        </p:nvSpPr>
        <p:spPr/>
        <p:txBody>
          <a:bodyPr/>
          <a:lstStyle/>
          <a:p>
            <a:r>
              <a:rPr lang="en-GB"/>
              <a:t>Understand Nanny’s role in Janie’s life</a:t>
            </a:r>
          </a:p>
          <a:p>
            <a:r>
              <a:rPr lang="en-GB"/>
              <a:t>Explore how black women were affected by heritage</a:t>
            </a:r>
          </a:p>
          <a:p>
            <a:r>
              <a:rPr lang="en-GB"/>
              <a:t>Explore how the symbol of the pear tree suggests Janie’s attitude towards this </a:t>
            </a:r>
          </a:p>
        </p:txBody>
      </p:sp>
    </p:spTree>
    <p:extLst>
      <p:ext uri="{BB962C8B-B14F-4D97-AF65-F5344CB8AC3E}">
        <p14:creationId xmlns:p14="http://schemas.microsoft.com/office/powerpoint/2010/main" val="169871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966F-BFE1-474A-85EA-97BE705E9199}"/>
              </a:ext>
            </a:extLst>
          </p:cNvPr>
          <p:cNvSpPr>
            <a:spLocks noGrp="1"/>
          </p:cNvSpPr>
          <p:nvPr>
            <p:ph type="title"/>
          </p:nvPr>
        </p:nvSpPr>
        <p:spPr/>
        <p:txBody>
          <a:bodyPr>
            <a:normAutofit fontScale="90000"/>
          </a:bodyPr>
          <a:lstStyle/>
          <a:p>
            <a:r>
              <a:rPr lang="en-GB" u="sng">
                <a:highlight>
                  <a:srgbClr val="FFFF00"/>
                </a:highlight>
              </a:rPr>
              <a:t>Title: the tree of Life </a:t>
            </a:r>
            <a:br>
              <a:rPr lang="en-GB" u="sng">
                <a:highlight>
                  <a:srgbClr val="FFFF00"/>
                </a:highlight>
              </a:rPr>
            </a:br>
            <a:br>
              <a:rPr lang="en-GB" u="sng">
                <a:highlight>
                  <a:srgbClr val="FFFF00"/>
                </a:highlight>
              </a:rPr>
            </a:br>
            <a:r>
              <a:rPr lang="en-GB">
                <a:highlight>
                  <a:srgbClr val="FFFF00"/>
                </a:highlight>
              </a:rPr>
              <a:t>Starter Task</a:t>
            </a:r>
          </a:p>
        </p:txBody>
      </p:sp>
      <p:sp>
        <p:nvSpPr>
          <p:cNvPr id="3" name="Content Placeholder 2">
            <a:extLst>
              <a:ext uri="{FF2B5EF4-FFF2-40B4-BE49-F238E27FC236}">
                <a16:creationId xmlns:a16="http://schemas.microsoft.com/office/drawing/2014/main" id="{B98B166A-A425-49BF-B796-885A30F5D965}"/>
              </a:ext>
            </a:extLst>
          </p:cNvPr>
          <p:cNvSpPr>
            <a:spLocks noGrp="1"/>
          </p:cNvSpPr>
          <p:nvPr>
            <p:ph idx="1"/>
          </p:nvPr>
        </p:nvSpPr>
        <p:spPr>
          <a:xfrm>
            <a:off x="804891" y="2540608"/>
            <a:ext cx="10323357" cy="3631592"/>
          </a:xfrm>
        </p:spPr>
        <p:txBody>
          <a:bodyPr/>
          <a:lstStyle/>
          <a:p>
            <a:r>
              <a:rPr lang="en-GB"/>
              <a:t>Collect 3 quotes referencing Janie, and 3 quotes referencing her grandmother</a:t>
            </a:r>
          </a:p>
          <a:p>
            <a:r>
              <a:rPr lang="en-GB"/>
              <a:t>What is the main difference between them,?</a:t>
            </a:r>
          </a:p>
          <a:p>
            <a:r>
              <a:rPr lang="en-GB"/>
              <a:t>What’s a similarity? </a:t>
            </a:r>
          </a:p>
        </p:txBody>
      </p:sp>
      <p:sp>
        <p:nvSpPr>
          <p:cNvPr id="4" name="Star: 7 Points 3">
            <a:extLst>
              <a:ext uri="{FF2B5EF4-FFF2-40B4-BE49-F238E27FC236}">
                <a16:creationId xmlns:a16="http://schemas.microsoft.com/office/drawing/2014/main" id="{540BCC4A-35C3-4FDE-9658-05D336CCBFBE}"/>
              </a:ext>
            </a:extLst>
          </p:cNvPr>
          <p:cNvSpPr/>
          <p:nvPr/>
        </p:nvSpPr>
        <p:spPr>
          <a:xfrm>
            <a:off x="6722034" y="3608321"/>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sheet of paper…</a:t>
            </a:r>
          </a:p>
        </p:txBody>
      </p:sp>
    </p:spTree>
    <p:extLst>
      <p:ext uri="{BB962C8B-B14F-4D97-AF65-F5344CB8AC3E}">
        <p14:creationId xmlns:p14="http://schemas.microsoft.com/office/powerpoint/2010/main" val="72322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fontScale="90000"/>
          </a:bodyPr>
          <a:lstStyle/>
          <a:p>
            <a:r>
              <a:rPr lang="en-GB"/>
              <a:t>The Tree of Life: Analysis Questions</a:t>
            </a:r>
            <a:br>
              <a:rPr lang="en-GB"/>
            </a:br>
            <a:r>
              <a:rPr lang="en-GB" sz="2000"/>
              <a:t>(‘she was stretched on her back” – beglamoured his rags and her eyes”)</a:t>
            </a:r>
            <a:endParaRPr lang="en-GB"/>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496216" y="2332444"/>
            <a:ext cx="5174416" cy="4537588"/>
          </a:xfrm>
        </p:spPr>
        <p:txBody>
          <a:bodyPr anchor="ctr">
            <a:normAutofit fontScale="85000" lnSpcReduction="20000"/>
          </a:bodyPr>
          <a:lstStyle/>
          <a:p>
            <a:pPr marL="342900" indent="-342900">
              <a:buAutoNum type="arabicPeriod"/>
            </a:pPr>
            <a:r>
              <a:rPr lang="en-GB" sz="1400" dirty="0"/>
              <a:t>Highlight any </a:t>
            </a:r>
            <a:r>
              <a:rPr lang="en-GB" sz="1400" b="1" dirty="0"/>
              <a:t>sensory imagery </a:t>
            </a:r>
            <a:r>
              <a:rPr lang="en-GB" sz="1400" dirty="0"/>
              <a:t>(smells, sounds, sensations…). What atmosphere does this create? Which sensory imagery is openly sexual, which is more traditionally natural? </a:t>
            </a:r>
          </a:p>
          <a:p>
            <a:pPr marL="342900" indent="-342900">
              <a:buAutoNum type="arabicPeriod"/>
            </a:pPr>
            <a:r>
              <a:rPr lang="en-GB" sz="1400" dirty="0"/>
              <a:t>What is meant by </a:t>
            </a:r>
            <a:r>
              <a:rPr lang="en-GB" sz="1400" b="1" dirty="0"/>
              <a:t>the ‘inaudible voice of it all’</a:t>
            </a:r>
            <a:r>
              <a:rPr lang="en-GB" sz="1400" dirty="0"/>
              <a:t>? What can you infer about Janie? What voice does she follow in her life? </a:t>
            </a:r>
          </a:p>
          <a:p>
            <a:pPr marL="342900" indent="-342900">
              <a:buAutoNum type="arabicPeriod"/>
            </a:pPr>
            <a:r>
              <a:rPr lang="en-GB" sz="1400" dirty="0"/>
              <a:t> Explain the </a:t>
            </a:r>
            <a:r>
              <a:rPr lang="en-GB" sz="1400" b="1" dirty="0"/>
              <a:t>exclamation ‘so this was a marriage</a:t>
            </a:r>
            <a:r>
              <a:rPr lang="en-GB" sz="1400" dirty="0"/>
              <a:t>’. What can you infer about Janie’s attitude towards social norms? </a:t>
            </a:r>
          </a:p>
          <a:p>
            <a:pPr marL="342900" indent="-342900">
              <a:buAutoNum type="arabicPeriod"/>
            </a:pPr>
            <a:r>
              <a:rPr lang="en-GB" sz="1400" dirty="0"/>
              <a:t>Explain the phrase </a:t>
            </a:r>
            <a:r>
              <a:rPr lang="en-GB" sz="1400" b="1" dirty="0"/>
              <a:t>‘pain remorseless sweet’. Is this oxymoronic? </a:t>
            </a:r>
            <a:r>
              <a:rPr lang="en-GB" sz="1400" dirty="0"/>
              <a:t>What can you infer about Janie? </a:t>
            </a:r>
          </a:p>
          <a:p>
            <a:pPr marL="342900" indent="-342900">
              <a:buAutoNum type="arabicPeriod"/>
            </a:pPr>
            <a:r>
              <a:rPr lang="en-GB" sz="1400" dirty="0"/>
              <a:t>Trace the </a:t>
            </a:r>
            <a:r>
              <a:rPr lang="en-GB" sz="1400" b="1" dirty="0"/>
              <a:t>narrative voice. </a:t>
            </a:r>
            <a:r>
              <a:rPr lang="en-GB" sz="1400" dirty="0"/>
              <a:t>How does Hurston use free indirect discourse with Janie as </a:t>
            </a:r>
            <a:r>
              <a:rPr lang="en-GB" sz="1400" dirty="0" err="1"/>
              <a:t>focalizer</a:t>
            </a:r>
            <a:r>
              <a:rPr lang="en-GB" sz="1400" dirty="0"/>
              <a:t>? </a:t>
            </a:r>
          </a:p>
          <a:p>
            <a:pPr marL="342900" indent="-342900">
              <a:buAutoNum type="arabicPeriod"/>
            </a:pPr>
            <a:r>
              <a:rPr lang="en-GB" sz="1400" dirty="0"/>
              <a:t>Explain the changes between </a:t>
            </a:r>
            <a:r>
              <a:rPr lang="en-GB" sz="1400" b="1" dirty="0"/>
              <a:t>exclamations and questions</a:t>
            </a:r>
            <a:r>
              <a:rPr lang="en-GB" sz="1400" dirty="0"/>
              <a:t>. What’s the effect? </a:t>
            </a:r>
          </a:p>
          <a:p>
            <a:pPr marL="342900" indent="-342900">
              <a:buAutoNum type="arabicPeriod"/>
            </a:pPr>
            <a:r>
              <a:rPr lang="en-GB" sz="1400" dirty="0"/>
              <a:t>Explain the </a:t>
            </a:r>
            <a:r>
              <a:rPr lang="en-GB" sz="1400" b="1" dirty="0"/>
              <a:t>use of verbs </a:t>
            </a:r>
            <a:r>
              <a:rPr lang="en-GB" sz="1400" dirty="0"/>
              <a:t>– ‘stumbled’; ‘tumbling and singing’ – what effect do these create? </a:t>
            </a:r>
          </a:p>
          <a:p>
            <a:pPr marL="342900" indent="-342900">
              <a:buAutoNum type="arabicPeriod"/>
            </a:pPr>
            <a:r>
              <a:rPr lang="en-GB" sz="1400" dirty="0"/>
              <a:t>How does the </a:t>
            </a:r>
            <a:r>
              <a:rPr lang="en-GB" sz="1400" b="1" dirty="0"/>
              <a:t>description of her grandmother juxtapose</a:t>
            </a:r>
            <a:r>
              <a:rPr lang="en-GB" sz="1400" dirty="0"/>
              <a:t> the rest of the passage? </a:t>
            </a:r>
          </a:p>
          <a:p>
            <a:pPr marL="342900" indent="-342900">
              <a:buAutoNum type="arabicPeriod"/>
            </a:pPr>
            <a:r>
              <a:rPr lang="en-GB" sz="1400" dirty="0"/>
              <a:t>Is the last paragraph (through pollinated air…) humorous or ironic, or serious? What does </a:t>
            </a:r>
            <a:r>
              <a:rPr lang="en-GB" sz="1400" b="1" dirty="0"/>
              <a:t>the ‘pollinated air’ </a:t>
            </a:r>
            <a:r>
              <a:rPr lang="en-GB" sz="1400" dirty="0"/>
              <a:t>metaphorically stand for? </a:t>
            </a:r>
          </a:p>
          <a:p>
            <a:pPr marL="342900" indent="-342900">
              <a:buAutoNum type="arabicPeriod"/>
            </a:pPr>
            <a:r>
              <a:rPr lang="en-GB" sz="1400" dirty="0"/>
              <a:t>Slavery is a man-made system; what could that tell you about </a:t>
            </a:r>
            <a:r>
              <a:rPr lang="en-GB" sz="1400" b="1" dirty="0"/>
              <a:t>Hurston’s motivations for associating Janie with nature</a:t>
            </a:r>
            <a:r>
              <a:rPr lang="en-GB" sz="1400" dirty="0"/>
              <a:t>? </a:t>
            </a:r>
            <a:endParaRPr lang="en-GB" sz="1400" i="1" dirty="0"/>
          </a:p>
        </p:txBody>
      </p:sp>
      <p:pic>
        <p:nvPicPr>
          <p:cNvPr id="4" name="Picture 2" descr="Photograph of a blooming pear tree, the symbol of Janie.">
            <a:extLst>
              <a:ext uri="{FF2B5EF4-FFF2-40B4-BE49-F238E27FC236}">
                <a16:creationId xmlns:a16="http://schemas.microsoft.com/office/drawing/2014/main" id="{29913913-1595-4F89-96EA-456D1F6918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83" r="11144"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4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fontScale="90000"/>
          </a:bodyPr>
          <a:lstStyle/>
          <a:p>
            <a:r>
              <a:rPr lang="en-GB" sz="4800"/>
              <a:t>The Tree of Life: Analysis Questions</a:t>
            </a:r>
            <a:br>
              <a:rPr lang="en-GB" sz="4800"/>
            </a:br>
            <a:r>
              <a:rPr lang="en-GB" sz="1800"/>
              <a:t>(‘she was stretched on her back” – beglamoured his rags and her eyes”)</a:t>
            </a:r>
            <a:endParaRPr lang="en-GB" sz="4800"/>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68005" y="1987826"/>
            <a:ext cx="10962319" cy="4746976"/>
          </a:xfrm>
        </p:spPr>
        <p:txBody>
          <a:bodyPr anchor="ctr">
            <a:normAutofit/>
          </a:bodyPr>
          <a:lstStyle/>
          <a:p>
            <a:pPr marL="342900" indent="-342900">
              <a:buAutoNum type="arabicPeriod"/>
            </a:pPr>
            <a:r>
              <a:rPr lang="en-GB" sz="1600"/>
              <a:t>Highlight any </a:t>
            </a:r>
            <a:r>
              <a:rPr lang="en-GB" sz="1600" b="1"/>
              <a:t>sensory imagery </a:t>
            </a:r>
            <a:r>
              <a:rPr lang="en-GB" sz="1600"/>
              <a:t>(smells, sounds, sensations…). What atmosphere does this create? Which sensory imagery is openly sexual, which is more traditionally natural? </a:t>
            </a:r>
          </a:p>
          <a:p>
            <a:pPr marL="342900" indent="-342900">
              <a:buAutoNum type="arabicPeriod"/>
            </a:pPr>
            <a:r>
              <a:rPr lang="en-GB" sz="1600"/>
              <a:t>What is meant by </a:t>
            </a:r>
            <a:r>
              <a:rPr lang="en-GB" sz="1600" b="1"/>
              <a:t>the ‘inaudible voice of it all’</a:t>
            </a:r>
            <a:r>
              <a:rPr lang="en-GB" sz="1600"/>
              <a:t>? What can you infer about Janie? What voice does she follow in her life? </a:t>
            </a:r>
          </a:p>
          <a:p>
            <a:pPr marL="342900" indent="-342900">
              <a:buAutoNum type="arabicPeriod"/>
            </a:pPr>
            <a:r>
              <a:rPr lang="en-GB" sz="1600"/>
              <a:t> Explain the </a:t>
            </a:r>
            <a:r>
              <a:rPr lang="en-GB" sz="1600" b="1"/>
              <a:t>exclamation ‘so this was a marriage</a:t>
            </a:r>
            <a:r>
              <a:rPr lang="en-GB" sz="1600"/>
              <a:t>’. What can you infer about Janie’s attitude towards social norms? </a:t>
            </a:r>
          </a:p>
          <a:p>
            <a:pPr marL="342900" indent="-342900">
              <a:buAutoNum type="arabicPeriod"/>
            </a:pPr>
            <a:r>
              <a:rPr lang="en-GB" sz="1600"/>
              <a:t>Explain the phrase </a:t>
            </a:r>
            <a:r>
              <a:rPr lang="en-GB" sz="1600" b="1"/>
              <a:t>‘pain remorseless sweet’. Is this oxymoronic? </a:t>
            </a:r>
            <a:r>
              <a:rPr lang="en-GB" sz="1600"/>
              <a:t>What can you infer about Janie? </a:t>
            </a:r>
          </a:p>
          <a:p>
            <a:pPr marL="342900" indent="-342900">
              <a:buAutoNum type="arabicPeriod"/>
            </a:pPr>
            <a:r>
              <a:rPr lang="en-GB" sz="1600"/>
              <a:t>Trace the </a:t>
            </a:r>
            <a:r>
              <a:rPr lang="en-GB" sz="1600" b="1"/>
              <a:t>narrative voice. </a:t>
            </a:r>
            <a:r>
              <a:rPr lang="en-GB" sz="1600"/>
              <a:t>How does Hurston use free indirect discourse with Janie as </a:t>
            </a:r>
            <a:r>
              <a:rPr lang="en-GB" sz="1600" err="1"/>
              <a:t>focalizer</a:t>
            </a:r>
            <a:r>
              <a:rPr lang="en-GB" sz="1600"/>
              <a:t>? </a:t>
            </a:r>
          </a:p>
          <a:p>
            <a:pPr marL="342900" indent="-342900">
              <a:buAutoNum type="arabicPeriod"/>
            </a:pPr>
            <a:r>
              <a:rPr lang="en-GB" sz="1600"/>
              <a:t>Explain the changes between </a:t>
            </a:r>
            <a:r>
              <a:rPr lang="en-GB" sz="1600" b="1"/>
              <a:t>exclamations and questions</a:t>
            </a:r>
            <a:r>
              <a:rPr lang="en-GB" sz="1600"/>
              <a:t>. What’s the effect? </a:t>
            </a:r>
          </a:p>
          <a:p>
            <a:pPr marL="342900" indent="-342900">
              <a:buAutoNum type="arabicPeriod"/>
            </a:pPr>
            <a:r>
              <a:rPr lang="en-GB" sz="1600"/>
              <a:t>Explain the </a:t>
            </a:r>
            <a:r>
              <a:rPr lang="en-GB" sz="1600" b="1"/>
              <a:t>use of verbs </a:t>
            </a:r>
            <a:r>
              <a:rPr lang="en-GB" sz="1600"/>
              <a:t>– ‘stumbled’; ‘tumbling and singing’ – what effect do these create? </a:t>
            </a:r>
          </a:p>
          <a:p>
            <a:pPr marL="342900" indent="-342900">
              <a:buAutoNum type="arabicPeriod"/>
            </a:pPr>
            <a:r>
              <a:rPr lang="en-GB" sz="1600"/>
              <a:t>How does the </a:t>
            </a:r>
            <a:r>
              <a:rPr lang="en-GB" sz="1600" b="1"/>
              <a:t>description of her grandmother juxtapose</a:t>
            </a:r>
            <a:r>
              <a:rPr lang="en-GB" sz="1600"/>
              <a:t> the rest of the passage? </a:t>
            </a:r>
          </a:p>
          <a:p>
            <a:pPr marL="342900" indent="-342900">
              <a:buAutoNum type="arabicPeriod"/>
            </a:pPr>
            <a:r>
              <a:rPr lang="en-GB" sz="1600"/>
              <a:t>Is the last paragraph (through pollinated air…) humorous or ironic, or serious? What does </a:t>
            </a:r>
            <a:r>
              <a:rPr lang="en-GB" sz="1600" b="1"/>
              <a:t>the ‘pollinated air’ </a:t>
            </a:r>
            <a:r>
              <a:rPr lang="en-GB" sz="1600"/>
              <a:t>metaphorically stand for? </a:t>
            </a:r>
          </a:p>
          <a:p>
            <a:pPr marL="342900" indent="-342900">
              <a:buAutoNum type="arabicPeriod"/>
            </a:pPr>
            <a:r>
              <a:rPr lang="en-GB" sz="1600"/>
              <a:t>Slavery is a man-made system; what could that tell you about </a:t>
            </a:r>
            <a:r>
              <a:rPr lang="en-GB" sz="1600" b="1"/>
              <a:t>Hurston’s motivations for associating Janie with nature</a:t>
            </a:r>
            <a:r>
              <a:rPr lang="en-GB" sz="1600"/>
              <a:t>? </a:t>
            </a:r>
            <a:endParaRPr lang="en-GB" sz="1600" i="1"/>
          </a:p>
        </p:txBody>
      </p:sp>
    </p:spTree>
    <p:extLst>
      <p:ext uri="{BB962C8B-B14F-4D97-AF65-F5344CB8AC3E}">
        <p14:creationId xmlns:p14="http://schemas.microsoft.com/office/powerpoint/2010/main" val="205384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a:bodyPr>
          <a:lstStyle/>
          <a:p>
            <a:r>
              <a:rPr lang="en-GB"/>
              <a:t>The Tree of Life: What is Janie’s attitude to all this? </a:t>
            </a:r>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496216" y="2320412"/>
            <a:ext cx="4632031" cy="3851787"/>
          </a:xfrm>
        </p:spPr>
        <p:txBody>
          <a:bodyPr anchor="ctr">
            <a:normAutofit/>
          </a:bodyPr>
          <a:lstStyle/>
          <a:p>
            <a:pPr marL="0" indent="0">
              <a:buNone/>
            </a:pPr>
            <a:r>
              <a:rPr lang="en-GB" sz="1400" b="1">
                <a:highlight>
                  <a:srgbClr val="FFFF00"/>
                </a:highlight>
              </a:rPr>
              <a:t>Symbolism: The Pear Tree</a:t>
            </a:r>
          </a:p>
          <a:p>
            <a:pPr marL="0" indent="0">
              <a:buNone/>
            </a:pPr>
            <a:r>
              <a:rPr lang="en-US" sz="1400" i="1"/>
              <a:t>The pear tree and the horizon represent Janie’s idealized views of nature. In the bees’ interaction with the pear tree flowers, Janie witnesses a perfect moment in nature, full of erotic energy, passionate interaction, and blissful harmony. She chases after this ideal throughout the rest of the book. </a:t>
            </a:r>
          </a:p>
          <a:p>
            <a:pPr marL="0" indent="0">
              <a:buNone/>
            </a:pPr>
            <a:endParaRPr lang="en-US" sz="1400" i="1"/>
          </a:p>
          <a:p>
            <a:pPr marL="0" indent="0">
              <a:buNone/>
            </a:pPr>
            <a:r>
              <a:rPr lang="en-US" sz="1400" i="1"/>
              <a:t>P. 13-14</a:t>
            </a:r>
          </a:p>
          <a:p>
            <a:pPr marL="0" indent="0">
              <a:buNone/>
            </a:pPr>
            <a:endParaRPr lang="en-US" sz="1400" i="1"/>
          </a:p>
          <a:p>
            <a:endParaRPr lang="en-US" sz="1400" i="1"/>
          </a:p>
          <a:p>
            <a:pPr marL="0" indent="0">
              <a:buNone/>
            </a:pPr>
            <a:r>
              <a:rPr lang="en-US" sz="1400" b="1" i="1">
                <a:highlight>
                  <a:srgbClr val="FFFF00"/>
                </a:highlight>
              </a:rPr>
              <a:t>Nanny’s version of the ‘tree’ symbol: p. 15, 19</a:t>
            </a:r>
            <a:endParaRPr lang="en-GB" sz="1400" b="1" i="1">
              <a:highlight>
                <a:srgbClr val="FFFF00"/>
              </a:highlight>
            </a:endParaRPr>
          </a:p>
        </p:txBody>
      </p:sp>
      <p:pic>
        <p:nvPicPr>
          <p:cNvPr id="4" name="Picture 2" descr="Photograph of a blooming pear tree, the symbol of Janie.">
            <a:extLst>
              <a:ext uri="{FF2B5EF4-FFF2-40B4-BE49-F238E27FC236}">
                <a16:creationId xmlns:a16="http://schemas.microsoft.com/office/drawing/2014/main" id="{29913913-1595-4F89-96EA-456D1F6918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83" r="11144"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185D-7701-408C-99AB-577B007BB861}"/>
              </a:ext>
            </a:extLst>
          </p:cNvPr>
          <p:cNvSpPr>
            <a:spLocks noGrp="1"/>
          </p:cNvSpPr>
          <p:nvPr>
            <p:ph type="title"/>
          </p:nvPr>
        </p:nvSpPr>
        <p:spPr/>
        <p:txBody>
          <a:bodyPr/>
          <a:lstStyle/>
          <a:p>
            <a:r>
              <a:rPr lang="en-GB"/>
              <a:t>Symbolism: the ‘mule’</a:t>
            </a:r>
          </a:p>
        </p:txBody>
      </p:sp>
      <p:sp>
        <p:nvSpPr>
          <p:cNvPr id="3" name="Content Placeholder 2">
            <a:extLst>
              <a:ext uri="{FF2B5EF4-FFF2-40B4-BE49-F238E27FC236}">
                <a16:creationId xmlns:a16="http://schemas.microsoft.com/office/drawing/2014/main" id="{4B2E6C0F-0015-47B3-8307-886CC00486DE}"/>
              </a:ext>
            </a:extLst>
          </p:cNvPr>
          <p:cNvSpPr>
            <a:spLocks noGrp="1"/>
          </p:cNvSpPr>
          <p:nvPr>
            <p:ph idx="1"/>
          </p:nvPr>
        </p:nvSpPr>
        <p:spPr/>
        <p:txBody>
          <a:bodyPr>
            <a:normAutofit/>
          </a:bodyPr>
          <a:lstStyle/>
          <a:p>
            <a:pPr marL="0" indent="0">
              <a:buNone/>
            </a:pPr>
            <a:r>
              <a:rPr lang="en-GB" sz="2800"/>
              <a:t>P. 17</a:t>
            </a:r>
          </a:p>
          <a:p>
            <a:r>
              <a:rPr lang="en-GB" sz="2800"/>
              <a:t>‘De nigger woman is de mule of the world’</a:t>
            </a:r>
          </a:p>
          <a:p>
            <a:pPr marL="0" indent="0">
              <a:buNone/>
            </a:pPr>
            <a:r>
              <a:rPr lang="en-GB" sz="2800"/>
              <a:t>How does Hurston develop the ‘mule’ symbolism she introduced on p. 2? </a:t>
            </a:r>
          </a:p>
        </p:txBody>
      </p:sp>
    </p:spTree>
    <p:extLst>
      <p:ext uri="{BB962C8B-B14F-4D97-AF65-F5344CB8AC3E}">
        <p14:creationId xmlns:p14="http://schemas.microsoft.com/office/powerpoint/2010/main" val="335937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3A4C-E1A1-4890-A32F-BD401AE7613A}"/>
              </a:ext>
            </a:extLst>
          </p:cNvPr>
          <p:cNvSpPr>
            <a:spLocks noGrp="1"/>
          </p:cNvSpPr>
          <p:nvPr>
            <p:ph type="title"/>
          </p:nvPr>
        </p:nvSpPr>
        <p:spPr>
          <a:xfrm>
            <a:off x="125782" y="0"/>
            <a:ext cx="10906575" cy="748423"/>
          </a:xfrm>
        </p:spPr>
        <p:txBody>
          <a:bodyPr>
            <a:noAutofit/>
          </a:bodyPr>
          <a:lstStyle/>
          <a:p>
            <a:r>
              <a:rPr lang="en-GB" sz="4000" dirty="0"/>
              <a:t>How to write critically about a novel</a:t>
            </a:r>
          </a:p>
        </p:txBody>
      </p:sp>
      <p:sp>
        <p:nvSpPr>
          <p:cNvPr id="3" name="Content Placeholder 2">
            <a:extLst>
              <a:ext uri="{FF2B5EF4-FFF2-40B4-BE49-F238E27FC236}">
                <a16:creationId xmlns:a16="http://schemas.microsoft.com/office/drawing/2014/main" id="{E84ACE66-7FE1-4CAE-922E-4C6CAA79B201}"/>
              </a:ext>
            </a:extLst>
          </p:cNvPr>
          <p:cNvSpPr>
            <a:spLocks noGrp="1"/>
          </p:cNvSpPr>
          <p:nvPr>
            <p:ph idx="1"/>
          </p:nvPr>
        </p:nvSpPr>
        <p:spPr>
          <a:xfrm>
            <a:off x="290945" y="879764"/>
            <a:ext cx="10781883" cy="5488339"/>
          </a:xfrm>
        </p:spPr>
        <p:txBody>
          <a:bodyPr>
            <a:normAutofit/>
          </a:bodyPr>
          <a:lstStyle/>
          <a:p>
            <a:pPr marL="0" indent="0">
              <a:buNone/>
            </a:pPr>
            <a:r>
              <a:rPr lang="en-GB" b="1" dirty="0">
                <a:highlight>
                  <a:srgbClr val="FFFF00"/>
                </a:highlight>
              </a:rPr>
              <a:t>Attempt 1: </a:t>
            </a:r>
          </a:p>
          <a:p>
            <a:pPr marL="0" indent="0">
              <a:buNone/>
            </a:pPr>
            <a:endParaRPr lang="en-GB" b="1" dirty="0">
              <a:highlight>
                <a:srgbClr val="FFFF00"/>
              </a:highlight>
            </a:endParaRPr>
          </a:p>
          <a:p>
            <a:pPr marL="0" indent="0">
              <a:buNone/>
            </a:pPr>
            <a:r>
              <a:rPr lang="en-GB" dirty="0"/>
              <a:t>How is Nanny’s reaction presented? (p. 14)</a:t>
            </a:r>
          </a:p>
          <a:p>
            <a:pPr marL="0" indent="0">
              <a:buNone/>
            </a:pPr>
            <a:endParaRPr lang="en-GB" dirty="0"/>
          </a:p>
          <a:p>
            <a:pPr marL="0" indent="0">
              <a:buNone/>
            </a:pPr>
            <a:r>
              <a:rPr lang="en-GB" dirty="0"/>
              <a:t>Zora Neale Hurston creates the impression that Nanny reacts to Janie’s flirtation with shock and surprise. The old woman’s sleep is suddenly interrupted. “Whispery snatches” of “voices far-off but persistent:” the adjective “whispery” suggest a dream-like quality, but this is changing very quickly, with ‘persistent’ introducing a sense of urgency. Nanny “bolted upright”, and this negative reaction is reinforced with the description of the kiss: “lacerating” is a verb with violent connotations. To Nanny, it seems Janie is in danger of being wounded. </a:t>
            </a:r>
          </a:p>
          <a:p>
            <a:pPr marL="0" indent="0">
              <a:buNone/>
            </a:pPr>
            <a:endParaRPr lang="en-GB" dirty="0"/>
          </a:p>
          <a:p>
            <a:pPr marL="0" indent="0">
              <a:buNone/>
            </a:pPr>
            <a:r>
              <a:rPr lang="en-GB" b="1" dirty="0">
                <a:highlight>
                  <a:srgbClr val="FFFF00"/>
                </a:highlight>
              </a:rPr>
              <a:t>What should this student do to improve this?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84902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3A4C-E1A1-4890-A32F-BD401AE7613A}"/>
              </a:ext>
            </a:extLst>
          </p:cNvPr>
          <p:cNvSpPr>
            <a:spLocks noGrp="1"/>
          </p:cNvSpPr>
          <p:nvPr>
            <p:ph type="title"/>
          </p:nvPr>
        </p:nvSpPr>
        <p:spPr>
          <a:xfrm>
            <a:off x="125782" y="0"/>
            <a:ext cx="10906575" cy="748423"/>
          </a:xfrm>
        </p:spPr>
        <p:txBody>
          <a:bodyPr>
            <a:noAutofit/>
          </a:bodyPr>
          <a:lstStyle/>
          <a:p>
            <a:r>
              <a:rPr lang="en-GB" sz="4400" dirty="0"/>
              <a:t>How to write critically about a novel</a:t>
            </a:r>
          </a:p>
        </p:txBody>
      </p:sp>
      <p:sp>
        <p:nvSpPr>
          <p:cNvPr id="3" name="Content Placeholder 2">
            <a:extLst>
              <a:ext uri="{FF2B5EF4-FFF2-40B4-BE49-F238E27FC236}">
                <a16:creationId xmlns:a16="http://schemas.microsoft.com/office/drawing/2014/main" id="{E84ACE66-7FE1-4CAE-922E-4C6CAA79B201}"/>
              </a:ext>
            </a:extLst>
          </p:cNvPr>
          <p:cNvSpPr>
            <a:spLocks noGrp="1"/>
          </p:cNvSpPr>
          <p:nvPr>
            <p:ph idx="1"/>
          </p:nvPr>
        </p:nvSpPr>
        <p:spPr>
          <a:xfrm>
            <a:off x="290945" y="879764"/>
            <a:ext cx="10781883" cy="5488339"/>
          </a:xfrm>
        </p:spPr>
        <p:txBody>
          <a:bodyPr>
            <a:normAutofit fontScale="92500" lnSpcReduction="20000"/>
          </a:bodyPr>
          <a:lstStyle/>
          <a:p>
            <a:pPr marL="0" indent="0">
              <a:buNone/>
            </a:pPr>
            <a:r>
              <a:rPr lang="en-GB" dirty="0">
                <a:highlight>
                  <a:srgbClr val="FFFF00"/>
                </a:highlight>
              </a:rPr>
              <a:t>What have I done to improve the paragraph to arrive at this version? </a:t>
            </a:r>
          </a:p>
          <a:p>
            <a:pPr marL="0" indent="0">
              <a:buNone/>
            </a:pPr>
            <a:r>
              <a:rPr lang="en-GB" dirty="0">
                <a:highlight>
                  <a:srgbClr val="FFFF00"/>
                </a:highlight>
              </a:rPr>
              <a:t>What could be added or improved? Why? </a:t>
            </a:r>
          </a:p>
          <a:p>
            <a:pPr marL="0" indent="0">
              <a:buNone/>
            </a:pPr>
            <a:endParaRPr lang="en-GB" dirty="0"/>
          </a:p>
          <a:p>
            <a:pPr marL="0" indent="0">
              <a:buNone/>
            </a:pPr>
            <a:r>
              <a:rPr lang="en-GB" dirty="0"/>
              <a:t>Zora Neale Hurston creates the impression that a generation conflict might be unfolding, as Nanny reacts to Janie’s flirtation with shock and surprise. The old woman’s sleep is suddenly interrupted by “whispery snatches” of “voices far-off but persistent.” While the adjective “whispery” suggest a dream-like quality, this is changing very quickly, with ‘persistent’ introducing a sense of urgency. The dynamic verb which Hurston chooses as Nanny “bolted upright” has connotations of shock, and this negative reaction is reinforced with the description of the kiss: Hurston describes Johnny to be “lacerating” Janie, a verb with violent connotations. To Nanny, it seems Janie is in danger of being wounded. Hurston is here commenting on the theme of gender; Nanny embodies a generation to whom the institution of marriage still signifies the only way to secure status and stability in life. This might be ironic as she herself was never married, but the argument between grandmother and granddaughter which follows shows Janie to be a much more free-spirited character, ready to escape from societal expectations. Hurston reinforces this through her technique of free indirect discourse; she moves in and out of both women’s perspectives, illustrating both sides of this disagreement in what is otherwise a close and intimate relationship. </a:t>
            </a:r>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559150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1160</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vt:lpstr>
      <vt:lpstr>Arial</vt:lpstr>
      <vt:lpstr>Calibri</vt:lpstr>
      <vt:lpstr>Rockwell Extra Bold</vt:lpstr>
      <vt:lpstr>Tw Cen MT</vt:lpstr>
      <vt:lpstr>Wingdings</vt:lpstr>
      <vt:lpstr>Wood Type</vt:lpstr>
      <vt:lpstr>The Tree of Life </vt:lpstr>
      <vt:lpstr>Objectives today: </vt:lpstr>
      <vt:lpstr>Title: the tree of Life   Starter Task</vt:lpstr>
      <vt:lpstr>The Tree of Life: Analysis Questions (‘she was stretched on her back” – beglamoured his rags and her eyes”)</vt:lpstr>
      <vt:lpstr>The Tree of Life: Analysis Questions (‘she was stretched on her back” – beglamoured his rags and her eyes”)</vt:lpstr>
      <vt:lpstr>The Tree of Life: What is Janie’s attitude to all this? </vt:lpstr>
      <vt:lpstr>Symbolism: the ‘mule’</vt:lpstr>
      <vt:lpstr>How to write critically about a novel</vt:lpstr>
      <vt:lpstr>How to write critically about a novel</vt:lpstr>
      <vt:lpstr>PowerPoint Presentation</vt:lpstr>
      <vt:lpstr>Evaluating Narrative style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Tree of Life </dc:title>
  <dc:creator>HALL, EMMA (PGR)</dc:creator>
  <cp:lastModifiedBy>HALL, EMMA (PGR)</cp:lastModifiedBy>
  <cp:revision>1</cp:revision>
  <dcterms:created xsi:type="dcterms:W3CDTF">2023-10-14T15:30:45Z</dcterms:created>
  <dcterms:modified xsi:type="dcterms:W3CDTF">2023-10-14T15:32:10Z</dcterms:modified>
</cp:coreProperties>
</file>