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1" r:id="rId2"/>
    <p:sldId id="453" r:id="rId3"/>
    <p:sldId id="454" r:id="rId4"/>
    <p:sldId id="455" r:id="rId5"/>
    <p:sldId id="461" r:id="rId6"/>
    <p:sldId id="481" r:id="rId7"/>
    <p:sldId id="501" r:id="rId8"/>
    <p:sldId id="479" r:id="rId9"/>
    <p:sldId id="499" r:id="rId10"/>
    <p:sldId id="273" r:id="rId11"/>
    <p:sldId id="483" r:id="rId12"/>
    <p:sldId id="552" r:id="rId13"/>
    <p:sldId id="492" r:id="rId14"/>
    <p:sldId id="498" r:id="rId15"/>
    <p:sldId id="276" r:id="rId16"/>
    <p:sldId id="271" r:id="rId17"/>
    <p:sldId id="494" r:id="rId18"/>
    <p:sldId id="497" r:id="rId19"/>
    <p:sldId id="482" r:id="rId20"/>
    <p:sldId id="478" r:id="rId21"/>
    <p:sldId id="553" r:id="rId22"/>
    <p:sldId id="5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97047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747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191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26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4548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912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1540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6915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422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316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893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31134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71A12-DD6D-4F11-BC5E-98BDEF02E6DC}"/>
              </a:ext>
            </a:extLst>
          </p:cNvPr>
          <p:cNvSpPr>
            <a:spLocks noGrp="1"/>
          </p:cNvSpPr>
          <p:nvPr>
            <p:ph type="ctrTitle"/>
          </p:nvPr>
        </p:nvSpPr>
        <p:spPr/>
        <p:txBody>
          <a:bodyPr/>
          <a:lstStyle/>
          <a:p>
            <a:r>
              <a:rPr lang="en-GB"/>
              <a:t>What is love? </a:t>
            </a:r>
          </a:p>
        </p:txBody>
      </p:sp>
      <p:sp>
        <p:nvSpPr>
          <p:cNvPr id="5" name="Subtitle 4">
            <a:extLst>
              <a:ext uri="{FF2B5EF4-FFF2-40B4-BE49-F238E27FC236}">
                <a16:creationId xmlns:a16="http://schemas.microsoft.com/office/drawing/2014/main" id="{CECFF1BC-5207-4C67-8126-8B0A27CC10EA}"/>
              </a:ext>
            </a:extLst>
          </p:cNvPr>
          <p:cNvSpPr>
            <a:spLocks noGrp="1"/>
          </p:cNvSpPr>
          <p:nvPr>
            <p:ph type="subTitle" idx="1"/>
          </p:nvPr>
        </p:nvSpPr>
        <p:spPr/>
        <p:txBody>
          <a:bodyPr/>
          <a:lstStyle/>
          <a:p>
            <a:r>
              <a:rPr lang="en-GB"/>
              <a:t>How does Hurston develop the imagery linked to Janie, Logan Killick and Nanny</a:t>
            </a:r>
          </a:p>
        </p:txBody>
      </p:sp>
      <p:sp>
        <p:nvSpPr>
          <p:cNvPr id="6" name="TextBox 5">
            <a:extLst>
              <a:ext uri="{FF2B5EF4-FFF2-40B4-BE49-F238E27FC236}">
                <a16:creationId xmlns:a16="http://schemas.microsoft.com/office/drawing/2014/main" id="{BB11E6BD-3F9B-48C8-954D-7C80E0A930ED}"/>
              </a:ext>
            </a:extLst>
          </p:cNvPr>
          <p:cNvSpPr txBox="1"/>
          <p:nvPr/>
        </p:nvSpPr>
        <p:spPr>
          <a:xfrm>
            <a:off x="662530" y="344953"/>
            <a:ext cx="7331626" cy="1200329"/>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badi"/>
                <a:ea typeface="+mn-ea"/>
                <a:cs typeface="+mn-cs"/>
              </a:rPr>
              <a:t>Which imagery is linked to love / intimacy so far?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badi"/>
                <a:ea typeface="+mn-ea"/>
                <a:cs typeface="+mn-cs"/>
              </a:rPr>
              <a:t>What imagery would you create? </a:t>
            </a:r>
          </a:p>
        </p:txBody>
      </p:sp>
      <p:sp>
        <p:nvSpPr>
          <p:cNvPr id="7" name="Star: 7 Points 6">
            <a:extLst>
              <a:ext uri="{FF2B5EF4-FFF2-40B4-BE49-F238E27FC236}">
                <a16:creationId xmlns:a16="http://schemas.microsoft.com/office/drawing/2014/main" id="{AF69E3A0-3D58-430B-A38C-CD08C09033AB}"/>
              </a:ext>
            </a:extLst>
          </p:cNvPr>
          <p:cNvSpPr/>
          <p:nvPr/>
        </p:nvSpPr>
        <p:spPr>
          <a:xfrm>
            <a:off x="7905727" y="19815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pic>
        <p:nvPicPr>
          <p:cNvPr id="2" name="Picture 1" descr="A blue and black logo&#10;&#10;Description automatically generated">
            <a:extLst>
              <a:ext uri="{FF2B5EF4-FFF2-40B4-BE49-F238E27FC236}">
                <a16:creationId xmlns:a16="http://schemas.microsoft.com/office/drawing/2014/main" id="{3B95E04C-9A70-0189-8864-30CFA85C4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3" y="5326451"/>
            <a:ext cx="2133333" cy="1142857"/>
          </a:xfrm>
          <a:prstGeom prst="rect">
            <a:avLst/>
          </a:prstGeom>
        </p:spPr>
      </p:pic>
      <p:pic>
        <p:nvPicPr>
          <p:cNvPr id="3" name="Picture 2" descr="A flag with red white and blue stripes&#10;&#10;Description automatically generated">
            <a:extLst>
              <a:ext uri="{FF2B5EF4-FFF2-40B4-BE49-F238E27FC236}">
                <a16:creationId xmlns:a16="http://schemas.microsoft.com/office/drawing/2014/main" id="{9A403FAB-C358-E3F8-969C-A41E8625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915" y="5425777"/>
            <a:ext cx="2108769" cy="1142857"/>
          </a:xfrm>
          <a:prstGeom prst="rect">
            <a:avLst/>
          </a:prstGeom>
        </p:spPr>
      </p:pic>
    </p:spTree>
    <p:extLst>
      <p:ext uri="{BB962C8B-B14F-4D97-AF65-F5344CB8AC3E}">
        <p14:creationId xmlns:p14="http://schemas.microsoft.com/office/powerpoint/2010/main" val="110611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492A-5596-435C-97D4-9138ECAF1147}"/>
              </a:ext>
            </a:extLst>
          </p:cNvPr>
          <p:cNvSpPr>
            <a:spLocks noGrp="1"/>
          </p:cNvSpPr>
          <p:nvPr>
            <p:ph type="title"/>
          </p:nvPr>
        </p:nvSpPr>
        <p:spPr>
          <a:xfrm>
            <a:off x="438036" y="0"/>
            <a:ext cx="10690212" cy="1007483"/>
          </a:xfrm>
        </p:spPr>
        <p:txBody>
          <a:bodyPr>
            <a:normAutofit fontScale="90000"/>
          </a:bodyPr>
          <a:lstStyle/>
          <a:p>
            <a:r>
              <a:rPr lang="en-US" sz="2800">
                <a:solidFill>
                  <a:schemeClr val="tx1"/>
                </a:solidFill>
                <a:cs typeface="Calibri Light"/>
              </a:rPr>
              <a:t>Write a paragraph: </a:t>
            </a:r>
            <a:br>
              <a:rPr lang="en-US" sz="2800">
                <a:solidFill>
                  <a:schemeClr val="tx1"/>
                </a:solidFill>
                <a:cs typeface="Calibri Light"/>
              </a:rPr>
            </a:br>
            <a:r>
              <a:rPr lang="en-US" sz="2800">
                <a:solidFill>
                  <a:schemeClr val="tx1"/>
                </a:solidFill>
                <a:highlight>
                  <a:srgbClr val="FFFF00"/>
                </a:highlight>
                <a:cs typeface="Calibri Light"/>
              </a:rPr>
              <a:t>How does Hurston create contrast between Logan and Joe Starks? </a:t>
            </a:r>
            <a:endParaRPr lang="en-US" sz="2800">
              <a:solidFill>
                <a:schemeClr val="tx1"/>
              </a:solidFill>
              <a:highlight>
                <a:srgbClr val="FFFF00"/>
              </a:highlight>
            </a:endParaRPr>
          </a:p>
        </p:txBody>
      </p:sp>
      <p:sp>
        <p:nvSpPr>
          <p:cNvPr id="4" name="Text Placeholder 3">
            <a:extLst>
              <a:ext uri="{FF2B5EF4-FFF2-40B4-BE49-F238E27FC236}">
                <a16:creationId xmlns:a16="http://schemas.microsoft.com/office/drawing/2014/main" id="{5A6FAEDD-E077-4352-8A15-BE5E45815ABD}"/>
              </a:ext>
            </a:extLst>
          </p:cNvPr>
          <p:cNvSpPr>
            <a:spLocks noGrp="1"/>
          </p:cNvSpPr>
          <p:nvPr>
            <p:ph type="body" idx="1"/>
          </p:nvPr>
        </p:nvSpPr>
        <p:spPr>
          <a:xfrm>
            <a:off x="438036" y="1053285"/>
            <a:ext cx="4754880" cy="640080"/>
          </a:xfrm>
        </p:spPr>
        <p:txBody>
          <a:bodyPr/>
          <a:lstStyle/>
          <a:p>
            <a:r>
              <a:rPr lang="en-GB"/>
              <a:t>Comparative Paragraph Structure</a:t>
            </a:r>
          </a:p>
        </p:txBody>
      </p:sp>
      <p:sp>
        <p:nvSpPr>
          <p:cNvPr id="3" name="Content Placeholder 2">
            <a:extLst>
              <a:ext uri="{FF2B5EF4-FFF2-40B4-BE49-F238E27FC236}">
                <a16:creationId xmlns:a16="http://schemas.microsoft.com/office/drawing/2014/main" id="{F5CA9F00-F3A1-4C6A-8D25-4FE6420E025C}"/>
              </a:ext>
            </a:extLst>
          </p:cNvPr>
          <p:cNvSpPr>
            <a:spLocks noGrp="1"/>
          </p:cNvSpPr>
          <p:nvPr>
            <p:ph sz="half" idx="2"/>
          </p:nvPr>
        </p:nvSpPr>
        <p:spPr>
          <a:xfrm>
            <a:off x="425936" y="2250409"/>
            <a:ext cx="5398793" cy="4276325"/>
          </a:xfrm>
        </p:spPr>
        <p:txBody>
          <a:bodyPr vert="horz" lIns="91440" tIns="45720" rIns="91440" bIns="45720" rtlCol="0" anchor="ctr">
            <a:normAutofit fontScale="92500" lnSpcReduction="20000"/>
          </a:bodyPr>
          <a:lstStyle/>
          <a:p>
            <a:pPr marL="457200" indent="-457200">
              <a:buAutoNum type="arabicPeriod"/>
            </a:pPr>
            <a:r>
              <a:rPr lang="en-US" sz="2000" b="1"/>
              <a:t>Topic sentence </a:t>
            </a:r>
            <a:r>
              <a:rPr lang="en-US" sz="2000"/>
              <a:t>summarizing a similarity or difference </a:t>
            </a:r>
          </a:p>
          <a:p>
            <a:pPr marL="457200" indent="-457200">
              <a:buAutoNum type="arabicPeriod"/>
            </a:pPr>
            <a:r>
              <a:rPr lang="en-US" b="1"/>
              <a:t>Character A </a:t>
            </a:r>
            <a:r>
              <a:rPr lang="en-US"/>
              <a:t>– quotation(s) with analysis and explanation</a:t>
            </a:r>
          </a:p>
          <a:p>
            <a:pPr marL="457200" indent="-457200">
              <a:buAutoNum type="arabicPeriod"/>
            </a:pPr>
            <a:r>
              <a:rPr lang="en-US" sz="2000" b="1"/>
              <a:t>Bridge sentence: </a:t>
            </a:r>
            <a:r>
              <a:rPr lang="en-US" sz="2000"/>
              <a:t>“Hurston contrasts this with….” / “However…”/ “In contrast to…” /“on the one hand…on the other hand…”</a:t>
            </a:r>
          </a:p>
          <a:p>
            <a:pPr marL="457200" indent="-457200">
              <a:buFont typeface="Wingdings" pitchFamily="2" charset="2"/>
              <a:buAutoNum type="arabicPeriod"/>
            </a:pPr>
            <a:r>
              <a:rPr lang="en-US" b="1"/>
              <a:t>Character B </a:t>
            </a:r>
            <a:r>
              <a:rPr lang="en-US"/>
              <a:t>– quotation(s) with analysis and explanation</a:t>
            </a:r>
          </a:p>
          <a:p>
            <a:pPr marL="457200" indent="-457200">
              <a:buFont typeface="Wingdings" pitchFamily="2" charset="2"/>
              <a:buAutoNum type="arabicPeriod"/>
            </a:pPr>
            <a:r>
              <a:rPr lang="en-US" b="1"/>
              <a:t>Why</a:t>
            </a:r>
            <a:r>
              <a:rPr lang="en-US"/>
              <a:t> is this contrast important? </a:t>
            </a:r>
          </a:p>
          <a:p>
            <a:pPr marL="0" indent="0">
              <a:buNone/>
            </a:pPr>
            <a:r>
              <a:rPr lang="en-US"/>
              <a:t>“For Janie, this difference is decisive…” </a:t>
            </a:r>
          </a:p>
          <a:p>
            <a:pPr marL="0" indent="0">
              <a:buNone/>
            </a:pPr>
            <a:r>
              <a:rPr lang="en-US"/>
              <a:t>“The decision Janie makes illustrates how she leaves behind her grandmother's values and…”</a:t>
            </a:r>
          </a:p>
          <a:p>
            <a:pPr marL="0" indent="0">
              <a:buNone/>
            </a:pPr>
            <a:r>
              <a:rPr lang="en-US"/>
              <a:t>“This dilemma serves to illustrate Janie’s character…”</a:t>
            </a:r>
          </a:p>
          <a:p>
            <a:pPr marL="457200" indent="-457200">
              <a:buFont typeface="Wingdings" pitchFamily="2" charset="2"/>
              <a:buAutoNum type="arabicPeriod"/>
            </a:pPr>
            <a:endParaRPr lang="en-US"/>
          </a:p>
          <a:p>
            <a:pPr marL="457200" indent="-457200">
              <a:buAutoNum type="arabicPeriod"/>
            </a:pPr>
            <a:endParaRPr lang="en-US" sz="2000"/>
          </a:p>
          <a:p>
            <a:pPr marL="457200" indent="-457200">
              <a:buAutoNum type="arabicPeriod"/>
            </a:pPr>
            <a:endParaRPr lang="en-US" sz="2000"/>
          </a:p>
        </p:txBody>
      </p:sp>
      <p:sp>
        <p:nvSpPr>
          <p:cNvPr id="5" name="Text Placeholder 4">
            <a:extLst>
              <a:ext uri="{FF2B5EF4-FFF2-40B4-BE49-F238E27FC236}">
                <a16:creationId xmlns:a16="http://schemas.microsoft.com/office/drawing/2014/main" id="{E694FBF7-A91C-480B-AB12-59CF8DD5666B}"/>
              </a:ext>
            </a:extLst>
          </p:cNvPr>
          <p:cNvSpPr>
            <a:spLocks noGrp="1"/>
          </p:cNvSpPr>
          <p:nvPr>
            <p:ph type="body" sz="quarter" idx="3"/>
          </p:nvPr>
        </p:nvSpPr>
        <p:spPr>
          <a:xfrm>
            <a:off x="6630768" y="1053285"/>
            <a:ext cx="4754880" cy="640080"/>
          </a:xfrm>
        </p:spPr>
        <p:txBody>
          <a:bodyPr/>
          <a:lstStyle/>
          <a:p>
            <a:r>
              <a:rPr lang="en-GB"/>
              <a:t>Top Tips </a:t>
            </a:r>
          </a:p>
        </p:txBody>
      </p:sp>
      <p:sp>
        <p:nvSpPr>
          <p:cNvPr id="6" name="Content Placeholder 5">
            <a:extLst>
              <a:ext uri="{FF2B5EF4-FFF2-40B4-BE49-F238E27FC236}">
                <a16:creationId xmlns:a16="http://schemas.microsoft.com/office/drawing/2014/main" id="{370ABC27-FCF9-44C7-89D9-5797759DC01C}"/>
              </a:ext>
            </a:extLst>
          </p:cNvPr>
          <p:cNvSpPr>
            <a:spLocks noGrp="1"/>
          </p:cNvSpPr>
          <p:nvPr>
            <p:ph sz="quarter" idx="4"/>
          </p:nvPr>
        </p:nvSpPr>
        <p:spPr>
          <a:xfrm>
            <a:off x="6767654" y="1790472"/>
            <a:ext cx="5261907" cy="5067528"/>
          </a:xfrm>
        </p:spPr>
        <p:txBody>
          <a:bodyPr>
            <a:normAutofit fontScale="92500" lnSpcReduction="20000"/>
          </a:bodyPr>
          <a:lstStyle/>
          <a:p>
            <a:pPr marL="0" indent="0">
              <a:buNone/>
            </a:pPr>
            <a:r>
              <a:rPr lang="en-GB" b="1"/>
              <a:t>DON’T write: </a:t>
            </a:r>
            <a:r>
              <a:rPr lang="en-GB"/>
              <a:t>“Hurston creates contrast by using….</a:t>
            </a:r>
          </a:p>
          <a:p>
            <a:pPr marL="0" indent="0">
              <a:buNone/>
            </a:pPr>
            <a:r>
              <a:rPr lang="en-GB" b="1"/>
              <a:t>DO write: </a:t>
            </a:r>
          </a:p>
          <a:p>
            <a:r>
              <a:rPr lang="en-GB"/>
              <a:t>“In the novel, Joe Starks personifies…while Logan stands for….</a:t>
            </a:r>
          </a:p>
          <a:p>
            <a:r>
              <a:rPr lang="en-GB"/>
              <a:t>“When Janie considers the dilemma of who to choose, one difference between the two men is decisive: …”</a:t>
            </a:r>
          </a:p>
          <a:p>
            <a:pPr marL="0" indent="0">
              <a:buNone/>
            </a:pPr>
            <a:r>
              <a:rPr lang="en-GB" b="1"/>
              <a:t>Link to themes and other characters!</a:t>
            </a:r>
          </a:p>
          <a:p>
            <a:r>
              <a:rPr lang="en-GB"/>
              <a:t>What values or themes does each man embody? </a:t>
            </a:r>
          </a:p>
          <a:p>
            <a:r>
              <a:rPr lang="en-GB"/>
              <a:t>What do you know about Janie’s character? What might influence her decision? </a:t>
            </a:r>
          </a:p>
        </p:txBody>
      </p:sp>
    </p:spTree>
    <p:extLst>
      <p:ext uri="{BB962C8B-B14F-4D97-AF65-F5344CB8AC3E}">
        <p14:creationId xmlns:p14="http://schemas.microsoft.com/office/powerpoint/2010/main" val="231791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E215D-4274-4E8C-8684-315888449785}"/>
              </a:ext>
            </a:extLst>
          </p:cNvPr>
          <p:cNvPicPr>
            <a:picLocks noChangeAspect="1"/>
          </p:cNvPicPr>
          <p:nvPr/>
        </p:nvPicPr>
        <p:blipFill>
          <a:blip r:embed="rId2"/>
          <a:stretch>
            <a:fillRect/>
          </a:stretch>
        </p:blipFill>
        <p:spPr>
          <a:xfrm>
            <a:off x="1227093" y="0"/>
            <a:ext cx="9737814" cy="6858000"/>
          </a:xfrm>
          <a:prstGeom prst="rect">
            <a:avLst/>
          </a:prstGeom>
        </p:spPr>
      </p:pic>
    </p:spTree>
    <p:extLst>
      <p:ext uri="{BB962C8B-B14F-4D97-AF65-F5344CB8AC3E}">
        <p14:creationId xmlns:p14="http://schemas.microsoft.com/office/powerpoint/2010/main" val="321214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BCC26A-5902-42FE-A29B-757AF2EA3D5A}"/>
              </a:ext>
            </a:extLst>
          </p:cNvPr>
          <p:cNvPicPr>
            <a:picLocks noChangeAspect="1"/>
          </p:cNvPicPr>
          <p:nvPr/>
        </p:nvPicPr>
        <p:blipFill>
          <a:blip r:embed="rId2"/>
          <a:stretch>
            <a:fillRect/>
          </a:stretch>
        </p:blipFill>
        <p:spPr>
          <a:xfrm>
            <a:off x="304800" y="1276350"/>
            <a:ext cx="11582400" cy="4305300"/>
          </a:xfrm>
          <a:prstGeom prst="rect">
            <a:avLst/>
          </a:prstGeom>
        </p:spPr>
      </p:pic>
    </p:spTree>
    <p:extLst>
      <p:ext uri="{BB962C8B-B14F-4D97-AF65-F5344CB8AC3E}">
        <p14:creationId xmlns:p14="http://schemas.microsoft.com/office/powerpoint/2010/main" val="5623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D849-AFBF-43F3-B815-6CA16EFF71D0}"/>
              </a:ext>
            </a:extLst>
          </p:cNvPr>
          <p:cNvSpPr>
            <a:spLocks noGrp="1"/>
          </p:cNvSpPr>
          <p:nvPr>
            <p:ph type="title"/>
          </p:nvPr>
        </p:nvSpPr>
        <p:spPr/>
        <p:txBody>
          <a:bodyPr/>
          <a:lstStyle/>
          <a:p>
            <a:r>
              <a:rPr lang="en-GB"/>
              <a:t>Persuasive task</a:t>
            </a:r>
          </a:p>
        </p:txBody>
      </p:sp>
      <p:sp>
        <p:nvSpPr>
          <p:cNvPr id="3" name="Content Placeholder 2">
            <a:extLst>
              <a:ext uri="{FF2B5EF4-FFF2-40B4-BE49-F238E27FC236}">
                <a16:creationId xmlns:a16="http://schemas.microsoft.com/office/drawing/2014/main" id="{BE9132AA-FBA2-4D22-BAB8-12CC53464C8A}"/>
              </a:ext>
            </a:extLst>
          </p:cNvPr>
          <p:cNvSpPr>
            <a:spLocks noGrp="1"/>
          </p:cNvSpPr>
          <p:nvPr>
            <p:ph idx="1"/>
          </p:nvPr>
        </p:nvSpPr>
        <p:spPr/>
        <p:txBody>
          <a:bodyPr/>
          <a:lstStyle/>
          <a:p>
            <a:pPr marL="0" indent="0">
              <a:buNone/>
            </a:pPr>
            <a:r>
              <a:rPr lang="en-GB"/>
              <a:t>You are Janie’s best friend. She has written to you about her feelings about Logan and Joe. You are now writing a letter in response, advising her on what to do. </a:t>
            </a:r>
          </a:p>
          <a:p>
            <a:pPr marL="0" indent="0">
              <a:buNone/>
            </a:pPr>
            <a:endParaRPr lang="en-GB"/>
          </a:p>
          <a:p>
            <a:pPr marL="0" indent="0">
              <a:buNone/>
            </a:pPr>
            <a:r>
              <a:rPr lang="en-GB" b="1">
                <a:highlight>
                  <a:srgbClr val="FFFF00"/>
                </a:highlight>
              </a:rPr>
              <a:t>Recap: Persuasive Writing: </a:t>
            </a:r>
          </a:p>
        </p:txBody>
      </p:sp>
    </p:spTree>
    <p:extLst>
      <p:ext uri="{BB962C8B-B14F-4D97-AF65-F5344CB8AC3E}">
        <p14:creationId xmlns:p14="http://schemas.microsoft.com/office/powerpoint/2010/main" val="249105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D24-D7A1-4820-966F-0AB607F08B79}"/>
              </a:ext>
            </a:extLst>
          </p:cNvPr>
          <p:cNvSpPr>
            <a:spLocks noGrp="1"/>
          </p:cNvSpPr>
          <p:nvPr>
            <p:ph type="title"/>
          </p:nvPr>
        </p:nvSpPr>
        <p:spPr>
          <a:xfrm>
            <a:off x="4965431" y="0"/>
            <a:ext cx="6397186" cy="1455821"/>
          </a:xfrm>
        </p:spPr>
        <p:txBody>
          <a:bodyPr anchor="b">
            <a:noAutofit/>
          </a:bodyPr>
          <a:lstStyle/>
          <a:p>
            <a:pPr marL="0" indent="0">
              <a:buNone/>
            </a:pPr>
            <a:r>
              <a:rPr lang="en-GB" sz="2400" dirty="0"/>
              <a:t>You are Janie’s best friend. She has written to you about her feelings about Logan and Joe. You are now writing a letter in response, advising her on what to do. </a:t>
            </a:r>
          </a:p>
        </p:txBody>
      </p:sp>
      <p:sp>
        <p:nvSpPr>
          <p:cNvPr id="3" name="Content Placeholder 2">
            <a:extLst>
              <a:ext uri="{FF2B5EF4-FFF2-40B4-BE49-F238E27FC236}">
                <a16:creationId xmlns:a16="http://schemas.microsoft.com/office/drawing/2014/main" id="{07F7D204-86D0-461D-BE6B-01F2C0E4CBAB}"/>
              </a:ext>
            </a:extLst>
          </p:cNvPr>
          <p:cNvSpPr>
            <a:spLocks noGrp="1"/>
          </p:cNvSpPr>
          <p:nvPr>
            <p:ph idx="1"/>
          </p:nvPr>
        </p:nvSpPr>
        <p:spPr>
          <a:xfrm>
            <a:off x="4965431" y="2438400"/>
            <a:ext cx="6586489" cy="3785419"/>
          </a:xfrm>
        </p:spPr>
        <p:txBody>
          <a:bodyPr vert="horz" lIns="91440" tIns="45720" rIns="91440" bIns="45720" rtlCol="0">
            <a:normAutofit/>
          </a:bodyPr>
          <a:lstStyle/>
          <a:p>
            <a:pPr>
              <a:buNone/>
            </a:pPr>
            <a:endParaRPr lang="en-US" sz="2000">
              <a:highlight>
                <a:srgbClr val="FFFF00"/>
              </a:highlight>
              <a:latin typeface="Gill Sans MT" panose="020B0502020104020203" pitchFamily="34" charset="0"/>
              <a:ea typeface="+mn-lt"/>
              <a:cs typeface="+mn-lt"/>
            </a:endParaRPr>
          </a:p>
          <a:p>
            <a:pPr>
              <a:spcBef>
                <a:spcPts val="0"/>
              </a:spcBef>
              <a:buNone/>
            </a:pPr>
            <a:r>
              <a:rPr lang="en-US" sz="2000" i="1">
                <a:highlight>
                  <a:srgbClr val="FFFF00"/>
                </a:highlight>
                <a:latin typeface="Gill Sans MT" panose="020B0502020104020203" pitchFamily="34" charset="0"/>
                <a:ea typeface="+mn-lt"/>
                <a:cs typeface="+mn-lt"/>
              </a:rPr>
              <a:t>Point</a:t>
            </a:r>
            <a:r>
              <a:rPr lang="en-US" sz="2000">
                <a:highlight>
                  <a:srgbClr val="FFFF00"/>
                </a:highlight>
                <a:latin typeface="Gill Sans MT" panose="020B0502020104020203" pitchFamily="34" charset="0"/>
                <a:ea typeface="+mn-lt"/>
                <a:cs typeface="+mn-lt"/>
              </a:rPr>
              <a:t>: you outline your evaluation (opinion) based on one aspect of the topic.</a:t>
            </a:r>
          </a:p>
          <a:p>
            <a:pPr>
              <a:spcBef>
                <a:spcPts val="0"/>
              </a:spcBef>
              <a:buNone/>
            </a:pPr>
            <a:r>
              <a:rPr lang="en-US" sz="2000" i="1">
                <a:highlight>
                  <a:srgbClr val="00FFFF"/>
                </a:highlight>
                <a:latin typeface="Gill Sans MT" panose="020B0502020104020203" pitchFamily="34" charset="0"/>
                <a:ea typeface="+mn-lt"/>
                <a:cs typeface="+mn-lt"/>
              </a:rPr>
              <a:t>Opposing view</a:t>
            </a:r>
            <a:r>
              <a:rPr lang="en-US" sz="2000">
                <a:highlight>
                  <a:srgbClr val="00FFFF"/>
                </a:highlight>
                <a:latin typeface="Gill Sans MT" panose="020B0502020104020203" pitchFamily="34" charset="0"/>
                <a:ea typeface="+mn-lt"/>
                <a:cs typeface="+mn-lt"/>
              </a:rPr>
              <a:t>: what argument does the text make that you will refute?</a:t>
            </a:r>
          </a:p>
          <a:p>
            <a:pPr>
              <a:spcBef>
                <a:spcPts val="0"/>
              </a:spcBef>
              <a:buNone/>
            </a:pPr>
            <a:r>
              <a:rPr lang="en-US" sz="2000" i="1">
                <a:highlight>
                  <a:srgbClr val="C0C0C0"/>
                </a:highlight>
                <a:latin typeface="Gill Sans MT" panose="020B0502020104020203" pitchFamily="34" charset="0"/>
                <a:ea typeface="+mn-lt"/>
                <a:cs typeface="+mn-lt"/>
              </a:rPr>
              <a:t>Refutation of counterargument</a:t>
            </a:r>
            <a:r>
              <a:rPr lang="en-US" sz="2000">
                <a:highlight>
                  <a:srgbClr val="C0C0C0"/>
                </a:highlight>
                <a:latin typeface="Gill Sans MT" panose="020B0502020104020203" pitchFamily="34" charset="0"/>
                <a:ea typeface="+mn-lt"/>
                <a:cs typeface="+mn-lt"/>
              </a:rPr>
              <a:t>: what is the problem with the above argument?</a:t>
            </a:r>
          </a:p>
          <a:p>
            <a:pPr>
              <a:spcBef>
                <a:spcPts val="0"/>
              </a:spcBef>
              <a:buNone/>
            </a:pPr>
            <a:r>
              <a:rPr lang="en-US" sz="2000" i="1">
                <a:highlight>
                  <a:srgbClr val="00FF00"/>
                </a:highlight>
                <a:latin typeface="Gill Sans MT" panose="020B0502020104020203" pitchFamily="34" charset="0"/>
                <a:ea typeface="+mn-lt"/>
                <a:cs typeface="+mn-lt"/>
              </a:rPr>
              <a:t>Evaluation</a:t>
            </a:r>
            <a:r>
              <a:rPr lang="en-US" sz="2000">
                <a:highlight>
                  <a:srgbClr val="00FF00"/>
                </a:highlight>
                <a:latin typeface="Gill Sans MT" panose="020B0502020104020203" pitchFamily="34" charset="0"/>
                <a:ea typeface="+mn-lt"/>
                <a:cs typeface="+mn-lt"/>
              </a:rPr>
              <a:t>: how can you expand upon the point being made and thoroughly discredit the original argument?</a:t>
            </a:r>
          </a:p>
          <a:p>
            <a:pPr>
              <a:spcBef>
                <a:spcPts val="0"/>
              </a:spcBef>
              <a:buNone/>
            </a:pPr>
            <a:endParaRPr lang="en-US" sz="2000">
              <a:highlight>
                <a:srgbClr val="00FF00"/>
              </a:highlight>
              <a:latin typeface="Gill Sans MT" panose="020B0502020104020203" pitchFamily="34" charset="0"/>
              <a:ea typeface="+mn-lt"/>
              <a:cs typeface="+mn-lt"/>
            </a:endParaRPr>
          </a:p>
          <a:p>
            <a:pPr>
              <a:spcBef>
                <a:spcPts val="0"/>
              </a:spcBef>
              <a:buNone/>
            </a:pPr>
            <a:r>
              <a:rPr lang="en-US" sz="2000" b="1">
                <a:latin typeface="Gill Sans MT" panose="020B0502020104020203" pitchFamily="34" charset="0"/>
                <a:ea typeface="+mn-lt"/>
                <a:cs typeface="+mn-lt"/>
              </a:rPr>
              <a:t>Let’s write our opening together: </a:t>
            </a:r>
            <a:r>
              <a:rPr lang="en-US" sz="2000">
                <a:latin typeface="Gill Sans MT" panose="020B0502020104020203" pitchFamily="34" charset="0"/>
                <a:ea typeface="+mn-lt"/>
                <a:cs typeface="+mn-lt"/>
              </a:rPr>
              <a:t>create an opening that hooks the reader, and make clear what your opinion is</a:t>
            </a:r>
          </a:p>
          <a:p>
            <a:pPr>
              <a:spcBef>
                <a:spcPts val="0"/>
              </a:spcBef>
              <a:buNone/>
            </a:pPr>
            <a:endParaRPr lang="en-US" sz="2000">
              <a:latin typeface="Gill Sans MT" panose="020B0502020104020203" pitchFamily="34" charset="0"/>
              <a:ea typeface="+mn-lt"/>
              <a:cs typeface="+mn-lt"/>
            </a:endParaRPr>
          </a:p>
          <a:p>
            <a:pPr>
              <a:spcBef>
                <a:spcPts val="0"/>
              </a:spcBef>
              <a:buNone/>
            </a:pPr>
            <a:endParaRPr lang="en-US" sz="2000">
              <a:latin typeface="Gill Sans MT" panose="020B0502020104020203" pitchFamily="34" charset="0"/>
              <a:ea typeface="+mn-lt"/>
              <a:cs typeface="+mn-lt"/>
            </a:endParaRPr>
          </a:p>
          <a:p>
            <a:pPr>
              <a:spcBef>
                <a:spcPts val="0"/>
              </a:spcBef>
              <a:buNone/>
            </a:pPr>
            <a:endParaRPr lang="en-US" sz="2000">
              <a:latin typeface="Gill Sans MT" panose="020B0502020104020203" pitchFamily="34" charset="0"/>
              <a:cs typeface="Calibri" panose="020F0502020204030204"/>
            </a:endParaRPr>
          </a:p>
        </p:txBody>
      </p:sp>
      <p:pic>
        <p:nvPicPr>
          <p:cNvPr id="7" name="Picture 6" descr="A collage of a city&#10;&#10;Description automatically generated with low confidence">
            <a:extLst>
              <a:ext uri="{FF2B5EF4-FFF2-40B4-BE49-F238E27FC236}">
                <a16:creationId xmlns:a16="http://schemas.microsoft.com/office/drawing/2014/main" id="{7395304C-6FC1-46D9-8DDA-651EF0984057}"/>
              </a:ext>
            </a:extLst>
          </p:cNvPr>
          <p:cNvPicPr>
            <a:picLocks noChangeAspect="1"/>
          </p:cNvPicPr>
          <p:nvPr/>
        </p:nvPicPr>
        <p:blipFill rotWithShape="1">
          <a:blip r:embed="rId2"/>
          <a:srcRect l="26075" r="35734"/>
          <a:stretch/>
        </p:blipFill>
        <p:spPr>
          <a:xfrm>
            <a:off x="20" y="10"/>
            <a:ext cx="4635571" cy="6857990"/>
          </a:xfrm>
          <a:prstGeom prst="rect">
            <a:avLst/>
          </a:prstGeom>
          <a:effectLst/>
        </p:spPr>
      </p:pic>
      <p:sp>
        <p:nvSpPr>
          <p:cNvPr id="10" name="TextBox 9">
            <a:extLst>
              <a:ext uri="{FF2B5EF4-FFF2-40B4-BE49-F238E27FC236}">
                <a16:creationId xmlns:a16="http://schemas.microsoft.com/office/drawing/2014/main" id="{98333570-79CF-4FA8-95DF-6D8C3E20267A}"/>
              </a:ext>
            </a:extLst>
          </p:cNvPr>
          <p:cNvSpPr txBox="1"/>
          <p:nvPr/>
        </p:nvSpPr>
        <p:spPr>
          <a:xfrm>
            <a:off x="4965431" y="1742052"/>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a:ea typeface="+mn-lt"/>
                <a:cs typeface="+mn-lt"/>
              </a:rPr>
              <a:t>The paragraph structure for Directed Writing could be as follows, using the PORE acronym:</a:t>
            </a:r>
            <a:endParaRPr kumimoji="0" lang="en-US" sz="1800" b="0" i="0" u="none" strike="noStrike" kern="1200" cap="none" spc="0" normalizeH="0" baseline="0" noProof="0">
              <a:ln>
                <a:noFill/>
              </a:ln>
              <a:solidFill>
                <a:prstClr val="black"/>
              </a:solidFill>
              <a:effectLst/>
              <a:uLnTx/>
              <a:uFillTx/>
              <a:latin typeface="Abadi"/>
              <a:ea typeface="+mn-ea"/>
              <a:cs typeface="Calibri" panose="020F0502020204030204"/>
            </a:endParaRPr>
          </a:p>
        </p:txBody>
      </p:sp>
    </p:spTree>
    <p:extLst>
      <p:ext uri="{BB962C8B-B14F-4D97-AF65-F5344CB8AC3E}">
        <p14:creationId xmlns:p14="http://schemas.microsoft.com/office/powerpoint/2010/main" val="1450989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A3F2-DBAB-49F1-B153-DE797DDC5B24}"/>
              </a:ext>
            </a:extLst>
          </p:cNvPr>
          <p:cNvSpPr>
            <a:spLocks noGrp="1"/>
          </p:cNvSpPr>
          <p:nvPr>
            <p:ph type="title"/>
          </p:nvPr>
        </p:nvSpPr>
        <p:spPr/>
        <p:txBody>
          <a:bodyPr>
            <a:normAutofit/>
          </a:bodyPr>
          <a:lstStyle/>
          <a:p>
            <a:r>
              <a:rPr lang="en-GB" sz="4800"/>
              <a:t>How to undermine the opposing viewpoint</a:t>
            </a:r>
          </a:p>
        </p:txBody>
      </p:sp>
      <p:sp>
        <p:nvSpPr>
          <p:cNvPr id="3" name="Content Placeholder 2">
            <a:extLst>
              <a:ext uri="{FF2B5EF4-FFF2-40B4-BE49-F238E27FC236}">
                <a16:creationId xmlns:a16="http://schemas.microsoft.com/office/drawing/2014/main" id="{906FD5C8-C985-422D-81A2-DE5A8C5D8017}"/>
              </a:ext>
            </a:extLst>
          </p:cNvPr>
          <p:cNvSpPr>
            <a:spLocks noGrp="1"/>
          </p:cNvSpPr>
          <p:nvPr>
            <p:ph idx="1"/>
          </p:nvPr>
        </p:nvSpPr>
        <p:spPr/>
        <p:txBody>
          <a:bodyPr>
            <a:normAutofit/>
          </a:bodyPr>
          <a:lstStyle/>
          <a:p>
            <a:r>
              <a:rPr lang="en-GB"/>
              <a:t>Some might argue that…however…</a:t>
            </a:r>
          </a:p>
          <a:p>
            <a:r>
              <a:rPr lang="en-GB"/>
              <a:t>Given that….such arguments must seem ludicrous. </a:t>
            </a:r>
          </a:p>
          <a:p>
            <a:r>
              <a:rPr lang="en-GB"/>
              <a:t>In this day and age, how is it possible that voices clamouring for/decrying/advocating…are still being heard and listened to? </a:t>
            </a:r>
          </a:p>
          <a:p>
            <a:r>
              <a:rPr lang="en-US"/>
              <a:t>It is widely believed /  Many people think …yet/but/actually…</a:t>
            </a:r>
          </a:p>
          <a:p>
            <a:r>
              <a:rPr lang="en-US"/>
              <a:t>At first glance it may seem…A closer look reveals</a:t>
            </a:r>
          </a:p>
          <a:p>
            <a:r>
              <a:rPr lang="en-US"/>
              <a:t>Surely, your Nanny might have thought….</a:t>
            </a:r>
          </a:p>
          <a:p>
            <a:endParaRPr lang="en-GB"/>
          </a:p>
        </p:txBody>
      </p:sp>
    </p:spTree>
    <p:extLst>
      <p:ext uri="{BB962C8B-B14F-4D97-AF65-F5344CB8AC3E}">
        <p14:creationId xmlns:p14="http://schemas.microsoft.com/office/powerpoint/2010/main" val="340068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A8209B-FE2E-4878-B57C-0E5150ED1B7E}"/>
              </a:ext>
            </a:extLst>
          </p:cNvPr>
          <p:cNvSpPr>
            <a:spLocks noGrp="1"/>
          </p:cNvSpPr>
          <p:nvPr>
            <p:ph type="title"/>
          </p:nvPr>
        </p:nvSpPr>
        <p:spPr>
          <a:xfrm>
            <a:off x="572493" y="238539"/>
            <a:ext cx="11018520" cy="1434415"/>
          </a:xfrm>
        </p:spPr>
        <p:txBody>
          <a:bodyPr anchor="b">
            <a:normAutofit/>
          </a:bodyPr>
          <a:lstStyle/>
          <a:p>
            <a:r>
              <a:rPr lang="en-GB" sz="5400"/>
              <a:t>Write a more engaging </a:t>
            </a:r>
            <a:r>
              <a:rPr lang="en-GB" sz="5400" b="1"/>
              <a:t>Opening</a:t>
            </a:r>
            <a:endParaRPr lang="en-GB" sz="5400"/>
          </a:p>
        </p:txBody>
      </p:sp>
      <p:sp>
        <p:nvSpPr>
          <p:cNvPr id="8" name="Content Placeholder 7">
            <a:extLst>
              <a:ext uri="{FF2B5EF4-FFF2-40B4-BE49-F238E27FC236}">
                <a16:creationId xmlns:a16="http://schemas.microsoft.com/office/drawing/2014/main" id="{D6C80313-72B5-40D2-9569-AF74D39B85C4}"/>
              </a:ext>
            </a:extLst>
          </p:cNvPr>
          <p:cNvSpPr>
            <a:spLocks noGrp="1"/>
          </p:cNvSpPr>
          <p:nvPr>
            <p:ph idx="1"/>
          </p:nvPr>
        </p:nvSpPr>
        <p:spPr>
          <a:xfrm>
            <a:off x="572493" y="2071316"/>
            <a:ext cx="6713552" cy="4119172"/>
          </a:xfrm>
        </p:spPr>
        <p:txBody>
          <a:bodyPr anchor="t">
            <a:normAutofit fontScale="92500" lnSpcReduction="10000"/>
          </a:bodyPr>
          <a:lstStyle/>
          <a:p>
            <a:pPr marL="0" indent="0" fontAlgn="base">
              <a:buNone/>
            </a:pPr>
            <a:r>
              <a:rPr lang="en-GB" sz="1600" b="1"/>
              <a:t>“What If” Scenario</a:t>
            </a:r>
            <a:endParaRPr lang="en-GB" sz="1600"/>
          </a:p>
          <a:p>
            <a:pPr fontAlgn="base"/>
            <a:r>
              <a:rPr lang="en-GB" sz="1600" i="1"/>
              <a:t>What if you flourished in life like a pear tree instead of ploughing like a mule? </a:t>
            </a:r>
          </a:p>
          <a:p>
            <a:pPr marL="0" indent="0" fontAlgn="base">
              <a:buNone/>
            </a:pPr>
            <a:r>
              <a:rPr lang="en-GB" sz="1600" b="1"/>
              <a:t>“Imagine” Scenario</a:t>
            </a:r>
          </a:p>
          <a:p>
            <a:pPr fontAlgn="base"/>
            <a:r>
              <a:rPr lang="en-GB" sz="1600" i="1"/>
              <a:t>Imagine yourself at your Nanny’s age: an aged woman with grey hair, your face lined with wrinkles, the skin on your hands torn and cracked from decades of chopping potatoes and splitting firewood. </a:t>
            </a:r>
          </a:p>
          <a:p>
            <a:pPr fontAlgn="base"/>
            <a:r>
              <a:rPr lang="en-GB" sz="1600" i="1"/>
              <a:t> Imagine the swish of a silky dress as you step out for the evening to feel the cool evening air and watch the sunset </a:t>
            </a:r>
          </a:p>
          <a:p>
            <a:pPr marL="0" indent="0" fontAlgn="base">
              <a:buNone/>
            </a:pPr>
            <a:r>
              <a:rPr lang="en-GB" sz="1600" b="1"/>
              <a:t>Question</a:t>
            </a:r>
            <a:endParaRPr lang="en-GB" sz="1600"/>
          </a:p>
          <a:p>
            <a:pPr fontAlgn="base"/>
            <a:r>
              <a:rPr lang="en-GB" sz="1600" i="1"/>
              <a:t>Why should you repeat your Nanny’s mistakes? </a:t>
            </a:r>
          </a:p>
          <a:p>
            <a:pPr fontAlgn="base"/>
            <a:r>
              <a:rPr lang="en-GB" sz="1600" i="1"/>
              <a:t>Why would a smart girl like you be taken in by an arrogant …</a:t>
            </a:r>
          </a:p>
          <a:p>
            <a:pPr marL="0" indent="0" fontAlgn="base">
              <a:buNone/>
            </a:pPr>
            <a:r>
              <a:rPr lang="en-GB" sz="1600" b="1"/>
              <a:t>Powerful Statement/Phrase</a:t>
            </a:r>
          </a:p>
          <a:p>
            <a:pPr fontAlgn="base"/>
            <a:r>
              <a:rPr lang="en-GB" sz="1600" i="1"/>
              <a:t>Be free! </a:t>
            </a:r>
          </a:p>
          <a:p>
            <a:pPr marL="0" indent="0">
              <a:buNone/>
            </a:pPr>
            <a:endParaRPr lang="en-GB" sz="1200"/>
          </a:p>
        </p:txBody>
      </p:sp>
      <p:pic>
        <p:nvPicPr>
          <p:cNvPr id="1026" name="Picture 2" descr="grand-opening - Kallima">
            <a:extLst>
              <a:ext uri="{FF2B5EF4-FFF2-40B4-BE49-F238E27FC236}">
                <a16:creationId xmlns:a16="http://schemas.microsoft.com/office/drawing/2014/main" id="{14F4F10D-A0D0-4283-89C9-D1EB9CB4E4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31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3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4E3F-99D8-4D70-A81A-3F9BAC2A78FF}"/>
              </a:ext>
            </a:extLst>
          </p:cNvPr>
          <p:cNvSpPr>
            <a:spLocks noGrp="1"/>
          </p:cNvSpPr>
          <p:nvPr>
            <p:ph type="title"/>
          </p:nvPr>
        </p:nvSpPr>
        <p:spPr>
          <a:xfrm>
            <a:off x="486917" y="282788"/>
            <a:ext cx="5295333" cy="752073"/>
          </a:xfrm>
        </p:spPr>
        <p:txBody>
          <a:bodyPr vert="horz" lIns="91440" tIns="45720" rIns="91440" bIns="45720" rtlCol="0" anchor="ctr">
            <a:normAutofit/>
          </a:bodyPr>
          <a:lstStyle/>
          <a:p>
            <a:r>
              <a:rPr lang="en-US" sz="3600" b="1" kern="1200">
                <a:latin typeface="+mj-lt"/>
                <a:ea typeface="+mj-ea"/>
                <a:cs typeface="+mj-cs"/>
              </a:rPr>
              <a:t>Create more urgency</a:t>
            </a:r>
          </a:p>
        </p:txBody>
      </p:sp>
      <p:sp>
        <p:nvSpPr>
          <p:cNvPr id="8" name="TextBox 7">
            <a:extLst>
              <a:ext uri="{FF2B5EF4-FFF2-40B4-BE49-F238E27FC236}">
                <a16:creationId xmlns:a16="http://schemas.microsoft.com/office/drawing/2014/main" id="{F4D35F17-D359-4337-A2D3-A68804F850D8}"/>
              </a:ext>
            </a:extLst>
          </p:cNvPr>
          <p:cNvSpPr txBox="1"/>
          <p:nvPr/>
        </p:nvSpPr>
        <p:spPr>
          <a:xfrm>
            <a:off x="450253" y="1034861"/>
            <a:ext cx="5331997" cy="5026111"/>
          </a:xfrm>
          <a:prstGeom prst="rect">
            <a:avLst/>
          </a:prstGeom>
        </p:spPr>
        <p:txBody>
          <a:bodyPr vert="horz" lIns="91440" tIns="45720" rIns="91440" bIns="45720" rtlCol="0" anchor="ctr">
            <a:normAutofit/>
          </a:bodyPr>
          <a:lstStyle/>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Power of three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Emotive language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Rhetorical question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Say again (repetition)</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Undermine the opposing view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Anecdote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Direct address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Exaggeration </a:t>
            </a:r>
          </a:p>
          <a:p>
            <a:pPr marL="0" marR="0" lvl="0" indent="-22860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badi"/>
                <a:ea typeface="+mn-ea"/>
                <a:cs typeface="+mn-cs"/>
              </a:rPr>
              <a:t>Statistics and facts </a:t>
            </a:r>
            <a:endParaRPr kumimoji="0" lang="en-US" sz="1800" b="1" i="0" u="none" strike="noStrike" kern="1200" cap="none" spc="0" normalizeH="0" baseline="0" noProof="0">
              <a:ln>
                <a:noFill/>
              </a:ln>
              <a:solidFill>
                <a:prstClr val="black"/>
              </a:solidFill>
              <a:effectLst/>
              <a:uLnTx/>
              <a:uFillTx/>
              <a:latin typeface="Abadi"/>
              <a:ea typeface="+mn-ea"/>
              <a:cs typeface="+mn-cs"/>
            </a:endParaRPr>
          </a:p>
        </p:txBody>
      </p:sp>
      <p:pic>
        <p:nvPicPr>
          <p:cNvPr id="12" name="Graphic 11" descr="Exclamation Mark">
            <a:extLst>
              <a:ext uri="{FF2B5EF4-FFF2-40B4-BE49-F238E27FC236}">
                <a16:creationId xmlns:a16="http://schemas.microsoft.com/office/drawing/2014/main" id="{1CB3BE0E-4FCA-4AB5-9210-8274C55C06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91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AB08-2B8C-434E-8AEB-31C80C715B88}"/>
              </a:ext>
            </a:extLst>
          </p:cNvPr>
          <p:cNvSpPr>
            <a:spLocks noGrp="1"/>
          </p:cNvSpPr>
          <p:nvPr>
            <p:ph type="title"/>
          </p:nvPr>
        </p:nvSpPr>
        <p:spPr>
          <a:xfrm>
            <a:off x="529389" y="548640"/>
            <a:ext cx="3912719" cy="5431536"/>
          </a:xfrm>
        </p:spPr>
        <p:txBody>
          <a:bodyPr>
            <a:normAutofit/>
          </a:bodyPr>
          <a:lstStyle/>
          <a:p>
            <a:r>
              <a:rPr lang="en-GB" sz="4000" dirty="0"/>
              <a:t>Choose your connotations carefully</a:t>
            </a:r>
          </a:p>
        </p:txBody>
      </p:sp>
      <p:sp>
        <p:nvSpPr>
          <p:cNvPr id="3" name="Content Placeholder 2">
            <a:extLst>
              <a:ext uri="{FF2B5EF4-FFF2-40B4-BE49-F238E27FC236}">
                <a16:creationId xmlns:a16="http://schemas.microsoft.com/office/drawing/2014/main" id="{6C7FB957-1FD8-4964-9985-2214AD7EFB3C}"/>
              </a:ext>
            </a:extLst>
          </p:cNvPr>
          <p:cNvSpPr>
            <a:spLocks noGrp="1"/>
          </p:cNvSpPr>
          <p:nvPr>
            <p:ph idx="1"/>
          </p:nvPr>
        </p:nvSpPr>
        <p:spPr>
          <a:xfrm>
            <a:off x="5126418" y="552091"/>
            <a:ext cx="6224335" cy="5431536"/>
          </a:xfrm>
        </p:spPr>
        <p:txBody>
          <a:bodyPr anchor="ctr">
            <a:normAutofit/>
          </a:bodyPr>
          <a:lstStyle/>
          <a:p>
            <a:pPr marL="0" indent="0">
              <a:buNone/>
            </a:pPr>
            <a:r>
              <a:rPr lang="en-GB" sz="2200" b="1"/>
              <a:t>What are the differences between…</a:t>
            </a:r>
          </a:p>
          <a:p>
            <a:pPr marL="0" indent="0">
              <a:buNone/>
            </a:pPr>
            <a:endParaRPr lang="en-US" sz="2200"/>
          </a:p>
          <a:p>
            <a:pPr marL="0" indent="0">
              <a:buNone/>
            </a:pPr>
            <a:r>
              <a:rPr lang="en-US" sz="2200"/>
              <a:t>Charming – dazzling – blinding – glaring – brilliant – shining</a:t>
            </a:r>
          </a:p>
          <a:p>
            <a:pPr marL="0" indent="0">
              <a:buNone/>
            </a:pPr>
            <a:endParaRPr lang="en-US" sz="2200"/>
          </a:p>
          <a:p>
            <a:pPr marL="0" indent="0">
              <a:buNone/>
            </a:pPr>
            <a:r>
              <a:rPr lang="en-US" sz="2200"/>
              <a:t>Secure – solid – unmoving </a:t>
            </a:r>
          </a:p>
        </p:txBody>
      </p:sp>
    </p:spTree>
    <p:extLst>
      <p:ext uri="{BB962C8B-B14F-4D97-AF65-F5344CB8AC3E}">
        <p14:creationId xmlns:p14="http://schemas.microsoft.com/office/powerpoint/2010/main" val="2353159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F1A8F-9528-47F2-A53F-5883519BE4A2}"/>
              </a:ext>
            </a:extLst>
          </p:cNvPr>
          <p:cNvSpPr>
            <a:spLocks noGrp="1"/>
          </p:cNvSpPr>
          <p:nvPr>
            <p:ph type="title"/>
          </p:nvPr>
        </p:nvSpPr>
        <p:spPr/>
        <p:txBody>
          <a:bodyPr/>
          <a:lstStyle/>
          <a:p>
            <a:r>
              <a:rPr lang="en-GB"/>
              <a:t>Dreams, the truth, and life </a:t>
            </a:r>
          </a:p>
        </p:txBody>
      </p:sp>
      <p:sp>
        <p:nvSpPr>
          <p:cNvPr id="6" name="Content Placeholder 5">
            <a:extLst>
              <a:ext uri="{FF2B5EF4-FFF2-40B4-BE49-F238E27FC236}">
                <a16:creationId xmlns:a16="http://schemas.microsoft.com/office/drawing/2014/main" id="{089E4A6D-5311-47C2-8C81-B7639EF62397}"/>
              </a:ext>
            </a:extLst>
          </p:cNvPr>
          <p:cNvSpPr>
            <a:spLocks noGrp="1"/>
          </p:cNvSpPr>
          <p:nvPr>
            <p:ph idx="1"/>
          </p:nvPr>
        </p:nvSpPr>
        <p:spPr/>
        <p:txBody>
          <a:bodyPr/>
          <a:lstStyle/>
          <a:p>
            <a:pPr marL="0" indent="0">
              <a:buNone/>
            </a:pPr>
            <a:r>
              <a:rPr lang="en-GB"/>
              <a:t>Having read these chapters about Janie and Nanny, how could you interpret the opening of the novel differently? </a:t>
            </a:r>
          </a:p>
          <a:p>
            <a:pPr marL="0" indent="0">
              <a:buNone/>
            </a:pPr>
            <a:endParaRPr lang="en-GB"/>
          </a:p>
          <a:p>
            <a:pPr marL="0" indent="0" algn="l">
              <a:buNone/>
            </a:pPr>
            <a:r>
              <a:rPr lang="en-US" b="0">
                <a:solidFill>
                  <a:srgbClr val="333333"/>
                </a:solidFill>
                <a:effectLst/>
                <a:latin typeface="Georgia" panose="02040502050405020303" pitchFamily="18" charset="0"/>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a:solidFill>
                  <a:srgbClr val="333333"/>
                </a:solidFill>
                <a:effectLst/>
                <a:latin typeface="Georgia" panose="02040502050405020303" pitchFamily="18" charset="0"/>
              </a:rPr>
              <a:t>"Now, women forget all those things they don't want to remember, and remember everything they don't want to forget. The dream is the truth. Then they act and do things accordingly."</a:t>
            </a:r>
          </a:p>
          <a:p>
            <a:pPr marL="0" indent="0">
              <a:buNone/>
            </a:pPr>
            <a:endParaRPr lang="en-GB"/>
          </a:p>
        </p:txBody>
      </p:sp>
    </p:spTree>
    <p:extLst>
      <p:ext uri="{BB962C8B-B14F-4D97-AF65-F5344CB8AC3E}">
        <p14:creationId xmlns:p14="http://schemas.microsoft.com/office/powerpoint/2010/main" val="1145105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8640-6FB3-4B9A-8ADD-ACEA1EDBDDF7}"/>
              </a:ext>
            </a:extLst>
          </p:cNvPr>
          <p:cNvSpPr>
            <a:spLocks noGrp="1"/>
          </p:cNvSpPr>
          <p:nvPr>
            <p:ph type="title"/>
          </p:nvPr>
        </p:nvSpPr>
        <p:spPr/>
        <p:txBody>
          <a:bodyPr/>
          <a:lstStyle/>
          <a:p>
            <a:r>
              <a:rPr lang="en-GB" dirty="0"/>
              <a:t>Let’s read chapter 3</a:t>
            </a:r>
          </a:p>
        </p:txBody>
      </p:sp>
      <p:sp>
        <p:nvSpPr>
          <p:cNvPr id="3" name="Content Placeholder 2">
            <a:extLst>
              <a:ext uri="{FF2B5EF4-FFF2-40B4-BE49-F238E27FC236}">
                <a16:creationId xmlns:a16="http://schemas.microsoft.com/office/drawing/2014/main" id="{8E217C2D-FAE7-41FE-961D-D532CED99C25}"/>
              </a:ext>
            </a:extLst>
          </p:cNvPr>
          <p:cNvSpPr>
            <a:spLocks noGrp="1"/>
          </p:cNvSpPr>
          <p:nvPr>
            <p:ph idx="1"/>
          </p:nvPr>
        </p:nvSpPr>
        <p:spPr>
          <a:xfrm>
            <a:off x="1069848" y="2322094"/>
            <a:ext cx="10058400" cy="3850105"/>
          </a:xfrm>
        </p:spPr>
        <p:txBody>
          <a:bodyPr/>
          <a:lstStyle/>
          <a:p>
            <a:r>
              <a:rPr lang="en-GB" dirty="0"/>
              <a:t>Underline key quotes relating to the topic of love </a:t>
            </a:r>
          </a:p>
          <a:p>
            <a:r>
              <a:rPr lang="en-GB" dirty="0"/>
              <a:t>Underline any refences to ‘tree’ imagery </a:t>
            </a:r>
          </a:p>
          <a:p>
            <a:endParaRPr lang="en-GB" dirty="0"/>
          </a:p>
          <a:p>
            <a:pPr marL="0" indent="0">
              <a:buNone/>
            </a:pPr>
            <a:r>
              <a:rPr lang="en-GB" dirty="0"/>
              <a:t>“did marriage end the cosmic loneliness of the unmated”? </a:t>
            </a:r>
          </a:p>
          <a:p>
            <a:pPr marL="0" indent="0">
              <a:buNone/>
            </a:pPr>
            <a:r>
              <a:rPr lang="en-GB" dirty="0"/>
              <a:t>“it was a lonesome place like a stump in the middle of the woods” </a:t>
            </a:r>
          </a:p>
          <a:p>
            <a:pPr marL="0" indent="0">
              <a:buNone/>
            </a:pPr>
            <a:r>
              <a:rPr lang="en-GB" dirty="0"/>
              <a:t>“got a house bought and paid for and sixty acres uh land right on de big road…</a:t>
            </a:r>
            <a:r>
              <a:rPr lang="en-GB" dirty="0" err="1"/>
              <a:t>Lawd</a:t>
            </a:r>
            <a:r>
              <a:rPr lang="en-GB" dirty="0"/>
              <a:t> have mussy! </a:t>
            </a:r>
            <a:r>
              <a:rPr lang="en-GB" dirty="0" err="1"/>
              <a:t>Dat’s</a:t>
            </a:r>
            <a:r>
              <a:rPr lang="en-GB" dirty="0"/>
              <a:t> de very prong all us black women git hung on. Dis love!”</a:t>
            </a:r>
          </a:p>
          <a:p>
            <a:pPr marL="0" indent="0">
              <a:buNone/>
            </a:pPr>
            <a:r>
              <a:rPr lang="en-GB" dirty="0"/>
              <a:t>“Ah wants things sweet </a:t>
            </a:r>
            <a:r>
              <a:rPr lang="en-GB" dirty="0" err="1"/>
              <a:t>wid</a:t>
            </a:r>
            <a:r>
              <a:rPr lang="en-GB" dirty="0"/>
              <a:t> </a:t>
            </a:r>
            <a:r>
              <a:rPr lang="en-GB" dirty="0" err="1"/>
              <a:t>mah</a:t>
            </a:r>
            <a:r>
              <a:rPr lang="en-GB" dirty="0"/>
              <a:t> marriage </a:t>
            </a:r>
            <a:r>
              <a:rPr lang="en-GB" dirty="0" err="1"/>
              <a:t>lak</a:t>
            </a:r>
            <a:r>
              <a:rPr lang="en-GB" dirty="0"/>
              <a:t> when you sit under a pear tree and think” </a:t>
            </a:r>
          </a:p>
          <a:p>
            <a:pPr marL="0" indent="0">
              <a:buNone/>
            </a:pPr>
            <a:endParaRPr lang="en-GB" dirty="0"/>
          </a:p>
        </p:txBody>
      </p:sp>
    </p:spTree>
    <p:extLst>
      <p:ext uri="{BB962C8B-B14F-4D97-AF65-F5344CB8AC3E}">
        <p14:creationId xmlns:p14="http://schemas.microsoft.com/office/powerpoint/2010/main" val="1327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1676603"/>
          </a:xfrm>
        </p:spPr>
        <p:txBody>
          <a:bodyPr>
            <a:normAutofit/>
          </a:bodyPr>
          <a:lstStyle/>
          <a:p>
            <a:r>
              <a:rPr lang="en-GB" sz="3600">
                <a:cs typeface="Calibri Light"/>
              </a:rPr>
              <a:t>Janie and Jody</a:t>
            </a:r>
            <a:endParaRPr lang="en-GB" sz="3600"/>
          </a:p>
        </p:txBody>
      </p:sp>
      <p:sp>
        <p:nvSpPr>
          <p:cNvPr id="1030" name="Content Placeholder 1029">
            <a:extLst>
              <a:ext uri="{FF2B5EF4-FFF2-40B4-BE49-F238E27FC236}">
                <a16:creationId xmlns:a16="http://schemas.microsoft.com/office/drawing/2014/main" id="{61716334-4F2B-44C5-BA8B-73465A9DFC66}"/>
              </a:ext>
            </a:extLst>
          </p:cNvPr>
          <p:cNvSpPr>
            <a:spLocks noGrp="1"/>
          </p:cNvSpPr>
          <p:nvPr>
            <p:ph idx="1"/>
          </p:nvPr>
        </p:nvSpPr>
        <p:spPr>
          <a:xfrm>
            <a:off x="648931" y="2438401"/>
            <a:ext cx="3667036" cy="3779520"/>
          </a:xfrm>
        </p:spPr>
        <p:txBody>
          <a:bodyPr>
            <a:normAutofit/>
          </a:bodyPr>
          <a:lstStyle/>
          <a:p>
            <a:pPr marL="0" indent="0">
              <a:buNone/>
            </a:pPr>
            <a:r>
              <a:rPr lang="en-US" sz="1800" b="1">
                <a:highlight>
                  <a:srgbClr val="FFFF00"/>
                </a:highlight>
              </a:rPr>
              <a:t>WHAT PREDICTIONS WOULD YOU MAKE FOR THEIR FUTURE? </a:t>
            </a:r>
          </a:p>
        </p:txBody>
      </p:sp>
      <p:pic>
        <p:nvPicPr>
          <p:cNvPr id="1026" name="Picture 2" descr="Middle age and Joe Starks - Their Eyes Were Watching God"/>
          <p:cNvPicPr>
            <a:picLocks noChangeAspect="1" noChangeArrowheads="1"/>
          </p:cNvPicPr>
          <p:nvPr/>
        </p:nvPicPr>
        <p:blipFill rotWithShape="1">
          <a:blip r:embed="rId2">
            <a:extLst>
              <a:ext uri="{28A0092B-C50C-407E-A947-70E740481C1C}">
                <a14:useLocalDpi xmlns:a14="http://schemas.microsoft.com/office/drawing/2010/main" val="0"/>
              </a:ext>
            </a:extLst>
          </a:blip>
          <a:srcRect t="7248" r="-1" b="33503"/>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0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68A7-100B-472F-81A9-65858DED9718}"/>
              </a:ext>
            </a:extLst>
          </p:cNvPr>
          <p:cNvSpPr>
            <a:spLocks noGrp="1"/>
          </p:cNvSpPr>
          <p:nvPr>
            <p:ph type="title"/>
          </p:nvPr>
        </p:nvSpPr>
        <p:spPr/>
        <p:txBody>
          <a:bodyPr/>
          <a:lstStyle/>
          <a:p>
            <a:r>
              <a:rPr lang="en-GB"/>
              <a:t>Some Observations</a:t>
            </a:r>
          </a:p>
        </p:txBody>
      </p:sp>
      <p:sp>
        <p:nvSpPr>
          <p:cNvPr id="3" name="Content Placeholder 2">
            <a:extLst>
              <a:ext uri="{FF2B5EF4-FFF2-40B4-BE49-F238E27FC236}">
                <a16:creationId xmlns:a16="http://schemas.microsoft.com/office/drawing/2014/main" id="{B0087145-69AC-4A2F-A4C8-C39C8289374C}"/>
              </a:ext>
            </a:extLst>
          </p:cNvPr>
          <p:cNvSpPr>
            <a:spLocks noGrp="1"/>
          </p:cNvSpPr>
          <p:nvPr>
            <p:ph idx="1"/>
          </p:nvPr>
        </p:nvSpPr>
        <p:spPr>
          <a:xfrm>
            <a:off x="1066800" y="2093976"/>
            <a:ext cx="10058400" cy="4050792"/>
          </a:xfrm>
        </p:spPr>
        <p:txBody>
          <a:bodyPr>
            <a:normAutofit/>
          </a:bodyPr>
          <a:lstStyle/>
          <a:p>
            <a:r>
              <a:rPr lang="en-GB" b="1"/>
              <a:t>Avoid the comma splice!</a:t>
            </a:r>
          </a:p>
          <a:p>
            <a:pPr marL="0" indent="0">
              <a:buNone/>
            </a:pPr>
            <a:r>
              <a:rPr lang="en-GB"/>
              <a:t>‘Janie is experiencing a moment of awakening, she is presented to be growing into an adult’</a:t>
            </a:r>
          </a:p>
          <a:p>
            <a:r>
              <a:rPr lang="en-GB" b="1"/>
              <a:t>Vary your writing: </a:t>
            </a:r>
            <a:r>
              <a:rPr lang="en-GB"/>
              <a:t>find alternatives for “one way Hurston makes this an important novel”</a:t>
            </a:r>
          </a:p>
          <a:p>
            <a:r>
              <a:rPr lang="en-GB" b="1"/>
              <a:t>Vary your writing: </a:t>
            </a:r>
            <a:r>
              <a:rPr lang="en-GB"/>
              <a:t>find alternatives for ‘we know this…’ / ‘this shows’</a:t>
            </a:r>
          </a:p>
          <a:p>
            <a:r>
              <a:rPr lang="en-GB" b="1"/>
              <a:t>Be more precise! Re-write: </a:t>
            </a:r>
          </a:p>
          <a:p>
            <a:pPr marL="0" indent="0">
              <a:buNone/>
            </a:pPr>
            <a:r>
              <a:rPr lang="en-GB" i="1"/>
              <a:t>The quote ‘the gold of the sun and the panting breath of the breeze’ is an example of how detailed this extract is, and ‘gold of the sun’ tells us that Janie is enjoying this moment. </a:t>
            </a:r>
          </a:p>
          <a:p>
            <a:endParaRPr lang="en-GB"/>
          </a:p>
        </p:txBody>
      </p:sp>
    </p:spTree>
    <p:extLst>
      <p:ext uri="{BB962C8B-B14F-4D97-AF65-F5344CB8AC3E}">
        <p14:creationId xmlns:p14="http://schemas.microsoft.com/office/powerpoint/2010/main" val="132219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6955-F9D7-4A20-B366-6D9C58AED732}"/>
              </a:ext>
            </a:extLst>
          </p:cNvPr>
          <p:cNvSpPr>
            <a:spLocks noGrp="1"/>
          </p:cNvSpPr>
          <p:nvPr>
            <p:ph type="title"/>
          </p:nvPr>
        </p:nvSpPr>
        <p:spPr/>
        <p:txBody>
          <a:bodyPr/>
          <a:lstStyle/>
          <a:p>
            <a:r>
              <a:rPr lang="en-GB"/>
              <a:t>Marking exemplars</a:t>
            </a:r>
          </a:p>
        </p:txBody>
      </p:sp>
      <p:sp>
        <p:nvSpPr>
          <p:cNvPr id="3" name="Content Placeholder 2">
            <a:extLst>
              <a:ext uri="{FF2B5EF4-FFF2-40B4-BE49-F238E27FC236}">
                <a16:creationId xmlns:a16="http://schemas.microsoft.com/office/drawing/2014/main" id="{1AC5AEE0-19AB-4D31-B1AC-1CCE17ED7E82}"/>
              </a:ext>
            </a:extLst>
          </p:cNvPr>
          <p:cNvSpPr>
            <a:spLocks noGrp="1"/>
          </p:cNvSpPr>
          <p:nvPr>
            <p:ph idx="1"/>
          </p:nvPr>
        </p:nvSpPr>
        <p:spPr/>
        <p:txBody>
          <a:bodyPr>
            <a:normAutofit/>
          </a:bodyPr>
          <a:lstStyle/>
          <a:p>
            <a:pPr>
              <a:lnSpc>
                <a:spcPct val="106000"/>
              </a:lnSpc>
              <a:spcAft>
                <a:spcPts val="800"/>
              </a:spcAft>
            </a:pPr>
            <a:endPar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en-GB" sz="18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9076: 20/25</a:t>
            </a:r>
          </a:p>
          <a:p>
            <a:pPr>
              <a:lnSpc>
                <a:spcPct val="106000"/>
              </a:lnSpc>
              <a:spcAft>
                <a:spcPts val="800"/>
              </a:spcAft>
            </a:pPr>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This is band 6 with hints of band 7 – band 6 for AO1, AO2; it is clear, careful and developed; the final paragraphs lifts this to band 7, as they offer a critical evaluation of the passage within the context of the novel as a whole; enough critical understanding to justify low band 7 </a:t>
            </a:r>
          </a:p>
          <a:p>
            <a:pPr marL="0" indent="0">
              <a:lnSpc>
                <a:spcPct val="106000"/>
              </a:lnSpc>
              <a:spcAft>
                <a:spcPts val="800"/>
              </a:spcAft>
              <a:buNone/>
            </a:pPr>
            <a:r>
              <a:rPr lang="en-GB" sz="1800" b="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9129: 18/25</a:t>
            </a:r>
          </a:p>
          <a:p>
            <a:pPr>
              <a:lnSpc>
                <a:spcPct val="106000"/>
              </a:lnSpc>
              <a:spcAft>
                <a:spcPts val="800"/>
              </a:spcAft>
            </a:pPr>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clear and carefully developed, relevant response, mid-band 6</a:t>
            </a:r>
          </a:p>
          <a:p>
            <a:pPr marL="0" indent="0">
              <a:buNone/>
            </a:pPr>
            <a:endParaRPr lang="en-GB"/>
          </a:p>
        </p:txBody>
      </p:sp>
    </p:spTree>
    <p:extLst>
      <p:ext uri="{BB962C8B-B14F-4D97-AF65-F5344CB8AC3E}">
        <p14:creationId xmlns:p14="http://schemas.microsoft.com/office/powerpoint/2010/main" val="1906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B9896-4C58-460E-97C8-86444C450AB1}"/>
              </a:ext>
            </a:extLst>
          </p:cNvPr>
          <p:cNvSpPr>
            <a:spLocks noGrp="1"/>
          </p:cNvSpPr>
          <p:nvPr>
            <p:ph type="title"/>
          </p:nvPr>
        </p:nvSpPr>
        <p:spPr/>
        <p:txBody>
          <a:bodyPr>
            <a:noAutofit/>
          </a:bodyPr>
          <a:lstStyle/>
          <a:p>
            <a:r>
              <a:rPr lang="en-GB" sz="4000" dirty="0"/>
              <a:t>What do Janie’s and Nanny’s internal worlds tell you about each character? </a:t>
            </a:r>
          </a:p>
        </p:txBody>
      </p:sp>
      <p:sp>
        <p:nvSpPr>
          <p:cNvPr id="3" name="Content Placeholder 2">
            <a:extLst>
              <a:ext uri="{FF2B5EF4-FFF2-40B4-BE49-F238E27FC236}">
                <a16:creationId xmlns:a16="http://schemas.microsoft.com/office/drawing/2014/main" id="{790407CE-E5D8-4202-835E-C780D935F987}"/>
              </a:ext>
            </a:extLst>
          </p:cNvPr>
          <p:cNvSpPr>
            <a:spLocks noGrp="1"/>
          </p:cNvSpPr>
          <p:nvPr>
            <p:ph idx="1"/>
          </p:nvPr>
        </p:nvSpPr>
        <p:spPr/>
        <p:txBody>
          <a:bodyPr>
            <a:normAutofit fontScale="62500" lnSpcReduction="20000"/>
          </a:bodyPr>
          <a:lstStyle/>
          <a:p>
            <a:pPr marL="0" indent="0">
              <a:buNone/>
            </a:pPr>
            <a:r>
              <a:rPr lang="en-GB" b="1" dirty="0">
                <a:highlight>
                  <a:srgbClr val="FFFF00"/>
                </a:highlight>
              </a:rPr>
              <a:t>Which metaphors does Hurston use for each of them? How do they compare? </a:t>
            </a:r>
          </a:p>
          <a:p>
            <a:pPr marL="0" indent="0">
              <a:buNone/>
            </a:pPr>
            <a:endParaRPr lang="en-GB" b="1" dirty="0">
              <a:highlight>
                <a:srgbClr val="FFFF00"/>
              </a:highlight>
            </a:endParaRPr>
          </a:p>
          <a:p>
            <a:pPr marL="0" indent="0">
              <a:buNone/>
            </a:pPr>
            <a:r>
              <a:rPr lang="en-GB" b="1" dirty="0"/>
              <a:t>Nanny: </a:t>
            </a:r>
          </a:p>
          <a:p>
            <a:pPr marL="0" indent="0">
              <a:buNone/>
            </a:pPr>
            <a:r>
              <a:rPr lang="en-GB" sz="2000" dirty="0"/>
              <a:t>Nanny sent Janie along with a stern mien, but she dwindled all the rest of the day as she worked. And when she gained the privacy of her own little shack she stayed on her knees so long she forgot she was there herself. There is a basin in the mind where words float around on thought and thought on sound and sight. Then there is a depth of thought untouched by words, and deeper still a gulf of formless feelings untouched by thought. Nanny entered this infinity of conscious pain again on her old knees. Towards morning she muttered, "</a:t>
            </a:r>
            <a:r>
              <a:rPr lang="en-GB" sz="2000" dirty="0" err="1"/>
              <a:t>Lawd</a:t>
            </a:r>
            <a:r>
              <a:rPr lang="en-GB" sz="2000" dirty="0"/>
              <a:t>, you know </a:t>
            </a:r>
            <a:r>
              <a:rPr lang="en-GB" sz="2000" dirty="0" err="1"/>
              <a:t>mah</a:t>
            </a:r>
            <a:r>
              <a:rPr lang="en-GB" sz="2000" dirty="0"/>
              <a:t> heart. Ah done de best Ah could do. De rest is left to you." She scuffled up from her knees and fell heavily across the bed. A month later she was dead.</a:t>
            </a:r>
          </a:p>
          <a:p>
            <a:pPr marL="0" indent="0">
              <a:buNone/>
            </a:pPr>
            <a:endParaRPr lang="en-GB" dirty="0"/>
          </a:p>
          <a:p>
            <a:pPr marL="0" indent="0">
              <a:buNone/>
            </a:pPr>
            <a:r>
              <a:rPr lang="en-GB" sz="2000" b="1" dirty="0"/>
              <a:t>Janie: </a:t>
            </a:r>
          </a:p>
          <a:p>
            <a:pPr marL="0" indent="0">
              <a:buNone/>
            </a:pPr>
            <a:r>
              <a:rPr lang="en-GB" sz="2000" dirty="0"/>
              <a:t>So Janie waited a bloom time, and a green time and an orange time. But when the pollen again gilded the sun and sifted down on the world she began to stand around the gate and expect things. What things? She didn't know exactly. Her breath was gusty and short. She knew things that nobody had ever told her. For instance, the words of the trees and the wind. She often spoke to falling seeds and said, "Ah hope you fall on soft ground," because she had heard seeds saying that to each other as they passed. She knew the world was a stallion rolling in the blue pasture of ether. She knew that God tore down the old world every evening and built a new one by sun-up. It was wonderful to see it take form with the sun and emerge from the </a:t>
            </a:r>
            <a:r>
              <a:rPr lang="en-GB" sz="2000" dirty="0" err="1"/>
              <a:t>gray</a:t>
            </a:r>
            <a:r>
              <a:rPr lang="en-GB" sz="2000" dirty="0"/>
              <a:t> dust of its making. The familiar people and things had failed her so she hung over the gate and looked up the road towards way off. She knew now that marriage did not make love. Janie's first dream was dead, so she became a woman.</a:t>
            </a:r>
          </a:p>
          <a:p>
            <a:pPr marL="0" indent="0">
              <a:buNone/>
            </a:pPr>
            <a:r>
              <a:rPr lang="en-GB" sz="2000" i="1" dirty="0"/>
              <a:t>How does this link back to the opening? </a:t>
            </a:r>
          </a:p>
          <a:p>
            <a:pPr marL="0" indent="0">
              <a:buNone/>
            </a:pPr>
            <a:endParaRPr lang="en-GB" b="1" dirty="0">
              <a:highlight>
                <a:srgbClr val="FFFF00"/>
              </a:highlight>
            </a:endParaRPr>
          </a:p>
        </p:txBody>
      </p:sp>
    </p:spTree>
    <p:extLst>
      <p:ext uri="{BB962C8B-B14F-4D97-AF65-F5344CB8AC3E}">
        <p14:creationId xmlns:p14="http://schemas.microsoft.com/office/powerpoint/2010/main" val="41038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1A0F-B4A0-4ADE-BB1F-FBE36C559F94}"/>
              </a:ext>
            </a:extLst>
          </p:cNvPr>
          <p:cNvSpPr>
            <a:spLocks noGrp="1"/>
          </p:cNvSpPr>
          <p:nvPr>
            <p:ph type="title"/>
          </p:nvPr>
        </p:nvSpPr>
        <p:spPr/>
        <p:txBody>
          <a:bodyPr/>
          <a:lstStyle/>
          <a:p>
            <a:r>
              <a:rPr lang="en-GB"/>
              <a:t>What is love? </a:t>
            </a:r>
          </a:p>
        </p:txBody>
      </p:sp>
      <p:sp>
        <p:nvSpPr>
          <p:cNvPr id="3" name="Content Placeholder 2">
            <a:extLst>
              <a:ext uri="{FF2B5EF4-FFF2-40B4-BE49-F238E27FC236}">
                <a16:creationId xmlns:a16="http://schemas.microsoft.com/office/drawing/2014/main" id="{830712B9-53BE-4FB6-A80F-56F3B5AE45FB}"/>
              </a:ext>
            </a:extLst>
          </p:cNvPr>
          <p:cNvSpPr>
            <a:spLocks noGrp="1"/>
          </p:cNvSpPr>
          <p:nvPr>
            <p:ph idx="1"/>
          </p:nvPr>
        </p:nvSpPr>
        <p:spPr/>
        <p:txBody>
          <a:bodyPr/>
          <a:lstStyle/>
          <a:p>
            <a:pPr marL="0" indent="0">
              <a:buNone/>
            </a:pPr>
            <a:r>
              <a:rPr lang="en-GB"/>
              <a:t>Create a mind map on a blank A4 page</a:t>
            </a:r>
          </a:p>
          <a:p>
            <a:pPr marL="0" indent="0">
              <a:buNone/>
            </a:pPr>
            <a:r>
              <a:rPr lang="en-GB"/>
              <a:t>This should include: </a:t>
            </a:r>
          </a:p>
          <a:p>
            <a:r>
              <a:rPr lang="en-GB"/>
              <a:t>Contextual ideas</a:t>
            </a:r>
          </a:p>
          <a:p>
            <a:r>
              <a:rPr lang="en-GB"/>
              <a:t>Quotations from chapters 1-3, linked to important characters</a:t>
            </a:r>
          </a:p>
          <a:p>
            <a:r>
              <a:rPr lang="en-GB"/>
              <a:t>Links to themes </a:t>
            </a:r>
          </a:p>
          <a:p>
            <a:pPr marL="0" indent="0">
              <a:buNone/>
            </a:pPr>
            <a:endParaRPr lang="en-GB"/>
          </a:p>
          <a:p>
            <a:pPr marL="0" indent="0">
              <a:buNone/>
            </a:pPr>
            <a:r>
              <a:rPr lang="en-GB" b="1">
                <a:highlight>
                  <a:srgbClr val="FFFF00"/>
                </a:highlight>
              </a:rPr>
              <a:t>Evaluate: </a:t>
            </a:r>
          </a:p>
          <a:p>
            <a:pPr marL="0" indent="0">
              <a:buNone/>
            </a:pPr>
            <a:r>
              <a:rPr lang="en-GB" b="1">
                <a:highlight>
                  <a:srgbClr val="FFFF00"/>
                </a:highlight>
              </a:rPr>
              <a:t>What points does Hurston make about love at the beginning of the novel? </a:t>
            </a:r>
          </a:p>
        </p:txBody>
      </p:sp>
    </p:spTree>
    <p:extLst>
      <p:ext uri="{BB962C8B-B14F-4D97-AF65-F5344CB8AC3E}">
        <p14:creationId xmlns:p14="http://schemas.microsoft.com/office/powerpoint/2010/main" val="271926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102" name="Picture 6" descr="How to Use the Three Horizons for Future Sensemaking - Disruptor League">
            <a:extLst>
              <a:ext uri="{FF2B5EF4-FFF2-40B4-BE49-F238E27FC236}">
                <a16:creationId xmlns:a16="http://schemas.microsoft.com/office/drawing/2014/main" id="{5F6E65FD-4307-4D38-B4AF-6FC16544C4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7138" y="505224"/>
            <a:ext cx="4910087" cy="306016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9" name="Rectangle 7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942EC678-5856-4A08-B142-BE677F0DD0C1}"/>
              </a:ext>
            </a:extLst>
          </p:cNvPr>
          <p:cNvSpPr>
            <a:spLocks noGrp="1"/>
          </p:cNvSpPr>
          <p:nvPr>
            <p:ph type="title"/>
          </p:nvPr>
        </p:nvSpPr>
        <p:spPr>
          <a:xfrm>
            <a:off x="1285456" y="4162031"/>
            <a:ext cx="4543683" cy="1767141"/>
          </a:xfrm>
        </p:spPr>
        <p:txBody>
          <a:bodyPr>
            <a:normAutofit/>
          </a:bodyPr>
          <a:lstStyle/>
          <a:p>
            <a:pPr algn="r"/>
            <a:r>
              <a:rPr lang="en-GB"/>
              <a:t>Enter Joe Starks</a:t>
            </a:r>
          </a:p>
        </p:txBody>
      </p:sp>
      <p:pic>
        <p:nvPicPr>
          <p:cNvPr id="4100" name="Picture 4" descr="What Is A Mule? 13 Things You Didn't Know | SPANA">
            <a:extLst>
              <a:ext uri="{FF2B5EF4-FFF2-40B4-BE49-F238E27FC236}">
                <a16:creationId xmlns:a16="http://schemas.microsoft.com/office/drawing/2014/main" id="{8B5C261E-1A9F-4555-9F52-288FA473F6B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84502" y="636211"/>
            <a:ext cx="4950632" cy="27981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DB1EF5-5D69-4A92-B77D-11068E657CAE}"/>
              </a:ext>
            </a:extLst>
          </p:cNvPr>
          <p:cNvSpPr>
            <a:spLocks noGrp="1"/>
          </p:cNvSpPr>
          <p:nvPr>
            <p:ph idx="1"/>
          </p:nvPr>
        </p:nvSpPr>
        <p:spPr>
          <a:xfrm>
            <a:off x="6217920" y="4170410"/>
            <a:ext cx="4699221" cy="1767141"/>
          </a:xfrm>
        </p:spPr>
        <p:txBody>
          <a:bodyPr anchor="ctr">
            <a:normAutofit fontScale="92500"/>
          </a:bodyPr>
          <a:lstStyle/>
          <a:p>
            <a:pPr marL="0" indent="0">
              <a:buNone/>
            </a:pPr>
            <a:r>
              <a:rPr lang="en-GB" sz="2400" b="1">
                <a:highlight>
                  <a:srgbClr val="FFFF00"/>
                </a:highlight>
              </a:rPr>
              <a:t>What does the mule symbolize in ‘Their Eyes Were watching God’? </a:t>
            </a:r>
          </a:p>
          <a:p>
            <a:pPr marL="0" indent="0">
              <a:buNone/>
            </a:pPr>
            <a:endParaRPr lang="en-GB" sz="2400" b="1">
              <a:highlight>
                <a:srgbClr val="FFFF00"/>
              </a:highlight>
            </a:endParaRPr>
          </a:p>
          <a:p>
            <a:pPr marL="0" indent="0">
              <a:buNone/>
            </a:pPr>
            <a:r>
              <a:rPr lang="en-GB" sz="2400" b="1">
                <a:highlight>
                  <a:srgbClr val="FFFF00"/>
                </a:highlight>
              </a:rPr>
              <a:t>What might the horizon symbolize? </a:t>
            </a:r>
          </a:p>
        </p:txBody>
      </p:sp>
      <p:sp>
        <p:nvSpPr>
          <p:cNvPr id="81" name="Rectangle 8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83" name="Oval 8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260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9929-B56F-425A-B7BC-98B2979C93B8}"/>
              </a:ext>
            </a:extLst>
          </p:cNvPr>
          <p:cNvSpPr>
            <a:spLocks noGrp="1"/>
          </p:cNvSpPr>
          <p:nvPr>
            <p:ph type="title"/>
          </p:nvPr>
        </p:nvSpPr>
        <p:spPr/>
        <p:txBody>
          <a:bodyPr/>
          <a:lstStyle/>
          <a:p>
            <a:r>
              <a:rPr lang="en-GB"/>
              <a:t>The Dream Shattered…</a:t>
            </a:r>
          </a:p>
        </p:txBody>
      </p:sp>
      <p:sp>
        <p:nvSpPr>
          <p:cNvPr id="3" name="Content Placeholder 2">
            <a:extLst>
              <a:ext uri="{FF2B5EF4-FFF2-40B4-BE49-F238E27FC236}">
                <a16:creationId xmlns:a16="http://schemas.microsoft.com/office/drawing/2014/main" id="{B953FDDB-F113-4A2D-8AF2-6E423E3B2670}"/>
              </a:ext>
            </a:extLst>
          </p:cNvPr>
          <p:cNvSpPr>
            <a:spLocks noGrp="1"/>
          </p:cNvSpPr>
          <p:nvPr>
            <p:ph idx="1"/>
          </p:nvPr>
        </p:nvSpPr>
        <p:spPr/>
        <p:txBody>
          <a:bodyPr/>
          <a:lstStyle/>
          <a:p>
            <a:pPr marL="0" indent="0">
              <a:buNone/>
            </a:pPr>
            <a:r>
              <a:rPr lang="en-US" sz="2000">
                <a:cs typeface="Calibri"/>
              </a:rPr>
              <a:t>Read chapter 4: </a:t>
            </a:r>
          </a:p>
          <a:p>
            <a:pPr marL="0" indent="0">
              <a:buNone/>
            </a:pPr>
            <a:endParaRPr lang="en-US">
              <a:cs typeface="Calibri"/>
            </a:endParaRPr>
          </a:p>
          <a:p>
            <a:pPr marL="0" indent="0">
              <a:buNone/>
            </a:pPr>
            <a:endParaRPr lang="en-US" sz="2000">
              <a:cs typeface="Calibri"/>
            </a:endParaRPr>
          </a:p>
          <a:p>
            <a:pPr marL="0" indent="0">
              <a:buNone/>
            </a:pPr>
            <a:r>
              <a:rPr lang="en-US" sz="2000" i="1">
                <a:cs typeface="Calibri"/>
              </a:rPr>
              <a:t>What Nanny considered treasures – home, possessions, land – leave Janie feeling empty. </a:t>
            </a:r>
            <a:endParaRPr lang="en-GB" i="1"/>
          </a:p>
        </p:txBody>
      </p:sp>
    </p:spTree>
    <p:extLst>
      <p:ext uri="{BB962C8B-B14F-4D97-AF65-F5344CB8AC3E}">
        <p14:creationId xmlns:p14="http://schemas.microsoft.com/office/powerpoint/2010/main" val="222296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ir Eyes Were Watching God Jealousness | yevnig.com">
            <a:extLst>
              <a:ext uri="{FF2B5EF4-FFF2-40B4-BE49-F238E27FC236}">
                <a16:creationId xmlns:a16="http://schemas.microsoft.com/office/drawing/2014/main" id="{06B78F48-B147-411D-BEBF-FFA02068AF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95" r="-2" b="38012"/>
          <a:stretch/>
        </p:blipFill>
        <p:spPr bwMode="auto">
          <a:xfrm>
            <a:off x="3344" y="3509433"/>
            <a:ext cx="4475150" cy="33485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F796DCA4-981E-4F06-BD2E-57D81ABF39C6}"/>
              </a:ext>
            </a:extLst>
          </p:cNvPr>
          <p:cNvSpPr>
            <a:spLocks noGrp="1"/>
          </p:cNvSpPr>
          <p:nvPr>
            <p:ph type="title"/>
          </p:nvPr>
        </p:nvSpPr>
        <p:spPr>
          <a:xfrm>
            <a:off x="4970109" y="484632"/>
            <a:ext cx="6730277" cy="1609344"/>
          </a:xfrm>
          <a:ln>
            <a:noFill/>
          </a:ln>
        </p:spPr>
        <p:txBody>
          <a:bodyPr>
            <a:normAutofit/>
          </a:bodyPr>
          <a:lstStyle/>
          <a:p>
            <a:r>
              <a:rPr lang="en-GB" sz="4800"/>
              <a:t>Janie’s Dilemma</a:t>
            </a:r>
          </a:p>
        </p:txBody>
      </p:sp>
      <p:pic>
        <p:nvPicPr>
          <p:cNvPr id="1028" name="Picture 4" descr="Character List - Their Eyes Were Watching God">
            <a:extLst>
              <a:ext uri="{FF2B5EF4-FFF2-40B4-BE49-F238E27FC236}">
                <a16:creationId xmlns:a16="http://schemas.microsoft.com/office/drawing/2014/main" id="{D1FE8B86-8C36-42F3-A47D-460C8B59B0C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467" r="-2" b="24739"/>
          <a:stretch/>
        </p:blipFill>
        <p:spPr bwMode="auto">
          <a:xfrm>
            <a:off x="3344" y="10"/>
            <a:ext cx="4475150" cy="33485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C08301-D64F-4E3D-8A8C-F975CBC4102F}"/>
              </a:ext>
            </a:extLst>
          </p:cNvPr>
          <p:cNvSpPr>
            <a:spLocks noGrp="1"/>
          </p:cNvSpPr>
          <p:nvPr>
            <p:ph idx="1"/>
          </p:nvPr>
        </p:nvSpPr>
        <p:spPr>
          <a:xfrm>
            <a:off x="4970109" y="2121408"/>
            <a:ext cx="6730276" cy="4050792"/>
          </a:xfrm>
        </p:spPr>
        <p:txBody>
          <a:bodyPr>
            <a:normAutofit/>
          </a:bodyPr>
          <a:lstStyle/>
          <a:p>
            <a:pPr marL="0" indent="0">
              <a:buNone/>
            </a:pPr>
            <a:r>
              <a:rPr lang="en-GB" sz="2400"/>
              <a:t>LO: to evaluate the contrast between Logan Killick and Joe Starks</a:t>
            </a:r>
          </a:p>
          <a:p>
            <a:pPr marL="0" indent="0">
              <a:buNone/>
            </a:pPr>
            <a:endParaRPr lang="en-GB" sz="2400"/>
          </a:p>
          <a:p>
            <a:pPr marL="0" indent="0">
              <a:buNone/>
            </a:pPr>
            <a:r>
              <a:rPr lang="en-GB" sz="2800">
                <a:highlight>
                  <a:srgbClr val="FFFF00"/>
                </a:highlight>
              </a:rPr>
              <a:t>Janie’s dilemma: Who should she choose? </a:t>
            </a:r>
          </a:p>
        </p:txBody>
      </p:sp>
      <p:grpSp>
        <p:nvGrpSpPr>
          <p:cNvPr id="75" name="Group 74">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6" name="Oval 75">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808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3597-2219-4930-AB6E-0B05B7333C3E}"/>
              </a:ext>
            </a:extLst>
          </p:cNvPr>
          <p:cNvSpPr>
            <a:spLocks noGrp="1"/>
          </p:cNvSpPr>
          <p:nvPr>
            <p:ph type="title"/>
          </p:nvPr>
        </p:nvSpPr>
        <p:spPr>
          <a:xfrm>
            <a:off x="361380" y="82132"/>
            <a:ext cx="10861823" cy="810366"/>
          </a:xfrm>
        </p:spPr>
        <p:txBody>
          <a:bodyPr>
            <a:normAutofit/>
          </a:bodyPr>
          <a:lstStyle/>
          <a:p>
            <a:r>
              <a:rPr lang="en-US" sz="4000">
                <a:solidFill>
                  <a:schemeClr val="tx1"/>
                </a:solidFill>
                <a:cs typeface="Calibri Light"/>
              </a:rPr>
              <a:t>Chapter 4 – Quiz:</a:t>
            </a:r>
            <a:endParaRPr lang="en-US" sz="4000">
              <a:solidFill>
                <a:schemeClr val="tx1"/>
              </a:solidFill>
            </a:endParaRPr>
          </a:p>
        </p:txBody>
      </p:sp>
      <p:sp>
        <p:nvSpPr>
          <p:cNvPr id="3" name="Content Placeholder 2">
            <a:extLst>
              <a:ext uri="{FF2B5EF4-FFF2-40B4-BE49-F238E27FC236}">
                <a16:creationId xmlns:a16="http://schemas.microsoft.com/office/drawing/2014/main" id="{89C647F6-67E0-4C35-9EBF-9D8B5671B774}"/>
              </a:ext>
            </a:extLst>
          </p:cNvPr>
          <p:cNvSpPr>
            <a:spLocks noGrp="1"/>
          </p:cNvSpPr>
          <p:nvPr>
            <p:ph idx="1"/>
          </p:nvPr>
        </p:nvSpPr>
        <p:spPr>
          <a:xfrm>
            <a:off x="700858" y="1965686"/>
            <a:ext cx="10375762" cy="4091923"/>
          </a:xfrm>
        </p:spPr>
        <p:txBody>
          <a:bodyPr anchor="ctr">
            <a:normAutofit fontScale="70000" lnSpcReduction="20000"/>
          </a:bodyPr>
          <a:lstStyle/>
          <a:p>
            <a:pPr marL="457200" indent="-457200">
              <a:buAutoNum type="arabicPeriod"/>
            </a:pPr>
            <a:r>
              <a:rPr lang="en-US" sz="2400">
                <a:ea typeface="+mn-lt"/>
                <a:cs typeface="+mn-lt"/>
              </a:rPr>
              <a:t>Consider Janie’s comment to her husband, “’</a:t>
            </a:r>
            <a:r>
              <a:rPr lang="en-US" sz="2400" err="1">
                <a:ea typeface="+mn-lt"/>
                <a:cs typeface="+mn-lt"/>
              </a:rPr>
              <a:t>Scuse</a:t>
            </a:r>
            <a:r>
              <a:rPr lang="en-US" sz="2400">
                <a:ea typeface="+mn-lt"/>
                <a:cs typeface="+mn-lt"/>
              </a:rPr>
              <a:t> my </a:t>
            </a:r>
            <a:r>
              <a:rPr lang="en-US" sz="2400" err="1">
                <a:ea typeface="+mn-lt"/>
                <a:cs typeface="+mn-lt"/>
              </a:rPr>
              <a:t>freezolity</a:t>
            </a:r>
            <a:r>
              <a:rPr lang="en-US" sz="2400">
                <a:ea typeface="+mn-lt"/>
                <a:cs typeface="+mn-lt"/>
              </a:rPr>
              <a:t>, Mist’ Killicks, but Ah don’t mean to chop de first chip.” What do you think the word “</a:t>
            </a:r>
            <a:r>
              <a:rPr lang="en-US" sz="2400" err="1">
                <a:ea typeface="+mn-lt"/>
                <a:cs typeface="+mn-lt"/>
              </a:rPr>
              <a:t>freezolity</a:t>
            </a:r>
            <a:r>
              <a:rPr lang="en-US" sz="2400">
                <a:ea typeface="+mn-lt"/>
                <a:cs typeface="+mn-lt"/>
              </a:rPr>
              <a:t>” means? </a:t>
            </a:r>
          </a:p>
          <a:p>
            <a:pPr marL="457200" indent="-457200">
              <a:buAutoNum type="arabicPeriod"/>
            </a:pPr>
            <a:r>
              <a:rPr lang="en-US" sz="2400">
                <a:ea typeface="+mn-lt"/>
                <a:cs typeface="+mn-lt"/>
              </a:rPr>
              <a:t>What is Killick’s nickname for Janie? What does this suggest about his attitude towards her? What does Janie call her husband? What does this suggest about her feelings towards him? </a:t>
            </a:r>
          </a:p>
          <a:p>
            <a:pPr marL="457200" indent="-457200">
              <a:buAutoNum type="arabicPeriod"/>
            </a:pPr>
            <a:r>
              <a:rPr lang="en-US" sz="2400">
                <a:ea typeface="+mn-lt"/>
                <a:cs typeface="+mn-lt"/>
              </a:rPr>
              <a:t>Describe the circumstances of the first meeting between Janie and Joe Starks. What was Janie doing before she met him? Describe your first impression of him. </a:t>
            </a:r>
            <a:endParaRPr lang="en-US">
              <a:cs typeface="Calibri" panose="020F0502020204030204"/>
            </a:endParaRPr>
          </a:p>
          <a:p>
            <a:pPr marL="457200" indent="-457200">
              <a:buAutoNum type="arabicPeriod"/>
            </a:pPr>
            <a:r>
              <a:rPr lang="en-US" sz="2400">
                <a:ea typeface="+mn-lt"/>
                <a:cs typeface="+mn-lt"/>
              </a:rPr>
              <a:t>Analyze the figurative language that Hurston uses on page 29 to describe Janie’s feelings about Joe: “Janie pulled back a long time because he did not represent sun-up and pollen and blooming trees, but he spoke for far horizon.” What does this description suggest about the future of her relationship with Joe? </a:t>
            </a:r>
            <a:endParaRPr lang="en-US">
              <a:cs typeface="Calibri" panose="020F0502020204030204"/>
            </a:endParaRPr>
          </a:p>
          <a:p>
            <a:pPr marL="457200" indent="-457200">
              <a:buAutoNum type="arabicPeriod"/>
            </a:pPr>
            <a:r>
              <a:rPr lang="en-US" sz="2400">
                <a:ea typeface="+mn-lt"/>
                <a:cs typeface="+mn-lt"/>
              </a:rPr>
              <a:t>The morning after Janie talks about leaving him, how does Logan treat Janie? Why do you think he behaves this way? How does Janie respond to him? Do you think he could have done anything that would have changed her decision to leave him? </a:t>
            </a:r>
          </a:p>
          <a:p>
            <a:pPr marL="457200" indent="-457200">
              <a:buAutoNum type="arabicPeriod"/>
            </a:pPr>
            <a:r>
              <a:rPr lang="en-US" sz="2400">
                <a:ea typeface="+mn-lt"/>
                <a:cs typeface="+mn-lt"/>
              </a:rPr>
              <a:t>Consider the following passage from page 32: “The morning air was like a new dress. That made her feel the apron tied around her waist. She untied it and flung it on a low branch beside the road and walked on, picking flowers and making a bouquet.” Explain why her actions are symbolic as well as literal. </a:t>
            </a:r>
            <a:endParaRPr lang="en-US">
              <a:cs typeface="Calibri" panose="020F0502020204030204"/>
            </a:endParaRPr>
          </a:p>
        </p:txBody>
      </p:sp>
    </p:spTree>
    <p:extLst>
      <p:ext uri="{BB962C8B-B14F-4D97-AF65-F5344CB8AC3E}">
        <p14:creationId xmlns:p14="http://schemas.microsoft.com/office/powerpoint/2010/main" val="239142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492A-5596-435C-97D4-9138ECAF1147}"/>
              </a:ext>
            </a:extLst>
          </p:cNvPr>
          <p:cNvSpPr>
            <a:spLocks noGrp="1"/>
          </p:cNvSpPr>
          <p:nvPr>
            <p:ph type="title"/>
          </p:nvPr>
        </p:nvSpPr>
        <p:spPr>
          <a:xfrm>
            <a:off x="306624" y="156105"/>
            <a:ext cx="10903755" cy="802099"/>
          </a:xfrm>
        </p:spPr>
        <p:txBody>
          <a:bodyPr>
            <a:normAutofit fontScale="90000"/>
          </a:bodyPr>
          <a:lstStyle/>
          <a:p>
            <a:r>
              <a:rPr lang="en-US" sz="2800">
                <a:solidFill>
                  <a:schemeClr val="tx1"/>
                </a:solidFill>
                <a:cs typeface="Calibri Light"/>
              </a:rPr>
              <a:t>Look at the objects / places described in these quotations. What do they symbolize? </a:t>
            </a:r>
            <a:r>
              <a:rPr lang="en-US" sz="2800">
                <a:solidFill>
                  <a:schemeClr val="tx1"/>
                </a:solidFill>
                <a:highlight>
                  <a:srgbClr val="FFFF00"/>
                </a:highlight>
                <a:cs typeface="Calibri Light"/>
              </a:rPr>
              <a:t>Who is the better husband for Janie? </a:t>
            </a:r>
            <a:endParaRPr lang="en-US" sz="2800">
              <a:solidFill>
                <a:schemeClr val="tx1"/>
              </a:solidFill>
              <a:highlight>
                <a:srgbClr val="FFFF00"/>
              </a:highlight>
            </a:endParaRPr>
          </a:p>
        </p:txBody>
      </p:sp>
      <p:sp>
        <p:nvSpPr>
          <p:cNvPr id="4" name="Text Placeholder 3">
            <a:extLst>
              <a:ext uri="{FF2B5EF4-FFF2-40B4-BE49-F238E27FC236}">
                <a16:creationId xmlns:a16="http://schemas.microsoft.com/office/drawing/2014/main" id="{5A6FAEDD-E077-4352-8A15-BE5E45815ABD}"/>
              </a:ext>
            </a:extLst>
          </p:cNvPr>
          <p:cNvSpPr>
            <a:spLocks noGrp="1"/>
          </p:cNvSpPr>
          <p:nvPr>
            <p:ph type="body" idx="1"/>
          </p:nvPr>
        </p:nvSpPr>
        <p:spPr>
          <a:xfrm>
            <a:off x="530206" y="1079102"/>
            <a:ext cx="4754880" cy="640080"/>
          </a:xfrm>
        </p:spPr>
        <p:txBody>
          <a:bodyPr/>
          <a:lstStyle/>
          <a:p>
            <a:r>
              <a:rPr lang="en-GB"/>
              <a:t>Logan</a:t>
            </a:r>
          </a:p>
        </p:txBody>
      </p:sp>
      <p:sp>
        <p:nvSpPr>
          <p:cNvPr id="3" name="Content Placeholder 2">
            <a:extLst>
              <a:ext uri="{FF2B5EF4-FFF2-40B4-BE49-F238E27FC236}">
                <a16:creationId xmlns:a16="http://schemas.microsoft.com/office/drawing/2014/main" id="{F5CA9F00-F3A1-4C6A-8D25-4FE6420E025C}"/>
              </a:ext>
            </a:extLst>
          </p:cNvPr>
          <p:cNvSpPr>
            <a:spLocks noGrp="1"/>
          </p:cNvSpPr>
          <p:nvPr>
            <p:ph sz="half" idx="2"/>
          </p:nvPr>
        </p:nvSpPr>
        <p:spPr>
          <a:xfrm>
            <a:off x="367457" y="1840079"/>
            <a:ext cx="5457272" cy="4686655"/>
          </a:xfrm>
        </p:spPr>
        <p:txBody>
          <a:bodyPr vert="horz" lIns="91440" tIns="45720" rIns="91440" bIns="45720" rtlCol="0" anchor="ctr">
            <a:normAutofit lnSpcReduction="10000"/>
          </a:bodyPr>
          <a:lstStyle/>
          <a:p>
            <a:pPr marL="0" indent="0">
              <a:buNone/>
            </a:pPr>
            <a:r>
              <a:rPr lang="en-US" sz="2000"/>
              <a:t>“</a:t>
            </a:r>
            <a:r>
              <a:rPr lang="en-US" sz="2000" err="1"/>
              <a:t>T’ain’t</a:t>
            </a:r>
            <a:r>
              <a:rPr lang="en-US" sz="2000"/>
              <a:t> Logan killicks Ah wants you to have, baby, it’s protection” (18)</a:t>
            </a:r>
          </a:p>
          <a:p>
            <a:pPr marL="0" indent="0">
              <a:buNone/>
            </a:pPr>
            <a:r>
              <a:rPr lang="en-US" sz="2000"/>
              <a:t>“Janie noticed that her husband had stoppe</a:t>
            </a:r>
            <a:r>
              <a:rPr lang="en-US"/>
              <a:t>d </a:t>
            </a:r>
            <a:r>
              <a:rPr lang="en-US" sz="2000"/>
              <a:t>talking in rhymes to her. He had ceased to wonder at her long black hair” (p. 30)</a:t>
            </a:r>
          </a:p>
          <a:p>
            <a:pPr marL="0" indent="0">
              <a:buNone/>
            </a:pPr>
            <a:r>
              <a:rPr lang="en-US"/>
              <a:t>“Logan held his wad of tobacco real still in his jaw like a thermometer of his feelings” (p. 31)</a:t>
            </a:r>
          </a:p>
          <a:p>
            <a:pPr marL="0" indent="0">
              <a:buNone/>
            </a:pPr>
            <a:r>
              <a:rPr lang="en-US" sz="2000"/>
              <a:t>“</a:t>
            </a:r>
            <a:r>
              <a:rPr lang="en-US" sz="2000" err="1"/>
              <a:t>mah</a:t>
            </a:r>
            <a:r>
              <a:rPr lang="en-US" sz="2000"/>
              <a:t> husband is gone to buy a mule </a:t>
            </a:r>
            <a:r>
              <a:rPr lang="en-US" sz="2000" err="1"/>
              <a:t>fuh</a:t>
            </a:r>
            <a:r>
              <a:rPr lang="en-US" sz="2000"/>
              <a:t> me to plo</a:t>
            </a:r>
            <a:r>
              <a:rPr lang="en-US"/>
              <a:t>w” (33)</a:t>
            </a:r>
          </a:p>
          <a:p>
            <a:pPr marL="0" indent="0">
              <a:buNone/>
            </a:pPr>
            <a:r>
              <a:rPr lang="en-US" sz="2000"/>
              <a:t>“</a:t>
            </a:r>
            <a:r>
              <a:rPr lang="en-US"/>
              <a:t>Logan with his shovel looked like a black bear doing some clumsy dance on his hind legs” (36)</a:t>
            </a:r>
          </a:p>
          <a:p>
            <a:pPr marL="0" indent="0">
              <a:buNone/>
            </a:pPr>
            <a:r>
              <a:rPr lang="en-GB"/>
              <a:t>“</a:t>
            </a:r>
            <a:r>
              <a:rPr lang="en-GB" sz="2000"/>
              <a:t>The sun from ambush was threatening the world with red daggers, but the shadows were </a:t>
            </a:r>
            <a:r>
              <a:rPr lang="en-GB" sz="2000" err="1"/>
              <a:t>gray</a:t>
            </a:r>
            <a:r>
              <a:rPr lang="en-GB" sz="2000"/>
              <a:t> and solid-looking around the barn” (36)</a:t>
            </a:r>
            <a:endParaRPr lang="en-US"/>
          </a:p>
          <a:p>
            <a:pPr marL="0" indent="0">
              <a:buNone/>
            </a:pPr>
            <a:endParaRPr lang="en-US" sz="2000"/>
          </a:p>
        </p:txBody>
      </p:sp>
      <p:sp>
        <p:nvSpPr>
          <p:cNvPr id="5" name="Text Placeholder 4">
            <a:extLst>
              <a:ext uri="{FF2B5EF4-FFF2-40B4-BE49-F238E27FC236}">
                <a16:creationId xmlns:a16="http://schemas.microsoft.com/office/drawing/2014/main" id="{E694FBF7-A91C-480B-AB12-59CF8DD5666B}"/>
              </a:ext>
            </a:extLst>
          </p:cNvPr>
          <p:cNvSpPr>
            <a:spLocks noGrp="1"/>
          </p:cNvSpPr>
          <p:nvPr>
            <p:ph type="body" sz="quarter" idx="3"/>
          </p:nvPr>
        </p:nvSpPr>
        <p:spPr>
          <a:xfrm>
            <a:off x="6473677" y="958204"/>
            <a:ext cx="4754880" cy="640080"/>
          </a:xfrm>
        </p:spPr>
        <p:txBody>
          <a:bodyPr/>
          <a:lstStyle/>
          <a:p>
            <a:r>
              <a:rPr lang="en-GB"/>
              <a:t>Jody</a:t>
            </a:r>
          </a:p>
        </p:txBody>
      </p:sp>
      <p:sp>
        <p:nvSpPr>
          <p:cNvPr id="6" name="Content Placeholder 5">
            <a:extLst>
              <a:ext uri="{FF2B5EF4-FFF2-40B4-BE49-F238E27FC236}">
                <a16:creationId xmlns:a16="http://schemas.microsoft.com/office/drawing/2014/main" id="{370ABC27-FCF9-44C7-89D9-5797759DC01C}"/>
              </a:ext>
            </a:extLst>
          </p:cNvPr>
          <p:cNvSpPr>
            <a:spLocks noGrp="1"/>
          </p:cNvSpPr>
          <p:nvPr>
            <p:ph sz="quarter" idx="4"/>
          </p:nvPr>
        </p:nvSpPr>
        <p:spPr>
          <a:xfrm>
            <a:off x="6364223" y="1670011"/>
            <a:ext cx="5457272" cy="5031883"/>
          </a:xfrm>
        </p:spPr>
        <p:txBody>
          <a:bodyPr>
            <a:normAutofit lnSpcReduction="10000"/>
          </a:bodyPr>
          <a:lstStyle/>
          <a:p>
            <a:r>
              <a:rPr lang="en-US">
                <a:cs typeface="Calibri"/>
              </a:rPr>
              <a:t>“a citified, stylish dressed man with his hat set at an angle that didn’t belong in these parts” (31)</a:t>
            </a:r>
          </a:p>
          <a:p>
            <a:r>
              <a:rPr lang="en-US">
                <a:cs typeface="Calibri"/>
              </a:rPr>
              <a:t>“he did not represent sun-up and pollen and blooming trees, but he spoke for far horizon. He spoke for change and chance” (34) </a:t>
            </a:r>
            <a:endParaRPr lang="en-US" sz="2000">
              <a:cs typeface="Calibri"/>
            </a:endParaRPr>
          </a:p>
          <a:p>
            <a:r>
              <a:rPr lang="en-US" sz="2000">
                <a:cs typeface="Calibri"/>
              </a:rPr>
              <a:t>“Janie knew that God tore down the old world every evening and built a new one by sun-up. It was wonderful to see it take form with the sun and emerge from the gray dust of its making.” (p. 28/29)</a:t>
            </a:r>
          </a:p>
          <a:p>
            <a:r>
              <a:rPr lang="en-US">
                <a:cs typeface="Calibri"/>
              </a:rPr>
              <a:t>“the morning road air was like a new dress. That made her feel the apron tied around her waist. She untied it and flung it…” (37))</a:t>
            </a:r>
            <a:endParaRPr lang="en-GB"/>
          </a:p>
        </p:txBody>
      </p:sp>
    </p:spTree>
    <p:extLst>
      <p:ext uri="{BB962C8B-B14F-4D97-AF65-F5344CB8AC3E}">
        <p14:creationId xmlns:p14="http://schemas.microsoft.com/office/powerpoint/2010/main" val="1046342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2187</Words>
  <Application>Microsoft Office PowerPoint</Application>
  <PresentationFormat>Widescreen</PresentationFormat>
  <Paragraphs>151</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Abadi</vt:lpstr>
      <vt:lpstr>Arial</vt:lpstr>
      <vt:lpstr>Calibri</vt:lpstr>
      <vt:lpstr>Georgia</vt:lpstr>
      <vt:lpstr>Gill Sans MT</vt:lpstr>
      <vt:lpstr>Rockwell</vt:lpstr>
      <vt:lpstr>Rockwell Extra Bold</vt:lpstr>
      <vt:lpstr>Tw Cen MT</vt:lpstr>
      <vt:lpstr>Wingdings</vt:lpstr>
      <vt:lpstr>Wood Type</vt:lpstr>
      <vt:lpstr>What is love? </vt:lpstr>
      <vt:lpstr>Let’s read chapter 3</vt:lpstr>
      <vt:lpstr>What do Janie’s and Nanny’s internal worlds tell you about each character? </vt:lpstr>
      <vt:lpstr>What is love? </vt:lpstr>
      <vt:lpstr>Enter Joe Starks</vt:lpstr>
      <vt:lpstr>The Dream Shattered…</vt:lpstr>
      <vt:lpstr>Janie’s Dilemma</vt:lpstr>
      <vt:lpstr>Chapter 4 – Quiz:</vt:lpstr>
      <vt:lpstr>Look at the objects / places described in these quotations. What do they symbolize? Who is the better husband for Janie? </vt:lpstr>
      <vt:lpstr>Write a paragraph:  How does Hurston create contrast between Logan and Joe Starks? </vt:lpstr>
      <vt:lpstr>PowerPoint Presentation</vt:lpstr>
      <vt:lpstr>PowerPoint Presentation</vt:lpstr>
      <vt:lpstr>Persuasive task</vt:lpstr>
      <vt:lpstr>You are Janie’s best friend. She has written to you about her feelings about Logan and Joe. You are now writing a letter in response, advising her on what to do. </vt:lpstr>
      <vt:lpstr>How to undermine the opposing viewpoint</vt:lpstr>
      <vt:lpstr>Write a more engaging Opening</vt:lpstr>
      <vt:lpstr>Create more urgency</vt:lpstr>
      <vt:lpstr>Choose your connotations carefully</vt:lpstr>
      <vt:lpstr>Dreams, the truth, and life </vt:lpstr>
      <vt:lpstr>Janie and Jody</vt:lpstr>
      <vt:lpstr>Some Observations</vt:lpstr>
      <vt:lpstr>Marking exemplars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love? </dc:title>
  <dc:creator>HALL, EMMA (PGR)</dc:creator>
  <cp:lastModifiedBy>HALL, EMMA (PGR)</cp:lastModifiedBy>
  <cp:revision>1</cp:revision>
  <dcterms:created xsi:type="dcterms:W3CDTF">2023-10-14T15:36:54Z</dcterms:created>
  <dcterms:modified xsi:type="dcterms:W3CDTF">2023-10-14T15:37:40Z</dcterms:modified>
</cp:coreProperties>
</file>