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1689" r:id="rId2"/>
    <p:sldId id="1729" r:id="rId3"/>
    <p:sldId id="1719" r:id="rId4"/>
    <p:sldId id="1695" r:id="rId5"/>
    <p:sldId id="1653" r:id="rId6"/>
    <p:sldId id="1708" r:id="rId7"/>
    <p:sldId id="1709" r:id="rId8"/>
    <p:sldId id="1714" r:id="rId9"/>
    <p:sldId id="1694" r:id="rId10"/>
    <p:sldId id="1702" r:id="rId11"/>
    <p:sldId id="1717" r:id="rId12"/>
    <p:sldId id="1697" r:id="rId13"/>
    <p:sldId id="1716" r:id="rId14"/>
    <p:sldId id="15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8A2DE-3CDF-434C-8E0B-E4FAC5F98538}" v="1" dt="2023-10-14T15:52:20.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F9D8A2DE-3CDF-434C-8E0B-E4FAC5F98538}"/>
    <pc:docChg chg="modSld">
      <pc:chgData name="HALL, EMMA (PGR)" userId="de357696-bbf4-439b-b6da-cc918242df62" providerId="ADAL" clId="{F9D8A2DE-3CDF-434C-8E0B-E4FAC5F98538}" dt="2023-10-14T15:52:24.939" v="1" actId="1076"/>
      <pc:docMkLst>
        <pc:docMk/>
      </pc:docMkLst>
      <pc:sldChg chg="addSp modSp mod">
        <pc:chgData name="HALL, EMMA (PGR)" userId="de357696-bbf4-439b-b6da-cc918242df62" providerId="ADAL" clId="{F9D8A2DE-3CDF-434C-8E0B-E4FAC5F98538}" dt="2023-10-14T15:52:24.939" v="1" actId="1076"/>
        <pc:sldMkLst>
          <pc:docMk/>
          <pc:sldMk cId="837765502" sldId="1689"/>
        </pc:sldMkLst>
        <pc:picChg chg="add mod">
          <ac:chgData name="HALL, EMMA (PGR)" userId="de357696-bbf4-439b-b6da-cc918242df62" providerId="ADAL" clId="{F9D8A2DE-3CDF-434C-8E0B-E4FAC5F98538}" dt="2023-10-14T15:52:24.939" v="1" actId="1076"/>
          <ac:picMkLst>
            <pc:docMk/>
            <pc:sldMk cId="837765502" sldId="1689"/>
            <ac:picMk id="2" creationId="{202948ED-61B5-8649-870F-3E70CDB6C2F4}"/>
          </ac:picMkLst>
        </pc:picChg>
        <pc:picChg chg="add mod">
          <ac:chgData name="HALL, EMMA (PGR)" userId="de357696-bbf4-439b-b6da-cc918242df62" providerId="ADAL" clId="{F9D8A2DE-3CDF-434C-8E0B-E4FAC5F98538}" dt="2023-10-14T15:52:24.939" v="1" actId="1076"/>
          <ac:picMkLst>
            <pc:docMk/>
            <pc:sldMk cId="837765502" sldId="1689"/>
            <ac:picMk id="3" creationId="{27ECDF10-57B2-B3CD-C1E6-4BB3EC8B19E8}"/>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AF65FFC-9CDA-459F-BBC6-7AE45929481E}" type="slidenum">
              <a:rPr lang="en-GB" smtClean="0"/>
              <a:t>‹#›</a:t>
            </a:fld>
            <a:endParaRPr lang="en-GB"/>
          </a:p>
        </p:txBody>
      </p:sp>
    </p:spTree>
    <p:extLst>
      <p:ext uri="{BB962C8B-B14F-4D97-AF65-F5344CB8AC3E}">
        <p14:creationId xmlns:p14="http://schemas.microsoft.com/office/powerpoint/2010/main" val="99423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53591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262032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7D83F-1C14-44A0-81B8-EA615C80999B}"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352997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2B7D83F-1C14-44A0-81B8-EA615C80999B}" type="datetimeFigureOut">
              <a:rPr lang="en-GB" smtClean="0"/>
              <a:t>14/10/2023</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AF65FFC-9CDA-459F-BBC6-7AE45929481E}" type="slidenum">
              <a:rPr lang="en-GB" smtClean="0"/>
              <a:t>‹#›</a:t>
            </a:fld>
            <a:endParaRPr lang="en-GB"/>
          </a:p>
        </p:txBody>
      </p:sp>
    </p:spTree>
    <p:extLst>
      <p:ext uri="{BB962C8B-B14F-4D97-AF65-F5344CB8AC3E}">
        <p14:creationId xmlns:p14="http://schemas.microsoft.com/office/powerpoint/2010/main" val="240274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7D83F-1C14-44A0-81B8-EA615C80999B}"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194726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7D83F-1C14-44A0-81B8-EA615C80999B}" type="datetimeFigureOut">
              <a:rPr lang="en-GB" smtClean="0"/>
              <a:t>14/10/2023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311575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7D83F-1C14-44A0-81B8-EA615C80999B}" type="datetimeFigureOut">
              <a:rPr lang="en-GB" smtClean="0"/>
              <a:t>14/10/2023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353899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7D83F-1C14-44A0-81B8-EA615C80999B}" type="datetimeFigureOut">
              <a:rPr lang="en-GB" smtClean="0"/>
              <a:t>14/10/2023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190269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D83F-1C14-44A0-81B8-EA615C80999B}"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240021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D83F-1C14-44A0-81B8-EA615C80999B}" type="datetimeFigureOut">
              <a:rPr lang="en-GB" smtClean="0"/>
              <a:t>14/10/2023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AF65FFC-9CDA-459F-BBC6-7AE45929481E}" type="slidenum">
              <a:rPr lang="en-GB" smtClean="0"/>
              <a:t>‹#›</a:t>
            </a:fld>
            <a:endParaRPr lang="en-GB"/>
          </a:p>
        </p:txBody>
      </p:sp>
    </p:spTree>
    <p:extLst>
      <p:ext uri="{BB962C8B-B14F-4D97-AF65-F5344CB8AC3E}">
        <p14:creationId xmlns:p14="http://schemas.microsoft.com/office/powerpoint/2010/main" val="255920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2B7D83F-1C14-44A0-81B8-EA615C80999B}" type="datetimeFigureOut">
              <a:rPr lang="en-GB" smtClean="0"/>
              <a:t>14/10/2023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AF65FFC-9CDA-459F-BBC6-7AE45929481E}" type="slidenum">
              <a:rPr lang="en-GB" smtClean="0"/>
              <a:t>‹#›</a:t>
            </a:fld>
            <a:endParaRPr lang="en-GB"/>
          </a:p>
        </p:txBody>
      </p:sp>
    </p:spTree>
    <p:extLst>
      <p:ext uri="{BB962C8B-B14F-4D97-AF65-F5344CB8AC3E}">
        <p14:creationId xmlns:p14="http://schemas.microsoft.com/office/powerpoint/2010/main" val="37792664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1CBEA-BA0C-C655-AEBF-95DBBDDF7E53}"/>
              </a:ext>
            </a:extLst>
          </p:cNvPr>
          <p:cNvSpPr>
            <a:spLocks noGrp="1"/>
          </p:cNvSpPr>
          <p:nvPr>
            <p:ph type="title"/>
          </p:nvPr>
        </p:nvSpPr>
        <p:spPr>
          <a:xfrm>
            <a:off x="2165774" y="1104980"/>
            <a:ext cx="9281160" cy="3520440"/>
          </a:xfrm>
        </p:spPr>
        <p:txBody>
          <a:bodyPr>
            <a:normAutofit/>
          </a:bodyPr>
          <a:lstStyle/>
          <a:p>
            <a:r>
              <a:rPr lang="en-GB" dirty="0">
                <a:latin typeface="Abadi" panose="020B0604020104020204" pitchFamily="34" charset="0"/>
              </a:rPr>
              <a:t>Beloved emerges</a:t>
            </a:r>
          </a:p>
        </p:txBody>
      </p:sp>
      <p:sp>
        <p:nvSpPr>
          <p:cNvPr id="5" name="Text Placeholder 4">
            <a:extLst>
              <a:ext uri="{FF2B5EF4-FFF2-40B4-BE49-F238E27FC236}">
                <a16:creationId xmlns:a16="http://schemas.microsoft.com/office/drawing/2014/main" id="{B53BE7BB-6780-B720-A51F-11DEB8EDCCCA}"/>
              </a:ext>
            </a:extLst>
          </p:cNvPr>
          <p:cNvSpPr>
            <a:spLocks noGrp="1"/>
          </p:cNvSpPr>
          <p:nvPr>
            <p:ph type="body" idx="1"/>
          </p:nvPr>
        </p:nvSpPr>
        <p:spPr/>
        <p:txBody>
          <a:bodyPr/>
          <a:lstStyle/>
          <a:p>
            <a:r>
              <a:rPr lang="en-GB" dirty="0"/>
              <a:t>LO: How does Toni Morrison evoke the Middle Passage? </a:t>
            </a:r>
          </a:p>
        </p:txBody>
      </p:sp>
      <p:pic>
        <p:nvPicPr>
          <p:cNvPr id="2" name="Picture 1"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239" y="5753020"/>
            <a:ext cx="1278948" cy="685150"/>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381" y="5743773"/>
            <a:ext cx="1383926" cy="750025"/>
          </a:xfrm>
          <a:prstGeom prst="rect">
            <a:avLst/>
          </a:prstGeom>
        </p:spPr>
      </p:pic>
    </p:spTree>
    <p:extLst>
      <p:ext uri="{BB962C8B-B14F-4D97-AF65-F5344CB8AC3E}">
        <p14:creationId xmlns:p14="http://schemas.microsoft.com/office/powerpoint/2010/main" val="83776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15AE-AFFA-D973-D16E-AB8EC6645216}"/>
              </a:ext>
            </a:extLst>
          </p:cNvPr>
          <p:cNvSpPr>
            <a:spLocks noGrp="1"/>
          </p:cNvSpPr>
          <p:nvPr>
            <p:ph type="title"/>
          </p:nvPr>
        </p:nvSpPr>
        <p:spPr>
          <a:xfrm>
            <a:off x="128070" y="46596"/>
            <a:ext cx="10058400" cy="1609344"/>
          </a:xfrm>
        </p:spPr>
        <p:txBody>
          <a:bodyPr>
            <a:normAutofit/>
          </a:bodyPr>
          <a:lstStyle/>
          <a:p>
            <a:r>
              <a:rPr lang="en-GB" sz="3200" dirty="0">
                <a:latin typeface="Abadi" panose="020B0604020104020204" pitchFamily="34" charset="0"/>
              </a:rPr>
              <a:t>Key Moment: </a:t>
            </a:r>
            <a:br>
              <a:rPr lang="en-GB" sz="3200" dirty="0">
                <a:latin typeface="Abadi" panose="020B0604020104020204" pitchFamily="34" charset="0"/>
              </a:rPr>
            </a:br>
            <a:r>
              <a:rPr lang="en-GB" sz="3200" dirty="0">
                <a:latin typeface="Abadi" panose="020B0604020104020204" pitchFamily="34" charset="0"/>
              </a:rPr>
              <a:t>Denver and Beloved in the cold house </a:t>
            </a:r>
          </a:p>
        </p:txBody>
      </p:sp>
      <p:sp>
        <p:nvSpPr>
          <p:cNvPr id="3" name="Content Placeholder 2">
            <a:extLst>
              <a:ext uri="{FF2B5EF4-FFF2-40B4-BE49-F238E27FC236}">
                <a16:creationId xmlns:a16="http://schemas.microsoft.com/office/drawing/2014/main" id="{46237373-6247-0FF1-5BEB-34D0712E79B5}"/>
              </a:ext>
            </a:extLst>
          </p:cNvPr>
          <p:cNvSpPr>
            <a:spLocks noGrp="1"/>
          </p:cNvSpPr>
          <p:nvPr>
            <p:ph sz="half" idx="1"/>
          </p:nvPr>
        </p:nvSpPr>
        <p:spPr>
          <a:xfrm>
            <a:off x="267311" y="1590233"/>
            <a:ext cx="5328597" cy="5078863"/>
          </a:xfrm>
          <a:solidFill>
            <a:schemeClr val="accent5">
              <a:lumMod val="20000"/>
              <a:lumOff val="80000"/>
            </a:schemeClr>
          </a:solidFill>
        </p:spPr>
        <p:txBody>
          <a:bodyPr>
            <a:normAutofit lnSpcReduction="10000"/>
          </a:bodyPr>
          <a:lstStyle/>
          <a:p>
            <a:pPr marL="0" indent="0">
              <a:buNone/>
            </a:pPr>
            <a:r>
              <a:rPr lang="en-GB" sz="2000" dirty="0">
                <a:latin typeface="Abadi" panose="020B0604020104020204" pitchFamily="34" charset="0"/>
              </a:rPr>
              <a:t>140-146</a:t>
            </a:r>
          </a:p>
          <a:p>
            <a:r>
              <a:rPr lang="en-GB" dirty="0">
                <a:latin typeface="Abadi" panose="020B0604020104020204" pitchFamily="34" charset="0"/>
              </a:rPr>
              <a:t>How does Toni Morrison </a:t>
            </a:r>
            <a:r>
              <a:rPr lang="en-GB" b="1" dirty="0">
                <a:latin typeface="Abadi" panose="020B0604020104020204" pitchFamily="34" charset="0"/>
              </a:rPr>
              <a:t>increase the sense of mystery </a:t>
            </a:r>
            <a:r>
              <a:rPr lang="en-GB" dirty="0">
                <a:latin typeface="Abadi" panose="020B0604020104020204" pitchFamily="34" charset="0"/>
              </a:rPr>
              <a:t>about Beloved’s presence here? </a:t>
            </a:r>
          </a:p>
          <a:p>
            <a:r>
              <a:rPr lang="en-GB" dirty="0">
                <a:latin typeface="Abadi" panose="020B0604020104020204" pitchFamily="34" charset="0"/>
              </a:rPr>
              <a:t>What types of ‘</a:t>
            </a:r>
            <a:r>
              <a:rPr lang="en-GB" b="1" dirty="0">
                <a:latin typeface="Abadi" panose="020B0604020104020204" pitchFamily="34" charset="0"/>
              </a:rPr>
              <a:t>hunger’ </a:t>
            </a:r>
            <a:r>
              <a:rPr lang="en-GB" dirty="0">
                <a:latin typeface="Abadi" panose="020B0604020104020204" pitchFamily="34" charset="0"/>
              </a:rPr>
              <a:t>does this passage portray? What can you infer about the role of the </a:t>
            </a:r>
            <a:r>
              <a:rPr lang="en-GB" b="1" dirty="0">
                <a:latin typeface="Abadi" panose="020B0604020104020204" pitchFamily="34" charset="0"/>
              </a:rPr>
              <a:t>supernatural? </a:t>
            </a:r>
          </a:p>
          <a:p>
            <a:r>
              <a:rPr lang="en-GB" dirty="0">
                <a:latin typeface="Abadi" panose="020B0604020104020204" pitchFamily="34" charset="0"/>
              </a:rPr>
              <a:t>How does this </a:t>
            </a:r>
            <a:r>
              <a:rPr lang="en-GB" b="1" dirty="0">
                <a:latin typeface="Abadi" panose="020B0604020104020204" pitchFamily="34" charset="0"/>
              </a:rPr>
              <a:t>ambiguity </a:t>
            </a:r>
            <a:r>
              <a:rPr lang="en-GB" dirty="0">
                <a:latin typeface="Abadi" panose="020B0604020104020204" pitchFamily="34" charset="0"/>
              </a:rPr>
              <a:t>allow </a:t>
            </a:r>
            <a:r>
              <a:rPr lang="en-GB" dirty="0" err="1">
                <a:latin typeface="Abadi" panose="020B0604020104020204" pitchFamily="34" charset="0"/>
              </a:rPr>
              <a:t>Sethe</a:t>
            </a:r>
            <a:r>
              <a:rPr lang="en-GB" dirty="0">
                <a:latin typeface="Abadi" panose="020B0604020104020204" pitchFamily="34" charset="0"/>
              </a:rPr>
              <a:t> and Denver to project their own needs or ideas onto Beloved? What can you infer about the </a:t>
            </a:r>
            <a:r>
              <a:rPr lang="en-GB" b="1" dirty="0">
                <a:latin typeface="Abadi" panose="020B0604020104020204" pitchFamily="34" charset="0"/>
              </a:rPr>
              <a:t>role of the supernatural </a:t>
            </a:r>
            <a:r>
              <a:rPr lang="en-GB" dirty="0">
                <a:latin typeface="Abadi" panose="020B0604020104020204" pitchFamily="34" charset="0"/>
              </a:rPr>
              <a:t>for these characters? </a:t>
            </a:r>
          </a:p>
          <a:p>
            <a:r>
              <a:rPr lang="en-GB" dirty="0">
                <a:latin typeface="Abadi" panose="020B0604020104020204" pitchFamily="34" charset="0"/>
              </a:rPr>
              <a:t>How would you interpret the </a:t>
            </a:r>
            <a:r>
              <a:rPr lang="en-GB" b="1" dirty="0">
                <a:latin typeface="Abadi" panose="020B0604020104020204" pitchFamily="34" charset="0"/>
              </a:rPr>
              <a:t>setting of the cold house? </a:t>
            </a:r>
            <a:r>
              <a:rPr lang="en-GB" dirty="0">
                <a:latin typeface="Abadi" panose="020B0604020104020204" pitchFamily="34" charset="0"/>
              </a:rPr>
              <a:t>How does it subtly change when Beloved reappears? Is this a typically Gothic setting? </a:t>
            </a:r>
          </a:p>
          <a:p>
            <a:r>
              <a:rPr lang="en-GB" dirty="0">
                <a:latin typeface="Abadi" panose="020B0604020104020204" pitchFamily="34" charset="0"/>
              </a:rPr>
              <a:t>On p. 146, where ‘is’ Beloved? Which </a:t>
            </a:r>
            <a:r>
              <a:rPr lang="en-GB" b="1" dirty="0">
                <a:latin typeface="Abadi" panose="020B0604020104020204" pitchFamily="34" charset="0"/>
              </a:rPr>
              <a:t>other setting </a:t>
            </a:r>
            <a:r>
              <a:rPr lang="en-GB" dirty="0">
                <a:latin typeface="Abadi" panose="020B0604020104020204" pitchFamily="34" charset="0"/>
              </a:rPr>
              <a:t>is evoked here? </a:t>
            </a:r>
          </a:p>
          <a:p>
            <a:endParaRPr lang="en-GB" dirty="0">
              <a:latin typeface="Abadi" panose="020B0604020104020204" pitchFamily="34" charset="0"/>
            </a:endParaRPr>
          </a:p>
          <a:p>
            <a:pPr marL="0" indent="0">
              <a:buNone/>
            </a:pPr>
            <a:endParaRPr lang="en-GB" dirty="0">
              <a:latin typeface="Abadi" panose="020B0604020104020204" pitchFamily="34" charset="0"/>
            </a:endParaRPr>
          </a:p>
          <a:p>
            <a:pPr marL="0" indent="0">
              <a:buNone/>
            </a:pPr>
            <a:endParaRPr lang="en-GB" dirty="0"/>
          </a:p>
        </p:txBody>
      </p:sp>
      <p:sp>
        <p:nvSpPr>
          <p:cNvPr id="4" name="Content Placeholder 3">
            <a:extLst>
              <a:ext uri="{FF2B5EF4-FFF2-40B4-BE49-F238E27FC236}">
                <a16:creationId xmlns:a16="http://schemas.microsoft.com/office/drawing/2014/main" id="{F6D3EE57-5161-6FC2-630C-F80FF497E990}"/>
              </a:ext>
            </a:extLst>
          </p:cNvPr>
          <p:cNvSpPr>
            <a:spLocks noGrp="1"/>
          </p:cNvSpPr>
          <p:nvPr>
            <p:ph sz="half" idx="2"/>
          </p:nvPr>
        </p:nvSpPr>
        <p:spPr/>
        <p:txBody>
          <a:bodyPr>
            <a:normAutofit lnSpcReduction="10000"/>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477EBEDA-5E68-514B-CB5D-4DFBF5ABF10D}"/>
              </a:ext>
            </a:extLst>
          </p:cNvPr>
          <p:cNvSpPr txBox="1"/>
          <p:nvPr/>
        </p:nvSpPr>
        <p:spPr>
          <a:xfrm>
            <a:off x="6096000" y="2194560"/>
            <a:ext cx="5672565" cy="4220607"/>
          </a:xfrm>
          <a:prstGeom prst="rect">
            <a:avLst/>
          </a:prstGeom>
          <a:solidFill>
            <a:schemeClr val="accent1">
              <a:lumMod val="40000"/>
              <a:lumOff val="60000"/>
            </a:schemeClr>
          </a:solidFill>
        </p:spPr>
        <p:txBody>
          <a:bodyPr wrap="square">
            <a:spAutoFit/>
          </a:bodyPr>
          <a:lstStyle/>
          <a:p>
            <a:r>
              <a:rPr lang="en-US" b="1" dirty="0">
                <a:latin typeface="Abadi" panose="020B0604020104020204" pitchFamily="34" charset="0"/>
              </a:rPr>
              <a:t>Key Ideas: </a:t>
            </a:r>
          </a:p>
          <a:p>
            <a:r>
              <a:rPr lang="en-US" dirty="0">
                <a:latin typeface="Abadi" panose="020B0604020104020204" pitchFamily="34" charset="0"/>
              </a:rPr>
              <a:t>Beloved represents more than </a:t>
            </a:r>
            <a:r>
              <a:rPr lang="en-US" b="1" dirty="0" err="1">
                <a:latin typeface="Abadi" panose="020B0604020104020204" pitchFamily="34" charset="0"/>
              </a:rPr>
              <a:t>Sethe's</a:t>
            </a:r>
            <a:r>
              <a:rPr lang="en-US" b="1" dirty="0">
                <a:latin typeface="Abadi" panose="020B0604020104020204" pitchFamily="34" charset="0"/>
              </a:rPr>
              <a:t> dead child</a:t>
            </a:r>
            <a:r>
              <a:rPr lang="en-US" dirty="0">
                <a:latin typeface="Abadi" panose="020B0604020104020204" pitchFamily="34" charset="0"/>
              </a:rPr>
              <a:t>: she also represents the </a:t>
            </a:r>
            <a:r>
              <a:rPr lang="en-US" b="1" dirty="0">
                <a:latin typeface="Abadi" panose="020B0604020104020204" pitchFamily="34" charset="0"/>
              </a:rPr>
              <a:t>faceless and nameless slaves who were brought over in the dark holds of ships (Middle Passage</a:t>
            </a:r>
            <a:r>
              <a:rPr lang="en-US" dirty="0">
                <a:latin typeface="Abadi" panose="020B0604020104020204" pitchFamily="34" charset="0"/>
              </a:rPr>
              <a:t>)</a:t>
            </a:r>
          </a:p>
          <a:p>
            <a:endParaRPr lang="en-US" dirty="0">
              <a:latin typeface="Abadi" panose="020B0604020104020204" pitchFamily="34" charset="0"/>
            </a:endParaRPr>
          </a:p>
          <a:p>
            <a:pPr marL="285750" indent="-285750">
              <a:buFont typeface="Arial" panose="020B0604020202020204" pitchFamily="34" charset="0"/>
              <a:buChar char="•"/>
            </a:pPr>
            <a:r>
              <a:rPr lang="en-US" dirty="0">
                <a:latin typeface="Abadi" panose="020B0604020104020204" pitchFamily="34" charset="0"/>
              </a:rPr>
              <a:t>Beloved here disappears from Denver’s view – how might this link to the presence (or absence) of these slaves in the ‘</a:t>
            </a:r>
            <a:r>
              <a:rPr lang="en-US" b="1" dirty="0">
                <a:latin typeface="Abadi" panose="020B0604020104020204" pitchFamily="34" charset="0"/>
              </a:rPr>
              <a:t>view’ of history? </a:t>
            </a:r>
            <a:r>
              <a:rPr lang="en-US" dirty="0">
                <a:latin typeface="Abadi" panose="020B0604020104020204" pitchFamily="34" charset="0"/>
              </a:rPr>
              <a:t>In what ways do Beloved’s and Denver’s playful lines – ‘Where are you’ / ‘come find me’ – carry a much deeper meaning? </a:t>
            </a:r>
          </a:p>
          <a:p>
            <a:pPr marL="285750" indent="-285750">
              <a:buFont typeface="Arial" panose="020B0604020202020204" pitchFamily="34" charset="0"/>
              <a:buChar char="•"/>
            </a:pPr>
            <a:r>
              <a:rPr lang="en-US" dirty="0">
                <a:latin typeface="Abadi" panose="020B0604020104020204" pitchFamily="34" charset="0"/>
              </a:rPr>
              <a:t>How does the idea of the Middle Passage change your interpretation of the </a:t>
            </a:r>
            <a:r>
              <a:rPr lang="en-US" b="1" dirty="0">
                <a:latin typeface="Abadi" panose="020B0604020104020204" pitchFamily="34" charset="0"/>
              </a:rPr>
              <a:t>motifs of water</a:t>
            </a:r>
            <a:r>
              <a:rPr lang="en-US" dirty="0">
                <a:latin typeface="Abadi" panose="020B0604020104020204" pitchFamily="34" charset="0"/>
              </a:rPr>
              <a:t>, streams, melting </a:t>
            </a:r>
            <a:r>
              <a:rPr lang="en-US" dirty="0" err="1">
                <a:latin typeface="Abadi" panose="020B0604020104020204" pitchFamily="34" charset="0"/>
              </a:rPr>
              <a:t>etc</a:t>
            </a:r>
            <a:r>
              <a:rPr lang="en-US" dirty="0">
                <a:latin typeface="Abadi" panose="020B0604020104020204" pitchFamily="34" charset="0"/>
              </a:rPr>
              <a:t> in this passage? </a:t>
            </a:r>
          </a:p>
        </p:txBody>
      </p:sp>
    </p:spTree>
    <p:extLst>
      <p:ext uri="{BB962C8B-B14F-4D97-AF65-F5344CB8AC3E}">
        <p14:creationId xmlns:p14="http://schemas.microsoft.com/office/powerpoint/2010/main" val="25135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15AE-AFFA-D973-D16E-AB8EC6645216}"/>
              </a:ext>
            </a:extLst>
          </p:cNvPr>
          <p:cNvSpPr>
            <a:spLocks noGrp="1"/>
          </p:cNvSpPr>
          <p:nvPr>
            <p:ph type="title"/>
          </p:nvPr>
        </p:nvSpPr>
        <p:spPr>
          <a:xfrm>
            <a:off x="128070" y="46596"/>
            <a:ext cx="10058400" cy="1609344"/>
          </a:xfrm>
        </p:spPr>
        <p:txBody>
          <a:bodyPr>
            <a:normAutofit/>
          </a:bodyPr>
          <a:lstStyle/>
          <a:p>
            <a:r>
              <a:rPr lang="en-GB" sz="3600" dirty="0"/>
              <a:t>Key Moment: </a:t>
            </a:r>
            <a:br>
              <a:rPr lang="en-GB" sz="3600" dirty="0"/>
            </a:br>
            <a:r>
              <a:rPr lang="en-GB" sz="3600" dirty="0"/>
              <a:t>Denver, Beloved and </a:t>
            </a:r>
            <a:r>
              <a:rPr lang="en-GB" sz="3600" dirty="0" err="1"/>
              <a:t>Sethe</a:t>
            </a:r>
            <a:r>
              <a:rPr lang="en-GB" sz="3600" dirty="0"/>
              <a:t> Ice-Skate </a:t>
            </a:r>
          </a:p>
        </p:txBody>
      </p:sp>
      <p:sp>
        <p:nvSpPr>
          <p:cNvPr id="3" name="Content Placeholder 2">
            <a:extLst>
              <a:ext uri="{FF2B5EF4-FFF2-40B4-BE49-F238E27FC236}">
                <a16:creationId xmlns:a16="http://schemas.microsoft.com/office/drawing/2014/main" id="{46237373-6247-0FF1-5BEB-34D0712E79B5}"/>
              </a:ext>
            </a:extLst>
          </p:cNvPr>
          <p:cNvSpPr>
            <a:spLocks noGrp="1"/>
          </p:cNvSpPr>
          <p:nvPr>
            <p:ph sz="half" idx="1"/>
          </p:nvPr>
        </p:nvSpPr>
        <p:spPr>
          <a:xfrm>
            <a:off x="267311" y="1590233"/>
            <a:ext cx="5328597" cy="5078863"/>
          </a:xfrm>
          <a:solidFill>
            <a:schemeClr val="accent5">
              <a:lumMod val="20000"/>
              <a:lumOff val="80000"/>
            </a:schemeClr>
          </a:solidFill>
        </p:spPr>
        <p:txBody>
          <a:bodyPr>
            <a:normAutofit/>
          </a:bodyPr>
          <a:lstStyle/>
          <a:p>
            <a:pPr marL="0" indent="0">
              <a:buNone/>
            </a:pPr>
            <a:r>
              <a:rPr lang="en-GB" sz="2000" dirty="0">
                <a:latin typeface="Abadi" panose="020B0604020104020204" pitchFamily="34" charset="0"/>
              </a:rPr>
              <a:t>203-208, 213-217 (or start at p. 199 for Stamp Paid)</a:t>
            </a:r>
          </a:p>
          <a:p>
            <a:pPr marL="285750" indent="-285750">
              <a:buFont typeface="Arial" panose="020B0604020202020204" pitchFamily="34" charset="0"/>
              <a:buChar char="•"/>
            </a:pPr>
            <a:r>
              <a:rPr lang="en-GB" dirty="0">
                <a:latin typeface="Abadi" panose="020B0604020104020204" pitchFamily="34" charset="0"/>
              </a:rPr>
              <a:t>Stamp Paid can make out only one word in all the uproar – ‘mine’ (203). What do you make of that? </a:t>
            </a:r>
          </a:p>
          <a:p>
            <a:r>
              <a:rPr lang="en-GB" dirty="0">
                <a:latin typeface="Abadi" panose="020B0604020104020204" pitchFamily="34" charset="0"/>
              </a:rPr>
              <a:t>What makes </a:t>
            </a:r>
            <a:r>
              <a:rPr lang="en-GB" dirty="0" err="1">
                <a:latin typeface="Abadi" panose="020B0604020104020204" pitchFamily="34" charset="0"/>
              </a:rPr>
              <a:t>Sethe</a:t>
            </a:r>
            <a:r>
              <a:rPr lang="en-GB" dirty="0">
                <a:latin typeface="Abadi" panose="020B0604020104020204" pitchFamily="34" charset="0"/>
              </a:rPr>
              <a:t> recognize that Beloved might be her baby daughter? </a:t>
            </a:r>
          </a:p>
          <a:p>
            <a:r>
              <a:rPr lang="en-GB" dirty="0">
                <a:latin typeface="Abadi" panose="020B0604020104020204" pitchFamily="34" charset="0"/>
              </a:rPr>
              <a:t>How would you read the theme of falling and gravity? </a:t>
            </a:r>
          </a:p>
          <a:p>
            <a:r>
              <a:rPr lang="en-GB" dirty="0">
                <a:latin typeface="Abadi" panose="020B0604020104020204" pitchFamily="34" charset="0"/>
              </a:rPr>
              <a:t>How does Morrison present a moment of bliss? </a:t>
            </a:r>
          </a:p>
          <a:p>
            <a:pPr marL="0" indent="0">
              <a:buNone/>
            </a:pPr>
            <a:endParaRPr lang="en-GB" dirty="0">
              <a:latin typeface="Abadi" panose="020B0604020104020204" pitchFamily="34" charset="0"/>
            </a:endParaRPr>
          </a:p>
          <a:p>
            <a:pPr marL="0" indent="0">
              <a:buNone/>
            </a:pPr>
            <a:endParaRPr lang="en-GB" dirty="0"/>
          </a:p>
        </p:txBody>
      </p:sp>
      <p:sp>
        <p:nvSpPr>
          <p:cNvPr id="4" name="Content Placeholder 3">
            <a:extLst>
              <a:ext uri="{FF2B5EF4-FFF2-40B4-BE49-F238E27FC236}">
                <a16:creationId xmlns:a16="http://schemas.microsoft.com/office/drawing/2014/main" id="{F6D3EE57-5161-6FC2-630C-F80FF497E990}"/>
              </a:ext>
            </a:extLst>
          </p:cNvPr>
          <p:cNvSpPr>
            <a:spLocks noGrp="1"/>
          </p:cNvSpPr>
          <p:nvPr>
            <p:ph sz="half" idx="2"/>
          </p:nvPr>
        </p:nvSpPr>
        <p:spPr/>
        <p:txBody>
          <a:bodyPr>
            <a:normAutofit/>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477EBEDA-5E68-514B-CB5D-4DFBF5ABF10D}"/>
              </a:ext>
            </a:extLst>
          </p:cNvPr>
          <p:cNvSpPr txBox="1"/>
          <p:nvPr/>
        </p:nvSpPr>
        <p:spPr>
          <a:xfrm>
            <a:off x="6096000" y="2194560"/>
            <a:ext cx="5672565" cy="3693319"/>
          </a:xfrm>
          <a:prstGeom prst="rect">
            <a:avLst/>
          </a:prstGeom>
          <a:solidFill>
            <a:schemeClr val="accent1">
              <a:lumMod val="40000"/>
              <a:lumOff val="60000"/>
            </a:schemeClr>
          </a:solidFill>
        </p:spPr>
        <p:txBody>
          <a:bodyPr wrap="square">
            <a:spAutoFit/>
          </a:bodyPr>
          <a:lstStyle/>
          <a:p>
            <a:r>
              <a:rPr lang="en-US" b="1" dirty="0">
                <a:latin typeface="Abadi" panose="020B0604020104020204" pitchFamily="34" charset="0"/>
              </a:rPr>
              <a:t>Key Ideas: </a:t>
            </a:r>
          </a:p>
          <a:p>
            <a:r>
              <a:rPr lang="en-US" dirty="0">
                <a:latin typeface="Abadi" panose="020B0604020104020204" pitchFamily="34" charset="0"/>
              </a:rPr>
              <a:t>Responsibility, blame, forgiveness, and guilt </a:t>
            </a:r>
          </a:p>
          <a:p>
            <a:endParaRPr lang="en-US" dirty="0">
              <a:latin typeface="Abadi" panose="020B0604020104020204" pitchFamily="34" charset="0"/>
            </a:endParaRPr>
          </a:p>
          <a:p>
            <a:pPr marL="285750" indent="-285750">
              <a:buFont typeface="Arial" panose="020B0604020202020204" pitchFamily="34" charset="0"/>
              <a:buChar char="•"/>
            </a:pPr>
            <a:r>
              <a:rPr lang="en-US" b="1" dirty="0" err="1">
                <a:latin typeface="Abadi" panose="020B0604020104020204" pitchFamily="34" charset="0"/>
              </a:rPr>
              <a:t>Sethe</a:t>
            </a:r>
            <a:r>
              <a:rPr lang="en-US" b="1" dirty="0">
                <a:latin typeface="Abadi" panose="020B0604020104020204" pitchFamily="34" charset="0"/>
              </a:rPr>
              <a:t> interprets Beloved’s </a:t>
            </a:r>
            <a:r>
              <a:rPr lang="en-US" dirty="0">
                <a:latin typeface="Abadi" panose="020B0604020104020204" pitchFamily="34" charset="0"/>
              </a:rPr>
              <a:t>return as a moment of </a:t>
            </a:r>
            <a:r>
              <a:rPr lang="en-US" b="1" dirty="0">
                <a:latin typeface="Abadi" panose="020B0604020104020204" pitchFamily="34" charset="0"/>
              </a:rPr>
              <a:t>forgiveness, of redemption </a:t>
            </a:r>
            <a:r>
              <a:rPr lang="en-US" dirty="0">
                <a:latin typeface="Abadi" panose="020B0604020104020204" pitchFamily="34" charset="0"/>
              </a:rPr>
              <a:t>– is this interpretation correct? Or does </a:t>
            </a:r>
            <a:r>
              <a:rPr lang="en-US" dirty="0" err="1">
                <a:latin typeface="Abadi" panose="020B0604020104020204" pitchFamily="34" charset="0"/>
              </a:rPr>
              <a:t>Sethe</a:t>
            </a:r>
            <a:r>
              <a:rPr lang="en-US" dirty="0">
                <a:latin typeface="Abadi" panose="020B0604020104020204" pitchFamily="34" charset="0"/>
              </a:rPr>
              <a:t> misunderstand? </a:t>
            </a:r>
          </a:p>
          <a:p>
            <a:pPr marL="285750" indent="-285750">
              <a:buFont typeface="Arial" panose="020B0604020202020204" pitchFamily="34" charset="0"/>
              <a:buChar char="•"/>
            </a:pPr>
            <a:r>
              <a:rPr lang="en-GB" dirty="0">
                <a:latin typeface="Abadi" panose="020B0604020104020204" pitchFamily="34" charset="0"/>
              </a:rPr>
              <a:t>Why is this framed by </a:t>
            </a:r>
            <a:r>
              <a:rPr lang="en-GB" b="1" dirty="0">
                <a:latin typeface="Abadi" panose="020B0604020104020204" pitchFamily="34" charset="0"/>
              </a:rPr>
              <a:t>Stamp Paid </a:t>
            </a:r>
            <a:r>
              <a:rPr lang="en-GB" dirty="0">
                <a:latin typeface="Abadi" panose="020B0604020104020204" pitchFamily="34" charset="0"/>
              </a:rPr>
              <a:t>trying – and failing – to pay them a visit? He wants to “right what he may have done wrong” (202), but is struggling to approach the house. What can you infer about the </a:t>
            </a:r>
            <a:r>
              <a:rPr lang="en-GB" b="1" dirty="0">
                <a:latin typeface="Abadi" panose="020B0604020104020204" pitchFamily="34" charset="0"/>
              </a:rPr>
              <a:t>theme of forgiveness? </a:t>
            </a:r>
          </a:p>
          <a:p>
            <a:pPr marL="285750" indent="-285750">
              <a:buFont typeface="Arial" panose="020B0604020202020204" pitchFamily="34" charset="0"/>
              <a:buChar char="•"/>
            </a:pPr>
            <a:endParaRPr lang="en-US" dirty="0">
              <a:latin typeface="Abadi" panose="020B0604020104020204" pitchFamily="34" charset="0"/>
            </a:endParaRPr>
          </a:p>
          <a:p>
            <a:pPr marL="285750" indent="-285750">
              <a:buFont typeface="Arial" panose="020B0604020202020204" pitchFamily="34" charset="0"/>
              <a:buChar char="•"/>
            </a:pPr>
            <a:endParaRPr lang="en-US" dirty="0">
              <a:latin typeface="Abadi" panose="020B0604020104020204" pitchFamily="34" charset="0"/>
            </a:endParaRPr>
          </a:p>
        </p:txBody>
      </p:sp>
    </p:spTree>
    <p:extLst>
      <p:ext uri="{BB962C8B-B14F-4D97-AF65-F5344CB8AC3E}">
        <p14:creationId xmlns:p14="http://schemas.microsoft.com/office/powerpoint/2010/main" val="10895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8E41-28B9-A3DC-AA9B-D2DB543D5484}"/>
              </a:ext>
            </a:extLst>
          </p:cNvPr>
          <p:cNvSpPr>
            <a:spLocks noGrp="1"/>
          </p:cNvSpPr>
          <p:nvPr>
            <p:ph type="title"/>
          </p:nvPr>
        </p:nvSpPr>
        <p:spPr/>
        <p:txBody>
          <a:bodyPr/>
          <a:lstStyle/>
          <a:p>
            <a:r>
              <a:rPr lang="en-GB" dirty="0"/>
              <a:t>Beloved’s voice in the chorus</a:t>
            </a:r>
          </a:p>
        </p:txBody>
      </p:sp>
      <p:sp>
        <p:nvSpPr>
          <p:cNvPr id="3" name="Content Placeholder 2">
            <a:extLst>
              <a:ext uri="{FF2B5EF4-FFF2-40B4-BE49-F238E27FC236}">
                <a16:creationId xmlns:a16="http://schemas.microsoft.com/office/drawing/2014/main" id="{99B2A31F-7720-25DC-3FBD-2FEB0AEB7CDD}"/>
              </a:ext>
            </a:extLst>
          </p:cNvPr>
          <p:cNvSpPr>
            <a:spLocks noGrp="1"/>
          </p:cNvSpPr>
          <p:nvPr>
            <p:ph sz="half" idx="1"/>
          </p:nvPr>
        </p:nvSpPr>
        <p:spPr/>
        <p:txBody>
          <a:bodyPr>
            <a:normAutofit fontScale="92500" lnSpcReduction="20000"/>
          </a:bodyPr>
          <a:lstStyle/>
          <a:p>
            <a:r>
              <a:rPr lang="en-GB" dirty="0"/>
              <a:t>Read Beloved’s monologues on p. 248ff</a:t>
            </a:r>
          </a:p>
          <a:p>
            <a:r>
              <a:rPr lang="en-GB" dirty="0"/>
              <a:t>How does the style differ from </a:t>
            </a:r>
            <a:r>
              <a:rPr lang="en-GB" dirty="0" err="1"/>
              <a:t>Sethe</a:t>
            </a:r>
            <a:r>
              <a:rPr lang="en-GB" dirty="0"/>
              <a:t> and Denver’s monologues? How would you describe Beloved’s voice? </a:t>
            </a:r>
          </a:p>
          <a:p>
            <a:r>
              <a:rPr lang="en-GB" dirty="0"/>
              <a:t>How does her voice change and develop across the two sections? </a:t>
            </a:r>
          </a:p>
          <a:p>
            <a:r>
              <a:rPr lang="en-GB" dirty="0"/>
              <a:t>Which interpretations of Beloved are emphasized here? Which motifs recur? </a:t>
            </a:r>
          </a:p>
          <a:p>
            <a:r>
              <a:rPr lang="en-GB" dirty="0"/>
              <a:t>How would you interpret the motifs of laying claim to, hungering for, betrayal, and possession here? </a:t>
            </a:r>
          </a:p>
          <a:p>
            <a:pPr marL="0" indent="0">
              <a:buNone/>
            </a:pPr>
            <a:r>
              <a:rPr lang="en-GB" dirty="0">
                <a:highlight>
                  <a:srgbClr val="FFFF00"/>
                </a:highlight>
              </a:rPr>
              <a:t>Can you compare the voice of the supernatural to Dracula? How much space is given to Dracula's voice? Which motifs and tone is Dracula’s voice associated with? </a:t>
            </a:r>
          </a:p>
          <a:p>
            <a:endParaRPr lang="en-GB" dirty="0"/>
          </a:p>
        </p:txBody>
      </p:sp>
      <p:sp>
        <p:nvSpPr>
          <p:cNvPr id="4" name="Content Placeholder 3">
            <a:extLst>
              <a:ext uri="{FF2B5EF4-FFF2-40B4-BE49-F238E27FC236}">
                <a16:creationId xmlns:a16="http://schemas.microsoft.com/office/drawing/2014/main" id="{E8F2A387-599A-DD67-F8FA-3B0A1194189F}"/>
              </a:ext>
            </a:extLst>
          </p:cNvPr>
          <p:cNvSpPr>
            <a:spLocks noGrp="1"/>
          </p:cNvSpPr>
          <p:nvPr>
            <p:ph sz="half" idx="2"/>
          </p:nvPr>
        </p:nvSpPr>
        <p:spPr>
          <a:xfrm>
            <a:off x="6364224" y="2194560"/>
            <a:ext cx="5983016" cy="3977640"/>
          </a:xfrm>
          <a:solidFill>
            <a:schemeClr val="accent1">
              <a:lumMod val="20000"/>
              <a:lumOff val="80000"/>
            </a:schemeClr>
          </a:solidFill>
        </p:spPr>
        <p:txBody>
          <a:bodyPr>
            <a:normAutofit fontScale="92500" lnSpcReduction="20000"/>
          </a:bodyPr>
          <a:lstStyle/>
          <a:p>
            <a:pPr marL="0" indent="0">
              <a:buNone/>
            </a:pPr>
            <a:r>
              <a:rPr lang="en-GB" b="1" dirty="0"/>
              <a:t>‘Beloved’ and Jazz Aesthetics: Why is there a chorus? </a:t>
            </a:r>
          </a:p>
          <a:p>
            <a:pPr marL="0" indent="0">
              <a:buNone/>
            </a:pPr>
            <a:r>
              <a:rPr lang="en-GB" dirty="0"/>
              <a:t>Key ideas: </a:t>
            </a:r>
          </a:p>
          <a:p>
            <a:r>
              <a:rPr lang="en-GB" dirty="0"/>
              <a:t>Polyphony of voices (voice upon voice upon voice, interwoven)</a:t>
            </a:r>
          </a:p>
          <a:p>
            <a:r>
              <a:rPr lang="en-GB" dirty="0"/>
              <a:t>Call and response </a:t>
            </a:r>
          </a:p>
          <a:p>
            <a:pPr marL="0" indent="0">
              <a:buNone/>
            </a:pPr>
            <a:r>
              <a:rPr lang="en-GB" dirty="0"/>
              <a:t>Toni Morrison: </a:t>
            </a:r>
          </a:p>
          <a:p>
            <a:pPr marL="0" indent="0">
              <a:buNone/>
            </a:pPr>
            <a:r>
              <a:rPr lang="en-US" dirty="0"/>
              <a:t>“If my work is faithfully to reflect the aesthetic tradition of Afro-American culture, it must make conscious use of the characteristics of its art forms and translate them into print: antiphony, the group nature of art, its functionality, its improvisational nature, its relationship to audience performance, the critical voice which upholds tradition and communal values and which also provides occasion for an individual to transcend and/or defy group restrictions.”</a:t>
            </a:r>
            <a:endParaRPr lang="en-GB" dirty="0"/>
          </a:p>
        </p:txBody>
      </p:sp>
    </p:spTree>
    <p:extLst>
      <p:ext uri="{BB962C8B-B14F-4D97-AF65-F5344CB8AC3E}">
        <p14:creationId xmlns:p14="http://schemas.microsoft.com/office/powerpoint/2010/main" val="183241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41AE0-54DB-CB2B-D303-28AA29177B9B}"/>
              </a:ext>
            </a:extLst>
          </p:cNvPr>
          <p:cNvSpPr>
            <a:spLocks noGrp="1"/>
          </p:cNvSpPr>
          <p:nvPr>
            <p:ph type="title"/>
          </p:nvPr>
        </p:nvSpPr>
        <p:spPr/>
        <p:txBody>
          <a:bodyPr/>
          <a:lstStyle/>
          <a:p>
            <a:r>
              <a:rPr lang="en-GB" dirty="0">
                <a:latin typeface="Abadi" panose="020B0604020104020204" pitchFamily="34" charset="0"/>
              </a:rPr>
              <a:t>How to write about this </a:t>
            </a:r>
          </a:p>
        </p:txBody>
      </p:sp>
      <p:sp>
        <p:nvSpPr>
          <p:cNvPr id="5" name="Content Placeholder 4">
            <a:extLst>
              <a:ext uri="{FF2B5EF4-FFF2-40B4-BE49-F238E27FC236}">
                <a16:creationId xmlns:a16="http://schemas.microsoft.com/office/drawing/2014/main" id="{29C216A4-51B8-4EB2-95E6-E691E097C48C}"/>
              </a:ext>
            </a:extLst>
          </p:cNvPr>
          <p:cNvSpPr>
            <a:spLocks noGrp="1"/>
          </p:cNvSpPr>
          <p:nvPr>
            <p:ph sz="half" idx="1"/>
          </p:nvPr>
        </p:nvSpPr>
        <p:spPr/>
        <p:txBody>
          <a:bodyPr>
            <a:normAutofit fontScale="92500" lnSpcReduction="20000"/>
          </a:bodyPr>
          <a:lstStyle/>
          <a:p>
            <a:pPr marL="0" indent="0">
              <a:buNone/>
            </a:pPr>
            <a:r>
              <a:rPr lang="en-US" b="1" i="0" dirty="0">
                <a:solidFill>
                  <a:srgbClr val="201F1E"/>
                </a:solidFill>
                <a:effectLst/>
                <a:latin typeface="Gil san"/>
              </a:rPr>
              <a:t>DON</a:t>
            </a:r>
            <a:r>
              <a:rPr lang="en-US" b="1" dirty="0">
                <a:solidFill>
                  <a:srgbClr val="201F1E"/>
                </a:solidFill>
                <a:latin typeface="Gil san"/>
              </a:rPr>
              <a:t>’T try to pin down Beloved to one single interpretation</a:t>
            </a:r>
          </a:p>
          <a:p>
            <a:pPr marL="0" indent="0">
              <a:buNone/>
            </a:pPr>
            <a:r>
              <a:rPr lang="en-US" b="1" i="0" dirty="0">
                <a:solidFill>
                  <a:srgbClr val="201F1E"/>
                </a:solidFill>
                <a:effectLst/>
                <a:latin typeface="Gil san"/>
              </a:rPr>
              <a:t>Instead, explore </a:t>
            </a:r>
            <a:r>
              <a:rPr lang="en-US" b="0" i="0" dirty="0">
                <a:solidFill>
                  <a:srgbClr val="201F1E"/>
                </a:solidFill>
                <a:effectLst/>
                <a:latin typeface="Gil san"/>
              </a:rPr>
              <a:t>her various dimensions. </a:t>
            </a:r>
          </a:p>
          <a:p>
            <a:r>
              <a:rPr lang="en-US" b="0" i="0" dirty="0">
                <a:solidFill>
                  <a:srgbClr val="201F1E"/>
                </a:solidFill>
                <a:effectLst/>
                <a:latin typeface="Gil san"/>
              </a:rPr>
              <a:t>Beloved has several dimensions / is a multi-dimensional / multi-layered figure: …</a:t>
            </a:r>
          </a:p>
          <a:p>
            <a:r>
              <a:rPr lang="en-US" b="0" i="0" dirty="0">
                <a:solidFill>
                  <a:srgbClr val="201F1E"/>
                </a:solidFill>
                <a:effectLst/>
                <a:latin typeface="Gil san"/>
              </a:rPr>
              <a:t>Because Toni Morrison locates her novel within  </a:t>
            </a:r>
            <a:r>
              <a:rPr lang="en-US" i="0" dirty="0">
                <a:solidFill>
                  <a:srgbClr val="201F1E"/>
                </a:solidFill>
                <a:effectLst/>
                <a:latin typeface="Gil san"/>
              </a:rPr>
              <a:t>syncretic</a:t>
            </a:r>
            <a:r>
              <a:rPr lang="en-US" b="1" i="0" dirty="0">
                <a:solidFill>
                  <a:srgbClr val="201F1E"/>
                </a:solidFill>
                <a:effectLst/>
                <a:latin typeface="Gil san"/>
              </a:rPr>
              <a:t> </a:t>
            </a:r>
            <a:r>
              <a:rPr lang="en-US" b="0" i="0" dirty="0">
                <a:solidFill>
                  <a:srgbClr val="201F1E"/>
                </a:solidFill>
                <a:effectLst/>
                <a:latin typeface="Gil san"/>
              </a:rPr>
              <a:t>spiritual and cultural traditions, the figure of Beloved </a:t>
            </a:r>
            <a:r>
              <a:rPr lang="en-US" dirty="0">
                <a:solidFill>
                  <a:srgbClr val="201F1E"/>
                </a:solidFill>
                <a:latin typeface="Gil san"/>
              </a:rPr>
              <a:t>also has various meanings: </a:t>
            </a:r>
          </a:p>
          <a:p>
            <a:r>
              <a:rPr lang="en-US" dirty="0">
                <a:solidFill>
                  <a:srgbClr val="201F1E"/>
                </a:solidFill>
                <a:latin typeface="Gil san"/>
              </a:rPr>
              <a:t>As a novel, Beloved is characterized by a polyphony of voices, as several narrative perspectives are interwoven; similarly, Beloved as a figure has several sides and can be interpreted differently depending on the perspective of the critic  </a:t>
            </a:r>
            <a:endParaRPr lang="en-US" b="0" i="0" dirty="0">
              <a:solidFill>
                <a:srgbClr val="201F1E"/>
              </a:solidFill>
              <a:effectLst/>
              <a:latin typeface="Gil san"/>
            </a:endParaRPr>
          </a:p>
        </p:txBody>
      </p:sp>
      <p:sp>
        <p:nvSpPr>
          <p:cNvPr id="2" name="Content Placeholder 1">
            <a:extLst>
              <a:ext uri="{FF2B5EF4-FFF2-40B4-BE49-F238E27FC236}">
                <a16:creationId xmlns:a16="http://schemas.microsoft.com/office/drawing/2014/main" id="{88DA4A4F-49E4-7270-CE6E-6C3B7A6A8B69}"/>
              </a:ext>
            </a:extLst>
          </p:cNvPr>
          <p:cNvSpPr>
            <a:spLocks noGrp="1"/>
          </p:cNvSpPr>
          <p:nvPr>
            <p:ph sz="half" idx="2"/>
          </p:nvPr>
        </p:nvSpPr>
        <p:spPr>
          <a:solidFill>
            <a:schemeClr val="accent2">
              <a:lumMod val="40000"/>
              <a:lumOff val="60000"/>
            </a:schemeClr>
          </a:solidFill>
        </p:spPr>
        <p:txBody>
          <a:bodyPr>
            <a:normAutofit fontScale="92500" lnSpcReduction="20000"/>
          </a:bodyPr>
          <a:lstStyle/>
          <a:p>
            <a:pPr marL="0" indent="0" algn="ctr">
              <a:buNone/>
            </a:pPr>
            <a:r>
              <a:rPr lang="en-GB" sz="2200" b="1" dirty="0"/>
              <a:t>Sum it up so far: How does Toni Morrison present Beloved? </a:t>
            </a:r>
          </a:p>
          <a:p>
            <a:pPr marL="0" indent="0">
              <a:buNone/>
            </a:pPr>
            <a:endParaRPr lang="en-GB" b="1" dirty="0">
              <a:highlight>
                <a:srgbClr val="FFFF00"/>
              </a:highlight>
            </a:endParaRPr>
          </a:p>
          <a:p>
            <a:pPr marL="0" indent="0">
              <a:buNone/>
            </a:pPr>
            <a:r>
              <a:rPr lang="en-GB" b="1" dirty="0">
                <a:highlight>
                  <a:srgbClr val="FFFF00"/>
                </a:highlight>
              </a:rPr>
              <a:t>Choose one or two quotations to support your ideas – and choose them well, so they give you lots to say about style!</a:t>
            </a:r>
          </a:p>
          <a:p>
            <a:pPr marL="0" indent="0">
              <a:buNone/>
            </a:pPr>
            <a:r>
              <a:rPr lang="en-GB" b="1" i="1" dirty="0"/>
              <a:t>(Look for symbolic details, for moments where the narrative perspective is quite significant, for phrases that carry double meanings….)</a:t>
            </a:r>
          </a:p>
        </p:txBody>
      </p:sp>
    </p:spTree>
    <p:extLst>
      <p:ext uri="{BB962C8B-B14F-4D97-AF65-F5344CB8AC3E}">
        <p14:creationId xmlns:p14="http://schemas.microsoft.com/office/powerpoint/2010/main" val="158135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F127-E79C-4A5B-B123-D9551687A351}"/>
              </a:ext>
            </a:extLst>
          </p:cNvPr>
          <p:cNvSpPr>
            <a:spLocks noGrp="1"/>
          </p:cNvSpPr>
          <p:nvPr>
            <p:ph type="title"/>
          </p:nvPr>
        </p:nvSpPr>
        <p:spPr>
          <a:xfrm>
            <a:off x="662529" y="249188"/>
            <a:ext cx="10465719" cy="632360"/>
          </a:xfrm>
        </p:spPr>
        <p:txBody>
          <a:bodyPr>
            <a:normAutofit fontScale="90000"/>
          </a:bodyPr>
          <a:lstStyle/>
          <a:p>
            <a:r>
              <a:rPr lang="en-GB" sz="3200" dirty="0">
                <a:latin typeface="Abadi" panose="020B0604020104020204" pitchFamily="34" charset="0"/>
              </a:rPr>
              <a:t>How would you evaluate Toni Morrison’s own view of beloved? </a:t>
            </a:r>
          </a:p>
        </p:txBody>
      </p:sp>
      <p:sp>
        <p:nvSpPr>
          <p:cNvPr id="3" name="Content Placeholder 2">
            <a:extLst>
              <a:ext uri="{FF2B5EF4-FFF2-40B4-BE49-F238E27FC236}">
                <a16:creationId xmlns:a16="http://schemas.microsoft.com/office/drawing/2014/main" id="{D7100714-41BE-4ADB-886E-A62B3C3D7F32}"/>
              </a:ext>
            </a:extLst>
          </p:cNvPr>
          <p:cNvSpPr>
            <a:spLocks noGrp="1"/>
          </p:cNvSpPr>
          <p:nvPr>
            <p:ph idx="1"/>
          </p:nvPr>
        </p:nvSpPr>
        <p:spPr>
          <a:xfrm>
            <a:off x="481841" y="1034860"/>
            <a:ext cx="10646408" cy="5823140"/>
          </a:xfrm>
        </p:spPr>
        <p:txBody>
          <a:bodyPr>
            <a:normAutofit fontScale="55000" lnSpcReduction="20000"/>
          </a:bodyPr>
          <a:lstStyle/>
          <a:p>
            <a:pPr marL="0" indent="0" algn="ctr">
              <a:lnSpc>
                <a:spcPct val="170000"/>
              </a:lnSpc>
              <a:buNone/>
            </a:pPr>
            <a:r>
              <a:rPr lang="en-US" sz="2900" b="0" i="1" dirty="0">
                <a:solidFill>
                  <a:srgbClr val="212121"/>
                </a:solidFill>
                <a:effectLst/>
                <a:latin typeface="Work Sans" panose="020B0604020202020204" pitchFamily="2" charset="0"/>
              </a:rPr>
              <a:t>"Sometimes you hear things or see things or write things, and you don’t know where they came from but they’re very important and they don’t disappear. The writing is discovery of what that really means. I wasn’t at all sure in </a:t>
            </a:r>
            <a:r>
              <a:rPr lang="en-US" sz="2900" b="0" i="0" dirty="0">
                <a:solidFill>
                  <a:srgbClr val="212121"/>
                </a:solidFill>
                <a:effectLst/>
                <a:latin typeface="Work Sans" panose="020B0604020202020204" pitchFamily="2" charset="0"/>
              </a:rPr>
              <a:t>Beloved</a:t>
            </a:r>
            <a:r>
              <a:rPr lang="en-US" sz="2900" b="0" i="1" dirty="0">
                <a:solidFill>
                  <a:srgbClr val="212121"/>
                </a:solidFill>
                <a:effectLst/>
                <a:latin typeface="Work Sans" panose="020B0604020202020204" pitchFamily="2" charset="0"/>
              </a:rPr>
              <a:t> that I would have a character called Beloved. I said at the beginning [of the book] the house was full of poison or venom, but I thought that was just the haunting. But the big question, it turned out, was who was in the position to judge what [</a:t>
            </a:r>
            <a:r>
              <a:rPr lang="en-US" sz="2900" b="0" i="1" dirty="0" err="1">
                <a:solidFill>
                  <a:srgbClr val="212121"/>
                </a:solidFill>
                <a:effectLst/>
                <a:latin typeface="Work Sans" panose="020B0604020202020204" pitchFamily="2" charset="0"/>
              </a:rPr>
              <a:t>Sethe</a:t>
            </a:r>
            <a:r>
              <a:rPr lang="en-US" sz="2900" b="0" i="1" dirty="0">
                <a:solidFill>
                  <a:srgbClr val="212121"/>
                </a:solidFill>
                <a:effectLst/>
                <a:latin typeface="Work Sans" panose="020B0604020202020204" pitchFamily="2" charset="0"/>
              </a:rPr>
              <a:t>] had done. Who could say that her efforts to kill her children under those particular circumstances were wrong? They couldn’t decide; even the courts couldn’t. Some people wanted her returned to the plantation because she was property. Other people, the abolitionist in particular, wanted her tried for murder, and that would suggest that she was a mother responsible for her child. The slave system says she wasn’t, that her child was just another piece of goods. I couldn’t decide, and nobody else seemed able. I thought the only person who was legitimate, who could decide whether [the killing] was a good thing or not, was the dead girl. But I was about a third into the book before that realization came. So I had to make a living ghost called Beloved who then would react mournfully, desperately, lovingly, or furiously, as a baby would if you killed it and it had something to say about it.”</a:t>
            </a:r>
            <a:endParaRPr lang="en-GB" sz="2900" dirty="0"/>
          </a:p>
          <a:p>
            <a:endParaRPr lang="en-GB" dirty="0"/>
          </a:p>
        </p:txBody>
      </p:sp>
    </p:spTree>
    <p:extLst>
      <p:ext uri="{BB962C8B-B14F-4D97-AF65-F5344CB8AC3E}">
        <p14:creationId xmlns:p14="http://schemas.microsoft.com/office/powerpoint/2010/main" val="303290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1038">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40" name="Oval 1039">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43" name="Rectangle 1042">
            <a:extLst>
              <a:ext uri="{FF2B5EF4-FFF2-40B4-BE49-F238E27FC236}">
                <a16:creationId xmlns:a16="http://schemas.microsoft.com/office/drawing/2014/main" id="{D3942243-EB87-47B0-A725-FB513F644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transatlantic slave trade - The Middle Passage | Britannica">
            <a:extLst>
              <a:ext uri="{FF2B5EF4-FFF2-40B4-BE49-F238E27FC236}">
                <a16:creationId xmlns:a16="http://schemas.microsoft.com/office/drawing/2014/main" id="{DC2D8D15-EBD5-E273-D88B-F8E0F251F1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20" r="3" b="10282"/>
          <a:stretch/>
        </p:blipFill>
        <p:spPr bwMode="auto">
          <a:xfrm>
            <a:off x="20" y="1"/>
            <a:ext cx="7247803" cy="4257366"/>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51EA2B2F-0614-4D69-B22A-E70BCFCAD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6B7404-625A-66F7-0B04-88C74A107F61}"/>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7200" kern="1200" cap="all" baseline="0">
                <a:blipFill dpi="0" rotWithShape="1">
                  <a:blip r:embed="rId4"/>
                  <a:srcRect/>
                  <a:tile tx="6350" ty="-127000" sx="65000" sy="64000" flip="none" algn="tl"/>
                </a:blipFill>
                <a:latin typeface="+mj-lt"/>
                <a:ea typeface="+mj-ea"/>
                <a:cs typeface="+mj-cs"/>
              </a:rPr>
              <a:t>The middle passage</a:t>
            </a:r>
          </a:p>
        </p:txBody>
      </p:sp>
      <p:pic>
        <p:nvPicPr>
          <p:cNvPr id="1026" name="Picture 2" descr="The Middle Passage (U.S. National Park Service)">
            <a:extLst>
              <a:ext uri="{FF2B5EF4-FFF2-40B4-BE49-F238E27FC236}">
                <a16:creationId xmlns:a16="http://schemas.microsoft.com/office/drawing/2014/main" id="{C544D81D-32DD-7F93-1DF7-82CDCE94B6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175" r="1" b="1"/>
          <a:stretch/>
        </p:blipFill>
        <p:spPr bwMode="auto">
          <a:xfrm>
            <a:off x="7415784" y="-2"/>
            <a:ext cx="4776216" cy="4261104"/>
          </a:xfrm>
          <a:prstGeom prst="rect">
            <a:avLst/>
          </a:prstGeom>
          <a:noFill/>
          <a:extLst>
            <a:ext uri="{909E8E84-426E-40DD-AFC4-6F175D3DCCD1}">
              <a14:hiddenFill xmlns:a14="http://schemas.microsoft.com/office/drawing/2010/main">
                <a:solidFill>
                  <a:srgbClr val="FFFFFF"/>
                </a:solidFill>
              </a14:hiddenFill>
            </a:ext>
          </a:extLst>
        </p:spPr>
      </p:pic>
      <p:grpSp>
        <p:nvGrpSpPr>
          <p:cNvPr id="1047" name="Group 1046">
            <a:extLst>
              <a:ext uri="{FF2B5EF4-FFF2-40B4-BE49-F238E27FC236}">
                <a16:creationId xmlns:a16="http://schemas.microsoft.com/office/drawing/2014/main" id="{74F14128-2B23-48F2-BD56-EA0849FACC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048" name="Oval 1047">
              <a:extLst>
                <a:ext uri="{FF2B5EF4-FFF2-40B4-BE49-F238E27FC236}">
                  <a16:creationId xmlns:a16="http://schemas.microsoft.com/office/drawing/2014/main" id="{1E646914-1486-4A28-BF54-E138E8A7A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9" name="Oval 1048">
              <a:extLst>
                <a:ext uri="{FF2B5EF4-FFF2-40B4-BE49-F238E27FC236}">
                  <a16:creationId xmlns:a16="http://schemas.microsoft.com/office/drawing/2014/main" id="{DD627D15-B201-4E06-B8F9-73B6A6D1E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1317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6" descr="Rough stormy water in motion">
            <a:extLst>
              <a:ext uri="{FF2B5EF4-FFF2-40B4-BE49-F238E27FC236}">
                <a16:creationId xmlns:a16="http://schemas.microsoft.com/office/drawing/2014/main" id="{102A0A60-4D93-9DAE-AA12-DE63463846AA}"/>
              </a:ext>
            </a:extLst>
          </p:cNvPr>
          <p:cNvPicPr>
            <a:picLocks noChangeAspect="1"/>
          </p:cNvPicPr>
          <p:nvPr/>
        </p:nvPicPr>
        <p:blipFill rotWithShape="1">
          <a:blip r:embed="rId2"/>
          <a:srcRect t="3914" b="11817"/>
          <a:stretch/>
        </p:blipFill>
        <p:spPr>
          <a:xfrm>
            <a:off x="20" y="10"/>
            <a:ext cx="12191980" cy="6857989"/>
          </a:xfrm>
          <a:prstGeom prst="rect">
            <a:avLst/>
          </a:prstGeom>
        </p:spPr>
      </p:pic>
      <p:sp>
        <p:nvSpPr>
          <p:cNvPr id="19" name="Rectangle 1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AD5CE8-BA49-FF78-90D2-799ED4813812}"/>
              </a:ext>
            </a:extLst>
          </p:cNvPr>
          <p:cNvSpPr>
            <a:spLocks noGrp="1"/>
          </p:cNvSpPr>
          <p:nvPr>
            <p:ph type="title"/>
          </p:nvPr>
        </p:nvSpPr>
        <p:spPr>
          <a:xfrm>
            <a:off x="1069848" y="484632"/>
            <a:ext cx="10058400" cy="1609344"/>
          </a:xfrm>
        </p:spPr>
        <p:txBody>
          <a:bodyPr anchor="ctr">
            <a:normAutofit/>
          </a:bodyPr>
          <a:lstStyle/>
          <a:p>
            <a:r>
              <a:rPr lang="en-GB">
                <a:solidFill>
                  <a:schemeClr val="tx1"/>
                </a:solidFill>
              </a:rPr>
              <a:t>Beloved emerges </a:t>
            </a:r>
          </a:p>
        </p:txBody>
      </p:sp>
      <p:sp>
        <p:nvSpPr>
          <p:cNvPr id="5" name="Content Placeholder 4">
            <a:extLst>
              <a:ext uri="{FF2B5EF4-FFF2-40B4-BE49-F238E27FC236}">
                <a16:creationId xmlns:a16="http://schemas.microsoft.com/office/drawing/2014/main" id="{65AA9E8B-07AE-8B39-BF50-7240618F70FE}"/>
              </a:ext>
            </a:extLst>
          </p:cNvPr>
          <p:cNvSpPr>
            <a:spLocks noGrp="1"/>
          </p:cNvSpPr>
          <p:nvPr>
            <p:ph idx="1"/>
          </p:nvPr>
        </p:nvSpPr>
        <p:spPr>
          <a:xfrm>
            <a:off x="1069848" y="2121408"/>
            <a:ext cx="10058400" cy="4050792"/>
          </a:xfrm>
        </p:spPr>
        <p:txBody>
          <a:bodyPr>
            <a:normAutofit/>
          </a:bodyPr>
          <a:lstStyle/>
          <a:p>
            <a:pPr marL="0" indent="0">
              <a:buNone/>
            </a:pPr>
            <a:r>
              <a:rPr lang="en-GB" b="1" dirty="0">
                <a:solidFill>
                  <a:schemeClr val="bg1"/>
                </a:solidFill>
                <a:highlight>
                  <a:srgbClr val="FFFF00"/>
                </a:highlight>
                <a:latin typeface="Abadi" panose="020B0604020104020204" pitchFamily="34" charset="0"/>
              </a:rPr>
              <a:t>Read p. 60-67 </a:t>
            </a:r>
          </a:p>
          <a:p>
            <a:pPr marL="0" indent="0">
              <a:buNone/>
            </a:pPr>
            <a:r>
              <a:rPr lang="en-GB" b="1" dirty="0">
                <a:latin typeface="Abadi" panose="020B0604020104020204" pitchFamily="34" charset="0"/>
              </a:rPr>
              <a:t>How would you interpret the water imagery here? How does it compare to other times when the motif of water was important? </a:t>
            </a:r>
          </a:p>
          <a:p>
            <a:pPr marL="0" indent="0">
              <a:buNone/>
            </a:pPr>
            <a:r>
              <a:rPr lang="en-GB" b="1" dirty="0">
                <a:latin typeface="Abadi" panose="020B0604020104020204" pitchFamily="34" charset="0"/>
              </a:rPr>
              <a:t>- Water to wash chamomile off – </a:t>
            </a:r>
            <a:r>
              <a:rPr lang="en-GB" b="1" dirty="0" err="1">
                <a:latin typeface="Abadi" panose="020B0604020104020204" pitchFamily="34" charset="0"/>
              </a:rPr>
              <a:t>Sethe</a:t>
            </a:r>
            <a:r>
              <a:rPr lang="en-GB" b="1" dirty="0">
                <a:latin typeface="Abadi" panose="020B0604020104020204" pitchFamily="34" charset="0"/>
              </a:rPr>
              <a:t> at the beginning of the novel</a:t>
            </a:r>
          </a:p>
          <a:p>
            <a:pPr>
              <a:buFontTx/>
              <a:buChar char="-"/>
            </a:pPr>
            <a:r>
              <a:rPr lang="en-GB" b="1" dirty="0">
                <a:latin typeface="Abadi" panose="020B0604020104020204" pitchFamily="34" charset="0"/>
              </a:rPr>
              <a:t>The water of the Ohio river </a:t>
            </a:r>
          </a:p>
          <a:p>
            <a:pPr marL="0" indent="0">
              <a:buNone/>
            </a:pPr>
            <a:endParaRPr lang="en-GB" b="1" dirty="0">
              <a:latin typeface="Abadi" panose="020B0604020104020204" pitchFamily="34" charset="0"/>
            </a:endParaRPr>
          </a:p>
          <a:p>
            <a:endParaRPr lang="en-GB" dirty="0"/>
          </a:p>
        </p:txBody>
      </p:sp>
      <p:grpSp>
        <p:nvGrpSpPr>
          <p:cNvPr id="21" name="Group 1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969211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0637-D239-8A09-0DEA-B3FDC301B95A}"/>
              </a:ext>
            </a:extLst>
          </p:cNvPr>
          <p:cNvSpPr>
            <a:spLocks noGrp="1"/>
          </p:cNvSpPr>
          <p:nvPr>
            <p:ph type="title"/>
          </p:nvPr>
        </p:nvSpPr>
        <p:spPr>
          <a:xfrm>
            <a:off x="143774" y="276045"/>
            <a:ext cx="5474898" cy="1454989"/>
          </a:xfrm>
        </p:spPr>
        <p:txBody>
          <a:bodyPr>
            <a:normAutofit fontScale="90000"/>
          </a:bodyPr>
          <a:lstStyle/>
          <a:p>
            <a:r>
              <a:rPr lang="en-US" sz="3600" dirty="0">
                <a:latin typeface="Abadi" panose="020B0604020104020204" pitchFamily="34" charset="0"/>
              </a:rPr>
              <a:t>How Can we contextualize Beloved (p. 63)? </a:t>
            </a:r>
            <a:endParaRPr lang="en-GB" sz="3600" dirty="0">
              <a:latin typeface="Abadi" panose="020B0604020104020204" pitchFamily="34" charset="0"/>
            </a:endParaRPr>
          </a:p>
        </p:txBody>
      </p:sp>
      <p:sp>
        <p:nvSpPr>
          <p:cNvPr id="7" name="Content Placeholder 6">
            <a:extLst>
              <a:ext uri="{FF2B5EF4-FFF2-40B4-BE49-F238E27FC236}">
                <a16:creationId xmlns:a16="http://schemas.microsoft.com/office/drawing/2014/main" id="{ACE96AD2-6DC7-96DE-FE88-26673EC6133B}"/>
              </a:ext>
            </a:extLst>
          </p:cNvPr>
          <p:cNvSpPr>
            <a:spLocks noGrp="1"/>
          </p:cNvSpPr>
          <p:nvPr>
            <p:ph sz="half" idx="1"/>
          </p:nvPr>
        </p:nvSpPr>
        <p:spPr/>
        <p:txBody>
          <a:bodyPr>
            <a:normAutofit fontScale="62500" lnSpcReduction="20000"/>
          </a:bodyPr>
          <a:lstStyle/>
          <a:p>
            <a:pPr marL="0" indent="0">
              <a:buNone/>
            </a:pPr>
            <a:endParaRPr lang="en-GB" b="1" dirty="0">
              <a:latin typeface="Abadi" panose="020B0604020104020204" pitchFamily="34" charset="0"/>
            </a:endParaRPr>
          </a:p>
          <a:p>
            <a:pPr marL="0" indent="0">
              <a:buNone/>
            </a:pPr>
            <a:r>
              <a:rPr lang="en-GB" sz="2900" b="1" dirty="0">
                <a:latin typeface="Abadi" panose="020B0604020104020204" pitchFamily="34" charset="0"/>
              </a:rPr>
              <a:t>The early stages of the ‘Great Migration’</a:t>
            </a:r>
          </a:p>
          <a:p>
            <a:pPr marL="0" indent="0">
              <a:buNone/>
            </a:pPr>
            <a:r>
              <a:rPr lang="en-US" sz="2900" dirty="0">
                <a:latin typeface="Abadi" panose="020B0604020104020204" pitchFamily="34" charset="0"/>
              </a:rPr>
              <a:t>During Reconstruction freed slaves began to leave the South.</a:t>
            </a:r>
            <a:endParaRPr lang="en-GB" sz="2900" dirty="0">
              <a:latin typeface="Abadi" panose="020B0604020104020204" pitchFamily="34" charset="0"/>
            </a:endParaRPr>
          </a:p>
          <a:p>
            <a:pPr marL="0" indent="0">
              <a:buNone/>
            </a:pPr>
            <a:r>
              <a:rPr lang="en-GB" sz="2900" dirty="0">
                <a:latin typeface="Abadi" panose="020B0604020104020204" pitchFamily="34" charset="0"/>
              </a:rPr>
              <a:t>This culminated in the </a:t>
            </a:r>
            <a:r>
              <a:rPr lang="en-US" sz="2900" dirty="0">
                <a:latin typeface="Abadi" panose="020B0604020104020204" pitchFamily="34" charset="0"/>
              </a:rPr>
              <a:t>relocation of more than 6 million African Americans from the rural South to the cities of the North, Midwest and West from about 1916 to 1970. </a:t>
            </a:r>
            <a:endParaRPr lang="en-GB" sz="2900" dirty="0">
              <a:latin typeface="Abadi" panose="020B0604020104020204" pitchFamily="34" charset="0"/>
            </a:endParaRPr>
          </a:p>
          <a:p>
            <a:pPr marL="0" indent="0">
              <a:buNone/>
            </a:pPr>
            <a:endParaRPr lang="en-GB" b="1" dirty="0">
              <a:highlight>
                <a:srgbClr val="FFFF00"/>
              </a:highlight>
              <a:latin typeface="Abadi" panose="020B0604020104020204" pitchFamily="34" charset="0"/>
            </a:endParaRPr>
          </a:p>
          <a:p>
            <a:pPr marL="0" indent="0">
              <a:buNone/>
            </a:pPr>
            <a:endParaRPr lang="en-GB" b="1" dirty="0">
              <a:highlight>
                <a:srgbClr val="FFFF00"/>
              </a:highlight>
              <a:latin typeface="Abadi" panose="020B0604020104020204" pitchFamily="34" charset="0"/>
            </a:endParaRPr>
          </a:p>
          <a:p>
            <a:pPr marL="0" indent="0">
              <a:buNone/>
            </a:pPr>
            <a:endParaRPr lang="en-GB" b="1" dirty="0">
              <a:highlight>
                <a:srgbClr val="FFFF00"/>
              </a:highlight>
              <a:latin typeface="Abadi" panose="020B0604020104020204" pitchFamily="34" charset="0"/>
            </a:endParaRPr>
          </a:p>
          <a:p>
            <a:pPr marL="0" indent="0">
              <a:buNone/>
            </a:pPr>
            <a:r>
              <a:rPr lang="en-GB" sz="2900" b="1" dirty="0">
                <a:highlight>
                  <a:srgbClr val="FFFF00"/>
                </a:highlight>
                <a:latin typeface="Abadi" panose="020B0604020104020204" pitchFamily="34" charset="0"/>
              </a:rPr>
              <a:t>To what extent is the supernatural made believable and authentic here? How does Morrison achieve this? </a:t>
            </a:r>
          </a:p>
          <a:p>
            <a:pPr marL="0" indent="0">
              <a:buNone/>
            </a:pPr>
            <a:endParaRPr lang="en-GB" dirty="0"/>
          </a:p>
        </p:txBody>
      </p:sp>
      <p:sp>
        <p:nvSpPr>
          <p:cNvPr id="4" name="Content Placeholder 3">
            <a:extLst>
              <a:ext uri="{FF2B5EF4-FFF2-40B4-BE49-F238E27FC236}">
                <a16:creationId xmlns:a16="http://schemas.microsoft.com/office/drawing/2014/main" id="{1829DB5A-2523-EDCE-E886-B21470BD7562}"/>
              </a:ext>
            </a:extLst>
          </p:cNvPr>
          <p:cNvSpPr>
            <a:spLocks noGrp="1"/>
          </p:cNvSpPr>
          <p:nvPr>
            <p:ph sz="half" idx="2"/>
          </p:nvPr>
        </p:nvSpPr>
        <p:spPr>
          <a:xfrm>
            <a:off x="5745192" y="391064"/>
            <a:ext cx="6170406" cy="6339147"/>
          </a:xfrm>
          <a:solidFill>
            <a:schemeClr val="tx2">
              <a:lumMod val="40000"/>
              <a:lumOff val="60000"/>
            </a:schemeClr>
          </a:solidFill>
        </p:spPr>
        <p:txBody>
          <a:bodyPr>
            <a:normAutofit fontScale="62500" lnSpcReduction="20000"/>
          </a:bodyPr>
          <a:lstStyle/>
          <a:p>
            <a:pPr marL="0" indent="0">
              <a:buNone/>
            </a:pPr>
            <a:r>
              <a:rPr lang="en-US" sz="2900" b="1" dirty="0">
                <a:latin typeface="Abadi" panose="020B0604020104020204" pitchFamily="34" charset="0"/>
              </a:rPr>
              <a:t>Recap: </a:t>
            </a:r>
            <a:r>
              <a:rPr lang="en-US" sz="2900" dirty="0">
                <a:latin typeface="Abadi" panose="020B0604020104020204" pitchFamily="34" charset="0"/>
              </a:rPr>
              <a:t>The Emancipation Proclamation in 1863 freed African Americans in rebel states, and after the Civil War, the </a:t>
            </a:r>
            <a:r>
              <a:rPr lang="en-US" sz="2900" b="1" dirty="0">
                <a:latin typeface="Abadi" panose="020B0604020104020204" pitchFamily="34" charset="0"/>
              </a:rPr>
              <a:t>Thirteenth Amendment emancipated all U.S. slaves </a:t>
            </a:r>
            <a:r>
              <a:rPr lang="en-US" sz="2900" dirty="0">
                <a:latin typeface="Abadi" panose="020B0604020104020204" pitchFamily="34" charset="0"/>
              </a:rPr>
              <a:t>wherever they were. </a:t>
            </a:r>
          </a:p>
          <a:p>
            <a:pPr marL="0" indent="0">
              <a:buNone/>
            </a:pPr>
            <a:r>
              <a:rPr lang="en-US" sz="2900" b="1" dirty="0">
                <a:latin typeface="Abadi" panose="020B0604020104020204" pitchFamily="34" charset="0"/>
              </a:rPr>
              <a:t>Former slaves in the South now were a free people surrounded by many hostile whites. </a:t>
            </a:r>
            <a:r>
              <a:rPr lang="en-US" sz="2900" dirty="0">
                <a:latin typeface="Abadi" panose="020B0604020104020204" pitchFamily="34" charset="0"/>
              </a:rPr>
              <a:t>One freedman, Houston Hartsfield Holloway, wrote, “For we colored people did not know how to be free and the white people did not know how to have a free colored person about them.”</a:t>
            </a:r>
          </a:p>
          <a:p>
            <a:pPr marL="0" indent="0">
              <a:buNone/>
            </a:pPr>
            <a:r>
              <a:rPr lang="en-US" sz="2900" dirty="0">
                <a:latin typeface="Abadi" panose="020B0604020104020204" pitchFamily="34" charset="0"/>
              </a:rPr>
              <a:t>The </a:t>
            </a:r>
            <a:r>
              <a:rPr lang="en-US" sz="2900" b="1" dirty="0">
                <a:latin typeface="Abadi" panose="020B0604020104020204" pitchFamily="34" charset="0"/>
              </a:rPr>
              <a:t>Reconstruction</a:t>
            </a:r>
            <a:r>
              <a:rPr lang="en-US" sz="2900" dirty="0">
                <a:latin typeface="Abadi" panose="020B0604020104020204" pitchFamily="34" charset="0"/>
              </a:rPr>
              <a:t> implemented by Congress (1866 – 1877) aimed to reintegrate the Southern States into the Union and define how whites and blacks could live together in a </a:t>
            </a:r>
            <a:r>
              <a:rPr lang="en-US" sz="2900" dirty="0" err="1">
                <a:latin typeface="Abadi" panose="020B0604020104020204" pitchFamily="34" charset="0"/>
              </a:rPr>
              <a:t>nonslave</a:t>
            </a:r>
            <a:r>
              <a:rPr lang="en-US" sz="2900" dirty="0">
                <a:latin typeface="Abadi" panose="020B0604020104020204" pitchFamily="34" charset="0"/>
              </a:rPr>
              <a:t> society. The South, however, saw Reconstruction as a humiliating. States enacted a series of laws known as the </a:t>
            </a:r>
            <a:r>
              <a:rPr lang="en-US" sz="2900" b="1" dirty="0">
                <a:latin typeface="Abadi" panose="020B0604020104020204" pitchFamily="34" charset="0"/>
              </a:rPr>
              <a:t>Black Codes, </a:t>
            </a:r>
            <a:r>
              <a:rPr lang="en-US" sz="2900" dirty="0">
                <a:latin typeface="Abadi" panose="020B0604020104020204" pitchFamily="34" charset="0"/>
              </a:rPr>
              <a:t>which were designed to restrict freed Black peoples’ activity and ensure their availability as a labor force. </a:t>
            </a:r>
          </a:p>
          <a:p>
            <a:pPr marL="0" indent="0">
              <a:buNone/>
            </a:pPr>
            <a:r>
              <a:rPr lang="en-US" sz="2900" b="1" dirty="0">
                <a:latin typeface="Abadi" panose="020B0604020104020204" pitchFamily="34" charset="0"/>
              </a:rPr>
              <a:t>Education was considered a main tool of freedom </a:t>
            </a:r>
            <a:r>
              <a:rPr lang="en-US" sz="2900" dirty="0">
                <a:latin typeface="Abadi" panose="020B0604020104020204" pitchFamily="34" charset="0"/>
              </a:rPr>
              <a:t>- During the years after the war, black and white teachers from the North and South, missionary organizations, churches and schools worked tirelessly to give the emancipated population the opportunity to learn. </a:t>
            </a:r>
          </a:p>
          <a:p>
            <a:pPr marL="0" indent="0">
              <a:buNone/>
            </a:pPr>
            <a:r>
              <a:rPr lang="en-US" sz="2900" b="1" dirty="0">
                <a:latin typeface="Abadi" panose="020B0604020104020204" pitchFamily="34" charset="0"/>
              </a:rPr>
              <a:t>By 1877, </a:t>
            </a:r>
            <a:r>
              <a:rPr lang="en-US" sz="2900" dirty="0">
                <a:latin typeface="Abadi" panose="020B0604020104020204" pitchFamily="34" charset="0"/>
              </a:rPr>
              <a:t>when the last federal soldiers left the South and Reconstruction drew to a close, Black Americans had seen </a:t>
            </a:r>
            <a:r>
              <a:rPr lang="en-US" sz="2900" b="1" dirty="0">
                <a:latin typeface="Abadi" panose="020B0604020104020204" pitchFamily="34" charset="0"/>
              </a:rPr>
              <a:t>dishearteningly little improvement in their economic and social status</a:t>
            </a:r>
            <a:r>
              <a:rPr lang="en-US" sz="2900" dirty="0">
                <a:latin typeface="Abadi" panose="020B0604020104020204" pitchFamily="34" charset="0"/>
              </a:rPr>
              <a:t>, and what political gains they had made had been wiped away by the vigorous efforts of white supremacist forces throughout the region and violent groups such as the Ku Klux Klan</a:t>
            </a:r>
          </a:p>
          <a:p>
            <a:pPr marL="0" indent="0">
              <a:buNone/>
            </a:pPr>
            <a:endParaRPr lang="en-GB" dirty="0"/>
          </a:p>
        </p:txBody>
      </p:sp>
    </p:spTree>
    <p:extLst>
      <p:ext uri="{BB962C8B-B14F-4D97-AF65-F5344CB8AC3E}">
        <p14:creationId xmlns:p14="http://schemas.microsoft.com/office/powerpoint/2010/main" val="219005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7B77-74B7-DA11-3CEB-14698A11246B}"/>
              </a:ext>
            </a:extLst>
          </p:cNvPr>
          <p:cNvSpPr>
            <a:spLocks noGrp="1"/>
          </p:cNvSpPr>
          <p:nvPr>
            <p:ph type="title"/>
          </p:nvPr>
        </p:nvSpPr>
        <p:spPr>
          <a:xfrm>
            <a:off x="262822" y="216336"/>
            <a:ext cx="5608891" cy="680812"/>
          </a:xfrm>
          <a:solidFill>
            <a:schemeClr val="accent2">
              <a:lumMod val="40000"/>
              <a:lumOff val="60000"/>
            </a:schemeClr>
          </a:solidFill>
        </p:spPr>
        <p:txBody>
          <a:bodyPr>
            <a:noAutofit/>
          </a:bodyPr>
          <a:lstStyle/>
          <a:p>
            <a:r>
              <a:rPr lang="en-GB" sz="2400" dirty="0">
                <a:latin typeface="Abadi" panose="020B0604020104020204" pitchFamily="34" charset="0"/>
              </a:rPr>
              <a:t>Spiritual Contexts: </a:t>
            </a:r>
            <a:br>
              <a:rPr lang="en-GB" sz="2400" dirty="0">
                <a:latin typeface="Abadi" panose="020B0604020104020204" pitchFamily="34" charset="0"/>
              </a:rPr>
            </a:br>
            <a:r>
              <a:rPr lang="en-GB" sz="2400" dirty="0">
                <a:latin typeface="Abadi" panose="020B0604020104020204" pitchFamily="34" charset="0"/>
              </a:rPr>
              <a:t>Beloved as </a:t>
            </a:r>
            <a:r>
              <a:rPr lang="en-GB" sz="2400" dirty="0" err="1">
                <a:latin typeface="Abadi" panose="020B0604020104020204" pitchFamily="34" charset="0"/>
              </a:rPr>
              <a:t>Erzulie</a:t>
            </a:r>
            <a:r>
              <a:rPr lang="en-GB" sz="2400" dirty="0">
                <a:latin typeface="Abadi" panose="020B0604020104020204" pitchFamily="34" charset="0"/>
              </a:rPr>
              <a:t>? </a:t>
            </a:r>
          </a:p>
        </p:txBody>
      </p:sp>
      <p:sp>
        <p:nvSpPr>
          <p:cNvPr id="3" name="Content Placeholder 2">
            <a:extLst>
              <a:ext uri="{FF2B5EF4-FFF2-40B4-BE49-F238E27FC236}">
                <a16:creationId xmlns:a16="http://schemas.microsoft.com/office/drawing/2014/main" id="{A9F41F88-8963-9403-90AA-849DD3B2F0B2}"/>
              </a:ext>
            </a:extLst>
          </p:cNvPr>
          <p:cNvSpPr>
            <a:spLocks noGrp="1"/>
          </p:cNvSpPr>
          <p:nvPr>
            <p:ph sz="half" idx="1"/>
          </p:nvPr>
        </p:nvSpPr>
        <p:spPr>
          <a:xfrm>
            <a:off x="327805" y="1221025"/>
            <a:ext cx="6160602" cy="5590434"/>
          </a:xfrm>
        </p:spPr>
        <p:txBody>
          <a:bodyPr>
            <a:normAutofit fontScale="70000" lnSpcReduction="20000"/>
          </a:bodyPr>
          <a:lstStyle/>
          <a:p>
            <a:pPr marL="0" indent="0">
              <a:buNone/>
            </a:pPr>
            <a:r>
              <a:rPr lang="en-US" b="1" dirty="0" err="1">
                <a:highlight>
                  <a:srgbClr val="FFFF00"/>
                </a:highlight>
                <a:latin typeface="Abadi" panose="020B0604020104020204" pitchFamily="34" charset="0"/>
              </a:rPr>
              <a:t>Erzulie</a:t>
            </a:r>
            <a:r>
              <a:rPr lang="en-US" b="1" dirty="0">
                <a:highlight>
                  <a:srgbClr val="FFFF00"/>
                </a:highlight>
                <a:latin typeface="Abadi" panose="020B0604020104020204" pitchFamily="34" charset="0"/>
              </a:rPr>
              <a:t> is a </a:t>
            </a:r>
            <a:r>
              <a:rPr lang="en-US" b="1" dirty="0" err="1">
                <a:highlight>
                  <a:srgbClr val="FFFF00"/>
                </a:highlight>
                <a:latin typeface="Abadi" panose="020B0604020104020204" pitchFamily="34" charset="0"/>
              </a:rPr>
              <a:t>Lwa</a:t>
            </a:r>
            <a:r>
              <a:rPr lang="en-US" b="1" dirty="0">
                <a:highlight>
                  <a:srgbClr val="FFFF00"/>
                </a:highlight>
                <a:latin typeface="Abadi" panose="020B0604020104020204" pitchFamily="34" charset="0"/>
              </a:rPr>
              <a:t> (also loa or </a:t>
            </a:r>
            <a:r>
              <a:rPr lang="en-US" b="1" dirty="0" err="1">
                <a:highlight>
                  <a:srgbClr val="FFFF00"/>
                </a:highlight>
                <a:latin typeface="Abadi" panose="020B0604020104020204" pitchFamily="34" charset="0"/>
              </a:rPr>
              <a:t>loi</a:t>
            </a:r>
            <a:r>
              <a:rPr lang="en-US" b="1" dirty="0">
                <a:highlight>
                  <a:srgbClr val="FFFF00"/>
                </a:highlight>
                <a:latin typeface="Abadi" panose="020B0604020104020204" pitchFamily="34" charset="0"/>
              </a:rPr>
              <a:t>) – a spirit in the African diasporic religion of Haitian Vodou.</a:t>
            </a:r>
            <a:r>
              <a:rPr lang="en-US" dirty="0">
                <a:highlight>
                  <a:srgbClr val="FFFF00"/>
                </a:highlight>
                <a:latin typeface="Abadi" panose="020B0604020104020204" pitchFamily="34" charset="0"/>
              </a:rPr>
              <a:t> </a:t>
            </a:r>
          </a:p>
          <a:p>
            <a:pPr marL="0" indent="0">
              <a:buNone/>
            </a:pPr>
            <a:r>
              <a:rPr lang="en-US" b="1" dirty="0">
                <a:latin typeface="Abadi" panose="020B0604020104020204" pitchFamily="34" charset="0"/>
              </a:rPr>
              <a:t>Voudon (Haiti), also known as Voodoo, or </a:t>
            </a:r>
            <a:r>
              <a:rPr lang="en-US" b="1" dirty="0" err="1">
                <a:latin typeface="Abadi" panose="020B0604020104020204" pitchFamily="34" charset="0"/>
              </a:rPr>
              <a:t>Voudou</a:t>
            </a:r>
            <a:r>
              <a:rPr lang="en-US" dirty="0">
                <a:latin typeface="Abadi" panose="020B0604020104020204" pitchFamily="34" charset="0"/>
              </a:rPr>
              <a:t>, is the national folk religion of Haiti with West African roots– versions of this are / were also practiced in the Southern US; The primary goal and activity of Vodou is to </a:t>
            </a:r>
            <a:r>
              <a:rPr lang="en-US" dirty="0" err="1">
                <a:latin typeface="Abadi" panose="020B0604020104020204" pitchFamily="34" charset="0"/>
              </a:rPr>
              <a:t>sevi</a:t>
            </a:r>
            <a:r>
              <a:rPr lang="en-US" dirty="0">
                <a:latin typeface="Abadi" panose="020B0604020104020204" pitchFamily="34" charset="0"/>
              </a:rPr>
              <a:t> </a:t>
            </a:r>
            <a:r>
              <a:rPr lang="en-US" dirty="0" err="1">
                <a:latin typeface="Abadi" panose="020B0604020104020204" pitchFamily="34" charset="0"/>
              </a:rPr>
              <a:t>lwa</a:t>
            </a:r>
            <a:r>
              <a:rPr lang="en-US" dirty="0">
                <a:latin typeface="Abadi" panose="020B0604020104020204" pitchFamily="34" charset="0"/>
              </a:rPr>
              <a:t> (“serve the spirits”)—to offer prayers and perform various devotional rites directed at God and particular spirits in return for health, protection, and </a:t>
            </a:r>
            <a:r>
              <a:rPr lang="en-US" dirty="0" err="1">
                <a:latin typeface="Abadi" panose="020B0604020104020204" pitchFamily="34" charset="0"/>
              </a:rPr>
              <a:t>favour</a:t>
            </a:r>
            <a:r>
              <a:rPr lang="en-US" dirty="0">
                <a:latin typeface="Abadi" panose="020B0604020104020204" pitchFamily="34" charset="0"/>
              </a:rPr>
              <a:t>. Spirit possession plays an important role in Afro-Haitian religion, as it does in many other world religions.</a:t>
            </a:r>
          </a:p>
          <a:p>
            <a:pPr marL="0" indent="0">
              <a:buNone/>
            </a:pPr>
            <a:r>
              <a:rPr lang="en-GB" b="1" dirty="0" err="1">
                <a:highlight>
                  <a:srgbClr val="FFFF00"/>
                </a:highlight>
                <a:latin typeface="Abadi" panose="020B0604020104020204" pitchFamily="34" charset="0"/>
              </a:rPr>
              <a:t>Erzulie</a:t>
            </a:r>
            <a:r>
              <a:rPr lang="en-GB" b="1" dirty="0">
                <a:highlight>
                  <a:srgbClr val="FFFF00"/>
                </a:highlight>
                <a:latin typeface="Abadi" panose="020B0604020104020204" pitchFamily="34" charset="0"/>
              </a:rPr>
              <a:t>: </a:t>
            </a:r>
          </a:p>
          <a:p>
            <a:pPr marL="0" indent="0">
              <a:buNone/>
            </a:pPr>
            <a:r>
              <a:rPr lang="en-US" dirty="0">
                <a:highlight>
                  <a:srgbClr val="FFFF00"/>
                </a:highlight>
                <a:latin typeface="Abadi" panose="020B0604020104020204" pitchFamily="34" charset="0"/>
              </a:rPr>
              <a:t>The </a:t>
            </a:r>
            <a:r>
              <a:rPr lang="en-US" dirty="0" err="1">
                <a:highlight>
                  <a:srgbClr val="FFFF00"/>
                </a:highlight>
                <a:latin typeface="Abadi" panose="020B0604020104020204" pitchFamily="34" charset="0"/>
              </a:rPr>
              <a:t>Erzulie</a:t>
            </a:r>
            <a:r>
              <a:rPr lang="en-US" dirty="0">
                <a:highlight>
                  <a:srgbClr val="FFFF00"/>
                </a:highlight>
                <a:latin typeface="Abadi" panose="020B0604020104020204" pitchFamily="34" charset="0"/>
              </a:rPr>
              <a:t> is a family of loa that are often associated with water (fluidity), femininity, and feminine bodies. The three main emanations are: </a:t>
            </a:r>
            <a:endParaRPr lang="en-GB" dirty="0">
              <a:highlight>
                <a:srgbClr val="FFFF00"/>
              </a:highlight>
              <a:latin typeface="Abadi" panose="020B0604020104020204" pitchFamily="34" charset="0"/>
            </a:endParaRPr>
          </a:p>
          <a:p>
            <a:r>
              <a:rPr lang="en-US" b="1" i="0" dirty="0" err="1">
                <a:solidFill>
                  <a:srgbClr val="202122"/>
                </a:solidFill>
                <a:effectLst/>
                <a:latin typeface="Abadi" panose="020B0604020104020204" pitchFamily="34" charset="0"/>
              </a:rPr>
              <a:t>Erzulie</a:t>
            </a:r>
            <a:r>
              <a:rPr lang="en-US" b="1" i="0" dirty="0">
                <a:solidFill>
                  <a:srgbClr val="202122"/>
                </a:solidFill>
                <a:effectLst/>
                <a:latin typeface="Abadi" panose="020B0604020104020204" pitchFamily="34" charset="0"/>
              </a:rPr>
              <a:t> </a:t>
            </a:r>
            <a:r>
              <a:rPr lang="en-US" b="1" i="0" dirty="0" err="1">
                <a:solidFill>
                  <a:srgbClr val="202122"/>
                </a:solidFill>
                <a:effectLst/>
                <a:latin typeface="Abadi" panose="020B0604020104020204" pitchFamily="34" charset="0"/>
              </a:rPr>
              <a:t>Fréda</a:t>
            </a:r>
            <a:r>
              <a:rPr lang="en-US" b="1" i="0" dirty="0">
                <a:solidFill>
                  <a:srgbClr val="202122"/>
                </a:solidFill>
                <a:effectLst/>
                <a:latin typeface="Abadi" panose="020B0604020104020204" pitchFamily="34" charset="0"/>
              </a:rPr>
              <a:t> Dahomey: </a:t>
            </a:r>
            <a:r>
              <a:rPr lang="en-US" b="0" i="0" dirty="0">
                <a:solidFill>
                  <a:srgbClr val="202122"/>
                </a:solidFill>
                <a:effectLst/>
                <a:latin typeface="Abadi" panose="020B0604020104020204" pitchFamily="34" charset="0"/>
              </a:rPr>
              <a:t>Haitian African spirit of love, beauty, jewelry, dancing, luxury, and flowers. Her symbol is a heart, her colors are pink, blue, white and gold, and her favorite sacrifices include jewelry, perfume, sweet cakes and liqueurs. Coquettish and very fond of beauty and finery, </a:t>
            </a:r>
            <a:r>
              <a:rPr lang="en-US" b="0" i="0" dirty="0" err="1">
                <a:solidFill>
                  <a:srgbClr val="202122"/>
                </a:solidFill>
                <a:effectLst/>
                <a:latin typeface="Abadi" panose="020B0604020104020204" pitchFamily="34" charset="0"/>
              </a:rPr>
              <a:t>Erzulie</a:t>
            </a:r>
            <a:r>
              <a:rPr lang="en-US" b="0" i="0" dirty="0">
                <a:solidFill>
                  <a:srgbClr val="202122"/>
                </a:solidFill>
                <a:effectLst/>
                <a:latin typeface="Abadi" panose="020B0604020104020204" pitchFamily="34" charset="0"/>
              </a:rPr>
              <a:t> Freda is femininity and compassion embodied, yet she also has a darker side; she is seen as jealous and spoiled and within some Vodoun circles is considered to be lazy. </a:t>
            </a:r>
          </a:p>
          <a:p>
            <a:r>
              <a:rPr lang="en-US" b="1" i="0" dirty="0" err="1">
                <a:solidFill>
                  <a:srgbClr val="202122"/>
                </a:solidFill>
                <a:effectLst/>
                <a:latin typeface="Abadi" panose="020B0604020104020204" pitchFamily="34" charset="0"/>
              </a:rPr>
              <a:t>Èrzulie</a:t>
            </a:r>
            <a:r>
              <a:rPr lang="en-US" b="1" i="0" dirty="0">
                <a:solidFill>
                  <a:srgbClr val="202122"/>
                </a:solidFill>
                <a:effectLst/>
                <a:latin typeface="Abadi" panose="020B0604020104020204" pitchFamily="34" charset="0"/>
              </a:rPr>
              <a:t> </a:t>
            </a:r>
            <a:r>
              <a:rPr lang="en-US" b="1" i="0" dirty="0" err="1">
                <a:solidFill>
                  <a:srgbClr val="202122"/>
                </a:solidFill>
                <a:effectLst/>
                <a:latin typeface="Abadi" panose="020B0604020104020204" pitchFamily="34" charset="0"/>
              </a:rPr>
              <a:t>Dantòr</a:t>
            </a:r>
            <a:r>
              <a:rPr lang="en-US" b="1" i="0" dirty="0">
                <a:solidFill>
                  <a:srgbClr val="202122"/>
                </a:solidFill>
                <a:effectLst/>
                <a:latin typeface="Abadi" panose="020B0604020104020204" pitchFamily="34" charset="0"/>
              </a:rPr>
              <a:t>: </a:t>
            </a:r>
            <a:r>
              <a:rPr lang="en-US" dirty="0">
                <a:solidFill>
                  <a:srgbClr val="202122"/>
                </a:solidFill>
                <a:latin typeface="Abadi" panose="020B0604020104020204" pitchFamily="34" charset="0"/>
              </a:rPr>
              <a:t>the black woman of passion identified in Catholic chromolithographs with the Mater </a:t>
            </a:r>
            <a:r>
              <a:rPr lang="en-US" dirty="0" err="1">
                <a:solidFill>
                  <a:srgbClr val="202122"/>
                </a:solidFill>
                <a:latin typeface="Abadi" panose="020B0604020104020204" pitchFamily="34" charset="0"/>
              </a:rPr>
              <a:t>Salvatoris</a:t>
            </a:r>
            <a:r>
              <a:rPr lang="en-US" dirty="0">
                <a:solidFill>
                  <a:srgbClr val="202122"/>
                </a:solidFill>
                <a:latin typeface="Abadi" panose="020B0604020104020204" pitchFamily="34" charset="0"/>
              </a:rPr>
              <a:t>, often </a:t>
            </a:r>
            <a:r>
              <a:rPr lang="en-US" b="0" i="0" dirty="0">
                <a:solidFill>
                  <a:srgbClr val="202122"/>
                </a:solidFill>
                <a:effectLst/>
                <a:latin typeface="Abadi" panose="020B0604020104020204" pitchFamily="34" charset="0"/>
              </a:rPr>
              <a:t>depicted as a fearsome black woman. She is a particularly fierce protector of women, children and the neglects of society. In contrast to </a:t>
            </a:r>
            <a:r>
              <a:rPr lang="en-US" b="0" i="0" dirty="0" err="1">
                <a:solidFill>
                  <a:srgbClr val="202122"/>
                </a:solidFill>
                <a:effectLst/>
                <a:latin typeface="Abadi" panose="020B0604020104020204" pitchFamily="34" charset="0"/>
              </a:rPr>
              <a:t>Èrzuli</a:t>
            </a:r>
            <a:r>
              <a:rPr lang="en-US" b="0" i="0" dirty="0">
                <a:solidFill>
                  <a:srgbClr val="202122"/>
                </a:solidFill>
                <a:effectLst/>
                <a:latin typeface="Abadi" panose="020B0604020104020204" pitchFamily="34" charset="0"/>
              </a:rPr>
              <a:t> Freda who will bless you with material riches, </a:t>
            </a:r>
            <a:r>
              <a:rPr lang="en-US" b="0" i="0" dirty="0" err="1">
                <a:solidFill>
                  <a:srgbClr val="202122"/>
                </a:solidFill>
                <a:effectLst/>
                <a:latin typeface="Abadi" panose="020B0604020104020204" pitchFamily="34" charset="0"/>
              </a:rPr>
              <a:t>Èrzulie</a:t>
            </a:r>
            <a:r>
              <a:rPr lang="en-US" b="0" i="0" dirty="0">
                <a:solidFill>
                  <a:srgbClr val="202122"/>
                </a:solidFill>
                <a:effectLst/>
                <a:latin typeface="Abadi" panose="020B0604020104020204" pitchFamily="34" charset="0"/>
              </a:rPr>
              <a:t> </a:t>
            </a:r>
            <a:r>
              <a:rPr lang="en-US" b="0" i="0" dirty="0" err="1">
                <a:solidFill>
                  <a:srgbClr val="202122"/>
                </a:solidFill>
                <a:effectLst/>
                <a:latin typeface="Abadi" panose="020B0604020104020204" pitchFamily="34" charset="0"/>
              </a:rPr>
              <a:t>Dantòr</a:t>
            </a:r>
            <a:r>
              <a:rPr lang="en-US" b="0" i="0" dirty="0">
                <a:solidFill>
                  <a:srgbClr val="202122"/>
                </a:solidFill>
                <a:effectLst/>
                <a:latin typeface="Abadi" panose="020B0604020104020204" pitchFamily="34" charset="0"/>
              </a:rPr>
              <a:t> will give you the Spiritual Knowledge needed to navigate through this material reality</a:t>
            </a:r>
          </a:p>
          <a:p>
            <a:r>
              <a:rPr lang="en-US" b="1" dirty="0" err="1">
                <a:solidFill>
                  <a:srgbClr val="202122"/>
                </a:solidFill>
                <a:latin typeface="Abadi" panose="020B0604020104020204" pitchFamily="34" charset="0"/>
              </a:rPr>
              <a:t>Erzulie</a:t>
            </a:r>
            <a:r>
              <a:rPr lang="en-US" b="1" dirty="0">
                <a:solidFill>
                  <a:srgbClr val="202122"/>
                </a:solidFill>
                <a:latin typeface="Abadi" panose="020B0604020104020204" pitchFamily="34" charset="0"/>
              </a:rPr>
              <a:t>-Ge-Rouge: </a:t>
            </a:r>
            <a:r>
              <a:rPr lang="en-US" dirty="0">
                <a:solidFill>
                  <a:srgbClr val="202122"/>
                </a:solidFill>
                <a:latin typeface="Abadi" panose="020B0604020104020204" pitchFamily="34" charset="0"/>
              </a:rPr>
              <a:t>the </a:t>
            </a:r>
            <a:r>
              <a:rPr lang="en-US" b="0" i="0" dirty="0">
                <a:solidFill>
                  <a:srgbClr val="202122"/>
                </a:solidFill>
                <a:effectLst/>
                <a:latin typeface="Abadi" panose="020B0604020104020204" pitchFamily="34" charset="0"/>
              </a:rPr>
              <a:t>cold-hearted, savage, vengeful, </a:t>
            </a:r>
            <a:r>
              <a:rPr lang="en-US" dirty="0">
                <a:solidFill>
                  <a:srgbClr val="202122"/>
                </a:solidFill>
                <a:latin typeface="Abadi" panose="020B0604020104020204" pitchFamily="34" charset="0"/>
              </a:rPr>
              <a:t>she </a:t>
            </a:r>
            <a:r>
              <a:rPr lang="en-US" b="0" i="0" dirty="0">
                <a:solidFill>
                  <a:srgbClr val="202122"/>
                </a:solidFill>
                <a:effectLst/>
                <a:latin typeface="Abadi" panose="020B0604020104020204" pitchFamily="34" charset="0"/>
              </a:rPr>
              <a:t>dramatizes a specific historiography of women's experience in Haiti and throughout the Caribbean. A reckless, fearless spirit who fought during Haiti’s war for independence, and is often inarticulate </a:t>
            </a:r>
          </a:p>
        </p:txBody>
      </p:sp>
      <p:sp>
        <p:nvSpPr>
          <p:cNvPr id="7" name="Star: 8 Points 6">
            <a:extLst>
              <a:ext uri="{FF2B5EF4-FFF2-40B4-BE49-F238E27FC236}">
                <a16:creationId xmlns:a16="http://schemas.microsoft.com/office/drawing/2014/main" id="{70C09F9A-A4E9-2B23-DCFB-74425EDD2D03}"/>
              </a:ext>
            </a:extLst>
          </p:cNvPr>
          <p:cNvSpPr/>
          <p:nvPr/>
        </p:nvSpPr>
        <p:spPr>
          <a:xfrm>
            <a:off x="6488407" y="0"/>
            <a:ext cx="4210620" cy="308815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a:latin typeface="Abadi" panose="020B0604020104020204" pitchFamily="34" charset="0"/>
              </a:rPr>
              <a:t>Which characteristics of the different emanations of </a:t>
            </a:r>
            <a:r>
              <a:rPr lang="en-US" sz="2000" b="1" dirty="0" err="1">
                <a:latin typeface="Abadi" panose="020B0604020104020204" pitchFamily="34" charset="0"/>
              </a:rPr>
              <a:t>Erzulie</a:t>
            </a:r>
            <a:r>
              <a:rPr lang="en-US" sz="2000" b="1" dirty="0">
                <a:latin typeface="Abadi" panose="020B0604020104020204" pitchFamily="34" charset="0"/>
              </a:rPr>
              <a:t> does Beloved embody?</a:t>
            </a:r>
            <a:endParaRPr lang="en-US" sz="1800" b="1" dirty="0">
              <a:latin typeface="Abadi" panose="020B0604020104020204" pitchFamily="34" charset="0"/>
            </a:endParaRPr>
          </a:p>
          <a:p>
            <a:endParaRPr lang="en-US" dirty="0"/>
          </a:p>
        </p:txBody>
      </p:sp>
    </p:spTree>
    <p:extLst>
      <p:ext uri="{BB962C8B-B14F-4D97-AF65-F5344CB8AC3E}">
        <p14:creationId xmlns:p14="http://schemas.microsoft.com/office/powerpoint/2010/main" val="177350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D572-4991-CF88-2725-DBCA0163CAC9}"/>
              </a:ext>
            </a:extLst>
          </p:cNvPr>
          <p:cNvSpPr>
            <a:spLocks noGrp="1"/>
          </p:cNvSpPr>
          <p:nvPr>
            <p:ph type="title"/>
          </p:nvPr>
        </p:nvSpPr>
        <p:spPr>
          <a:xfrm>
            <a:off x="620861" y="101351"/>
            <a:ext cx="10058400" cy="1283938"/>
          </a:xfrm>
        </p:spPr>
        <p:txBody>
          <a:bodyPr>
            <a:normAutofit/>
          </a:bodyPr>
          <a:lstStyle/>
          <a:p>
            <a:r>
              <a:rPr lang="en-GB" sz="4000" dirty="0">
                <a:latin typeface="Abadi" panose="020B0604020104020204" pitchFamily="34" charset="0"/>
              </a:rPr>
              <a:t>Why are these spiritual contexts so important? </a:t>
            </a:r>
          </a:p>
        </p:txBody>
      </p:sp>
      <p:sp>
        <p:nvSpPr>
          <p:cNvPr id="3" name="Content Placeholder 2">
            <a:extLst>
              <a:ext uri="{FF2B5EF4-FFF2-40B4-BE49-F238E27FC236}">
                <a16:creationId xmlns:a16="http://schemas.microsoft.com/office/drawing/2014/main" id="{54EF7B94-BEBB-BD7E-7F6E-A20763D72089}"/>
              </a:ext>
            </a:extLst>
          </p:cNvPr>
          <p:cNvSpPr>
            <a:spLocks noGrp="1"/>
          </p:cNvSpPr>
          <p:nvPr>
            <p:ph idx="1"/>
          </p:nvPr>
        </p:nvSpPr>
        <p:spPr>
          <a:xfrm>
            <a:off x="777513" y="1489322"/>
            <a:ext cx="7494289" cy="5267327"/>
          </a:xfrm>
        </p:spPr>
        <p:txBody>
          <a:bodyPr>
            <a:normAutofit/>
          </a:bodyPr>
          <a:lstStyle/>
          <a:p>
            <a:r>
              <a:rPr lang="en-US" b="1" dirty="0">
                <a:latin typeface="Abadi" panose="020B0604020104020204" pitchFamily="34" charset="0"/>
              </a:rPr>
              <a:t>Cultural identity: </a:t>
            </a:r>
            <a:r>
              <a:rPr lang="en-US" dirty="0">
                <a:latin typeface="Abadi" panose="020B0604020104020204" pitchFamily="34" charset="0"/>
              </a:rPr>
              <a:t>Alongside other folk traditions, these beliefs not only gave collective strength, but preserved the histories ignored, denigrated, or exoticized by the standard, "imperial" histories. It was the survival of these customs and gods that provided </a:t>
            </a:r>
            <a:r>
              <a:rPr lang="en-US" b="1" dirty="0">
                <a:latin typeface="Abadi" panose="020B0604020104020204" pitchFamily="34" charset="0"/>
              </a:rPr>
              <a:t>continuity for the dispossessed. </a:t>
            </a:r>
          </a:p>
          <a:p>
            <a:r>
              <a:rPr lang="en-US" b="1" dirty="0">
                <a:latin typeface="Abadi" panose="020B0604020104020204" pitchFamily="34" charset="0"/>
              </a:rPr>
              <a:t>Thinking differently: </a:t>
            </a:r>
            <a:r>
              <a:rPr lang="en-US" dirty="0">
                <a:latin typeface="Abadi" panose="020B0604020104020204" pitchFamily="34" charset="0"/>
              </a:rPr>
              <a:t>Unlike </a:t>
            </a:r>
            <a:r>
              <a:rPr lang="en-US" b="1" dirty="0">
                <a:latin typeface="Abadi" panose="020B0604020104020204" pitchFamily="34" charset="0"/>
              </a:rPr>
              <a:t>Western religions that depend upon dualisms </a:t>
            </a:r>
            <a:r>
              <a:rPr lang="en-US" dirty="0">
                <a:latin typeface="Abadi" panose="020B0604020104020204" pitchFamily="34" charset="0"/>
              </a:rPr>
              <a:t>such as matter and spirit, body and soul, vodoun unsettles and subverts such apparent oppositions. This is evident when it comes to gender or </a:t>
            </a:r>
            <a:r>
              <a:rPr lang="en-US" dirty="0" err="1">
                <a:latin typeface="Abadi" panose="020B0604020104020204" pitchFamily="34" charset="0"/>
              </a:rPr>
              <a:t>colour</a:t>
            </a:r>
            <a:r>
              <a:rPr lang="en-US" dirty="0">
                <a:latin typeface="Abadi" panose="020B0604020104020204" pitchFamily="34" charset="0"/>
              </a:rPr>
              <a:t>: </a:t>
            </a:r>
            <a:r>
              <a:rPr lang="en-US" b="1" dirty="0" err="1">
                <a:latin typeface="Abadi" panose="020B0604020104020204" pitchFamily="34" charset="0"/>
              </a:rPr>
              <a:t>Erzulie</a:t>
            </a:r>
            <a:r>
              <a:rPr lang="en-US" b="1" dirty="0">
                <a:latin typeface="Abadi" panose="020B0604020104020204" pitchFamily="34" charset="0"/>
              </a:rPr>
              <a:t> "marries" women as well as men</a:t>
            </a:r>
            <a:r>
              <a:rPr lang="en-US" dirty="0">
                <a:latin typeface="Abadi" panose="020B0604020104020204" pitchFamily="34" charset="0"/>
              </a:rPr>
              <a:t>. Also, </a:t>
            </a:r>
            <a:r>
              <a:rPr lang="en-US" dirty="0" err="1">
                <a:latin typeface="Abadi" panose="020B0604020104020204" pitchFamily="34" charset="0"/>
              </a:rPr>
              <a:t>Maitresse</a:t>
            </a:r>
            <a:r>
              <a:rPr lang="en-US" dirty="0">
                <a:latin typeface="Abadi" panose="020B0604020104020204" pitchFamily="34" charset="0"/>
              </a:rPr>
              <a:t> </a:t>
            </a:r>
            <a:r>
              <a:rPr lang="en-US" dirty="0" err="1">
                <a:latin typeface="Abadi" panose="020B0604020104020204" pitchFamily="34" charset="0"/>
              </a:rPr>
              <a:t>Erzulie</a:t>
            </a:r>
            <a:r>
              <a:rPr lang="en-US" dirty="0">
                <a:latin typeface="Abadi" panose="020B0604020104020204" pitchFamily="34" charset="0"/>
              </a:rPr>
              <a:t>-Freda, the </a:t>
            </a:r>
            <a:r>
              <a:rPr lang="en-US" dirty="0" err="1">
                <a:latin typeface="Abadi" panose="020B0604020104020204" pitchFamily="34" charset="0"/>
              </a:rPr>
              <a:t>mulatresse</a:t>
            </a:r>
            <a:r>
              <a:rPr lang="en-US" dirty="0">
                <a:latin typeface="Abadi" panose="020B0604020104020204" pitchFamily="34" charset="0"/>
              </a:rPr>
              <a:t> blanche, is the lover of </a:t>
            </a:r>
            <a:r>
              <a:rPr lang="en-US" dirty="0" err="1">
                <a:latin typeface="Abadi" panose="020B0604020104020204" pitchFamily="34" charset="0"/>
              </a:rPr>
              <a:t>Ogoun</a:t>
            </a:r>
            <a:r>
              <a:rPr lang="en-US" dirty="0">
                <a:latin typeface="Abadi" panose="020B0604020104020204" pitchFamily="34" charset="0"/>
              </a:rPr>
              <a:t>, a black god of war. But she also wears the rings of </a:t>
            </a:r>
            <a:r>
              <a:rPr lang="en-US" dirty="0" err="1">
                <a:latin typeface="Abadi" panose="020B0604020104020204" pitchFamily="34" charset="0"/>
              </a:rPr>
              <a:t>Damballah</a:t>
            </a:r>
            <a:r>
              <a:rPr lang="en-US" dirty="0">
                <a:latin typeface="Abadi" panose="020B0604020104020204" pitchFamily="34" charset="0"/>
              </a:rPr>
              <a:t>, the white snake-god of the sweet waters, and </a:t>
            </a:r>
            <a:r>
              <a:rPr lang="en-US" dirty="0" err="1">
                <a:latin typeface="Abadi" panose="020B0604020104020204" pitchFamily="34" charset="0"/>
              </a:rPr>
              <a:t>Agou-Taroyo</a:t>
            </a:r>
            <a:r>
              <a:rPr lang="en-US" dirty="0">
                <a:latin typeface="Abadi" panose="020B0604020104020204" pitchFamily="34" charset="0"/>
              </a:rPr>
              <a:t>, the god of the sea who is figured as white. </a:t>
            </a:r>
          </a:p>
        </p:txBody>
      </p:sp>
      <p:sp>
        <p:nvSpPr>
          <p:cNvPr id="4" name="Star: 8 Points 3">
            <a:extLst>
              <a:ext uri="{FF2B5EF4-FFF2-40B4-BE49-F238E27FC236}">
                <a16:creationId xmlns:a16="http://schemas.microsoft.com/office/drawing/2014/main" id="{5FA8DD3C-916E-66CB-88E8-0129F68BA830}"/>
              </a:ext>
            </a:extLst>
          </p:cNvPr>
          <p:cNvSpPr/>
          <p:nvPr/>
        </p:nvSpPr>
        <p:spPr>
          <a:xfrm>
            <a:off x="7981380" y="834224"/>
            <a:ext cx="4210620" cy="308815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a:solidFill>
                  <a:schemeClr val="tx1"/>
                </a:solidFill>
                <a:latin typeface="Abadi" panose="020B0604020104020204" pitchFamily="34" charset="0"/>
              </a:rPr>
              <a:t>Key word: Syncretic </a:t>
            </a:r>
          </a:p>
          <a:p>
            <a:pPr marL="0" indent="0" algn="ctr">
              <a:buNone/>
            </a:pPr>
            <a:r>
              <a:rPr lang="en-US" sz="2000" b="1" dirty="0">
                <a:solidFill>
                  <a:schemeClr val="tx1"/>
                </a:solidFill>
                <a:latin typeface="Abadi" panose="020B0604020104020204" pitchFamily="34" charset="0"/>
              </a:rPr>
              <a:t>Describes </a:t>
            </a:r>
            <a:r>
              <a:rPr lang="en-GB" sz="2000" b="1" dirty="0">
                <a:solidFill>
                  <a:schemeClr val="tx1"/>
                </a:solidFill>
                <a:latin typeface="Abadi" panose="020B0604020104020204" pitchFamily="34" charset="0"/>
              </a:rPr>
              <a:t>the combination or fusion of different forms of belief or practice</a:t>
            </a:r>
          </a:p>
        </p:txBody>
      </p:sp>
    </p:spTree>
    <p:extLst>
      <p:ext uri="{BB962C8B-B14F-4D97-AF65-F5344CB8AC3E}">
        <p14:creationId xmlns:p14="http://schemas.microsoft.com/office/powerpoint/2010/main" val="185407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A4D8-C1E4-1D7E-C987-C333F3F8DE7E}"/>
              </a:ext>
            </a:extLst>
          </p:cNvPr>
          <p:cNvSpPr>
            <a:spLocks noGrp="1"/>
          </p:cNvSpPr>
          <p:nvPr>
            <p:ph type="title"/>
          </p:nvPr>
        </p:nvSpPr>
        <p:spPr>
          <a:xfrm>
            <a:off x="936302" y="637945"/>
            <a:ext cx="10188898" cy="862328"/>
          </a:xfrm>
        </p:spPr>
        <p:txBody>
          <a:bodyPr>
            <a:normAutofit fontScale="90000"/>
          </a:bodyPr>
          <a:lstStyle/>
          <a:p>
            <a:r>
              <a:rPr lang="en-GB" sz="3200" dirty="0">
                <a:latin typeface="Abadi" panose="020B0604020104020204" pitchFamily="34" charset="0"/>
              </a:rPr>
              <a:t>Other relevant Voudon or folkloric Beliefs in Beloved: </a:t>
            </a:r>
          </a:p>
        </p:txBody>
      </p:sp>
      <p:sp>
        <p:nvSpPr>
          <p:cNvPr id="3" name="Content Placeholder 2">
            <a:extLst>
              <a:ext uri="{FF2B5EF4-FFF2-40B4-BE49-F238E27FC236}">
                <a16:creationId xmlns:a16="http://schemas.microsoft.com/office/drawing/2014/main" id="{A8F941B5-9909-BF0C-D3BD-C9A739563DAC}"/>
              </a:ext>
            </a:extLst>
          </p:cNvPr>
          <p:cNvSpPr>
            <a:spLocks noGrp="1"/>
          </p:cNvSpPr>
          <p:nvPr>
            <p:ph idx="1"/>
          </p:nvPr>
        </p:nvSpPr>
        <p:spPr/>
        <p:txBody>
          <a:bodyPr>
            <a:normAutofit/>
          </a:bodyPr>
          <a:lstStyle/>
          <a:p>
            <a:r>
              <a:rPr lang="en-US" b="1" dirty="0">
                <a:latin typeface="Abadi" panose="020B0604020104020204" pitchFamily="34" charset="0"/>
              </a:rPr>
              <a:t>Memories survive: </a:t>
            </a:r>
            <a:r>
              <a:rPr lang="en-US" dirty="0">
                <a:latin typeface="Abadi" panose="020B0604020104020204" pitchFamily="34" charset="0"/>
              </a:rPr>
              <a:t>"Some things go on. Pass on. Some things just stay. I used to think it was my </a:t>
            </a:r>
            <a:r>
              <a:rPr lang="en-US" dirty="0" err="1">
                <a:latin typeface="Abadi" panose="020B0604020104020204" pitchFamily="34" charset="0"/>
              </a:rPr>
              <a:t>rememory</a:t>
            </a:r>
            <a:r>
              <a:rPr lang="en-US" dirty="0">
                <a:latin typeface="Abadi" panose="020B0604020104020204" pitchFamily="34" charset="0"/>
              </a:rPr>
              <a:t>. You know. Some things you forget. Other things you never do. But it's not. Places, places are still there. If a house burns down, it's gone, but the place-the picture of it-stays, and not just in my </a:t>
            </a:r>
            <a:r>
              <a:rPr lang="en-US" dirty="0" err="1">
                <a:latin typeface="Abadi" panose="020B0604020104020204" pitchFamily="34" charset="0"/>
              </a:rPr>
              <a:t>rememory</a:t>
            </a:r>
            <a:r>
              <a:rPr lang="en-US" dirty="0">
                <a:latin typeface="Abadi" panose="020B0604020104020204" pitchFamily="34" charset="0"/>
              </a:rPr>
              <a:t>, but out there, in the world." </a:t>
            </a:r>
          </a:p>
          <a:p>
            <a:r>
              <a:rPr lang="en-US" b="1" dirty="0">
                <a:latin typeface="Abadi" panose="020B0604020104020204" pitchFamily="34" charset="0"/>
              </a:rPr>
              <a:t>Re-possession is never abstract: </a:t>
            </a:r>
            <a:r>
              <a:rPr lang="en-US" dirty="0">
                <a:latin typeface="Abadi" panose="020B0604020104020204" pitchFamily="34" charset="0"/>
              </a:rPr>
              <a:t>the return is rigorously concrete and collective. This kind of memory is no individual, subjective journey into ideas of the past, but a continuing process of inhabiting memories anew and differently. of re-habitation, a re-positioning in terms of locale. There might be a prize to that – daring to remember is a theme. </a:t>
            </a:r>
          </a:p>
          <a:p>
            <a:r>
              <a:rPr lang="en-US" b="1" dirty="0">
                <a:latin typeface="Abadi" panose="020B0604020104020204" pitchFamily="34" charset="0"/>
              </a:rPr>
              <a:t>Ancestral spirits: </a:t>
            </a:r>
            <a:r>
              <a:rPr lang="en-US" dirty="0">
                <a:latin typeface="Abadi" panose="020B0604020104020204" pitchFamily="34" charset="0"/>
              </a:rPr>
              <a:t>Beloved returns to her mother from "the other side," from under the waters, as do the ancestor spirits who </a:t>
            </a:r>
            <a:r>
              <a:rPr lang="en-US" dirty="0" err="1">
                <a:latin typeface="Abadi" panose="020B0604020104020204" pitchFamily="34" charset="0"/>
              </a:rPr>
              <a:t>soujourn</a:t>
            </a:r>
            <a:r>
              <a:rPr lang="en-US" dirty="0">
                <a:latin typeface="Abadi" panose="020B0604020104020204" pitchFamily="34" charset="0"/>
              </a:rPr>
              <a:t> in the bottom of river or lake. The narrative rituals that recall a history of possession and servitude are shot through with a love that will not quit. </a:t>
            </a:r>
            <a:endParaRPr lang="en-GB" dirty="0">
              <a:latin typeface="Abadi" panose="020B0604020104020204" pitchFamily="34" charset="0"/>
            </a:endParaRPr>
          </a:p>
        </p:txBody>
      </p:sp>
    </p:spTree>
    <p:extLst>
      <p:ext uri="{BB962C8B-B14F-4D97-AF65-F5344CB8AC3E}">
        <p14:creationId xmlns:p14="http://schemas.microsoft.com/office/powerpoint/2010/main" val="31391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aron Douglas, “An Idyll of the Deep South,” 1934, New York Public Library, ">
            <a:extLst>
              <a:ext uri="{FF2B5EF4-FFF2-40B4-BE49-F238E27FC236}">
                <a16:creationId xmlns:a16="http://schemas.microsoft.com/office/drawing/2014/main" id="{060D137E-95A0-8DDB-1A81-A9C5AE270C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4499" y="505223"/>
            <a:ext cx="9563000" cy="306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EF0DCA-422E-1DAE-B500-19AD11A5BDC3}"/>
              </a:ext>
            </a:extLst>
          </p:cNvPr>
          <p:cNvSpPr>
            <a:spLocks noGrp="1"/>
          </p:cNvSpPr>
          <p:nvPr>
            <p:ph type="title"/>
          </p:nvPr>
        </p:nvSpPr>
        <p:spPr>
          <a:xfrm>
            <a:off x="1285456" y="4162031"/>
            <a:ext cx="4543683" cy="1767141"/>
          </a:xfrm>
        </p:spPr>
        <p:txBody>
          <a:bodyPr>
            <a:normAutofit/>
          </a:bodyPr>
          <a:lstStyle/>
          <a:p>
            <a:pPr algn="r"/>
            <a:r>
              <a:rPr lang="en-GB" sz="3000"/>
              <a:t>Why are there so many different belief systems that Toni Morrison references? </a:t>
            </a:r>
          </a:p>
        </p:txBody>
      </p:sp>
      <p:sp>
        <p:nvSpPr>
          <p:cNvPr id="3" name="Content Placeholder 2">
            <a:extLst>
              <a:ext uri="{FF2B5EF4-FFF2-40B4-BE49-F238E27FC236}">
                <a16:creationId xmlns:a16="http://schemas.microsoft.com/office/drawing/2014/main" id="{28A42507-06CE-CEB2-D108-8D291ED919DB}"/>
              </a:ext>
            </a:extLst>
          </p:cNvPr>
          <p:cNvSpPr>
            <a:spLocks noGrp="1"/>
          </p:cNvSpPr>
          <p:nvPr>
            <p:ph idx="1"/>
          </p:nvPr>
        </p:nvSpPr>
        <p:spPr>
          <a:xfrm>
            <a:off x="6217920" y="4170410"/>
            <a:ext cx="4699221" cy="1767141"/>
          </a:xfrm>
        </p:spPr>
        <p:txBody>
          <a:bodyPr anchor="ctr">
            <a:normAutofit fontScale="92500"/>
          </a:bodyPr>
          <a:lstStyle/>
          <a:p>
            <a:r>
              <a:rPr lang="en-GB" sz="1800" b="1" dirty="0"/>
              <a:t>Celebrating the diaspora </a:t>
            </a:r>
            <a:r>
              <a:rPr lang="en-GB" sz="1800" dirty="0"/>
              <a:t>– folkloric traditions, spiritual beliefs, and language all developed in interaction with European cultures and other diasporic or indigenous cultures </a:t>
            </a:r>
          </a:p>
          <a:p>
            <a:r>
              <a:rPr lang="en-GB" sz="1800" b="1" dirty="0"/>
              <a:t>Spiritualism as site of liberation and empowerment</a:t>
            </a:r>
          </a:p>
        </p:txBody>
      </p:sp>
    </p:spTree>
    <p:extLst>
      <p:ext uri="{BB962C8B-B14F-4D97-AF65-F5344CB8AC3E}">
        <p14:creationId xmlns:p14="http://schemas.microsoft.com/office/powerpoint/2010/main" val="267206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0637-D239-8A09-0DEA-B3FDC301B95A}"/>
              </a:ext>
            </a:extLst>
          </p:cNvPr>
          <p:cNvSpPr>
            <a:spLocks noGrp="1"/>
          </p:cNvSpPr>
          <p:nvPr>
            <p:ph type="title"/>
          </p:nvPr>
        </p:nvSpPr>
        <p:spPr>
          <a:xfrm>
            <a:off x="576775" y="484632"/>
            <a:ext cx="10551473" cy="1259762"/>
          </a:xfrm>
        </p:spPr>
        <p:txBody>
          <a:bodyPr/>
          <a:lstStyle/>
          <a:p>
            <a:r>
              <a:rPr lang="en-GB" dirty="0"/>
              <a:t>Beloved emerges: Close reading  </a:t>
            </a:r>
          </a:p>
        </p:txBody>
      </p:sp>
      <p:sp>
        <p:nvSpPr>
          <p:cNvPr id="3" name="Content Placeholder 2">
            <a:extLst>
              <a:ext uri="{FF2B5EF4-FFF2-40B4-BE49-F238E27FC236}">
                <a16:creationId xmlns:a16="http://schemas.microsoft.com/office/drawing/2014/main" id="{94312B33-01BE-EA06-D458-4950F5ABCDDE}"/>
              </a:ext>
            </a:extLst>
          </p:cNvPr>
          <p:cNvSpPr>
            <a:spLocks noGrp="1"/>
          </p:cNvSpPr>
          <p:nvPr>
            <p:ph sz="half" idx="1"/>
          </p:nvPr>
        </p:nvSpPr>
        <p:spPr>
          <a:solidFill>
            <a:schemeClr val="tx2">
              <a:lumMod val="20000"/>
              <a:lumOff val="80000"/>
            </a:schemeClr>
          </a:solidFill>
        </p:spPr>
        <p:txBody>
          <a:bodyPr>
            <a:normAutofit fontScale="92500" lnSpcReduction="20000"/>
          </a:bodyPr>
          <a:lstStyle/>
          <a:p>
            <a:pPr marL="0" indent="0">
              <a:buNone/>
            </a:pPr>
            <a:r>
              <a:rPr lang="en-GB" dirty="0">
                <a:latin typeface="Abadi" panose="020B0604020104020204" pitchFamily="34" charset="0"/>
              </a:rPr>
              <a:t>Your task: </a:t>
            </a:r>
          </a:p>
          <a:p>
            <a:pPr marL="0" indent="0">
              <a:buNone/>
            </a:pPr>
            <a:r>
              <a:rPr lang="en-GB" dirty="0">
                <a:latin typeface="Abadi" panose="020B0604020104020204" pitchFamily="34" charset="0"/>
              </a:rPr>
              <a:t>Read each of these passages. How is Beloved presented in each? Create a ppt slide for each section (key quotations and interpretation of Beloved in that section)</a:t>
            </a:r>
          </a:p>
          <a:p>
            <a:r>
              <a:rPr lang="en-GB" sz="2000" dirty="0">
                <a:latin typeface="Abadi" panose="020B0604020104020204" pitchFamily="34" charset="0"/>
              </a:rPr>
              <a:t>64-67: Childhood</a:t>
            </a:r>
          </a:p>
          <a:p>
            <a:r>
              <a:rPr lang="en-GB" sz="2000" dirty="0">
                <a:latin typeface="Abadi" panose="020B0604020104020204" pitchFamily="34" charset="0"/>
              </a:rPr>
              <a:t>76-80: Paul D and Beloved (also look at p. 124) </a:t>
            </a:r>
          </a:p>
          <a:p>
            <a:r>
              <a:rPr lang="en-GB" sz="2000" dirty="0">
                <a:latin typeface="Abadi" panose="020B0604020104020204" pitchFamily="34" charset="0"/>
              </a:rPr>
              <a:t>87-89: Dance of Memory </a:t>
            </a:r>
          </a:p>
          <a:p>
            <a:r>
              <a:rPr lang="en-GB" sz="2000" dirty="0">
                <a:latin typeface="Abadi" panose="020B0604020104020204" pitchFamily="34" charset="0"/>
              </a:rPr>
              <a:t>111-119: Daughters and Mothers in the clearing </a:t>
            </a:r>
          </a:p>
          <a:p>
            <a:r>
              <a:rPr lang="en-GB" sz="2000" dirty="0">
                <a:latin typeface="Abadi" panose="020B0604020104020204" pitchFamily="34" charset="0"/>
              </a:rPr>
              <a:t>134-138: The supernatural and sexuality (Beloved and Paul D)</a:t>
            </a:r>
          </a:p>
          <a:p>
            <a:pPr marL="0" indent="0">
              <a:buNone/>
            </a:pPr>
            <a:endParaRPr lang="en-GB" dirty="0"/>
          </a:p>
        </p:txBody>
      </p:sp>
      <p:sp>
        <p:nvSpPr>
          <p:cNvPr id="6" name="Content Placeholder 5">
            <a:extLst>
              <a:ext uri="{FF2B5EF4-FFF2-40B4-BE49-F238E27FC236}">
                <a16:creationId xmlns:a16="http://schemas.microsoft.com/office/drawing/2014/main" id="{3CA770AA-DE50-B667-5821-2FEF62BD0FA9}"/>
              </a:ext>
            </a:extLst>
          </p:cNvPr>
          <p:cNvSpPr>
            <a:spLocks noGrp="1"/>
          </p:cNvSpPr>
          <p:nvPr>
            <p:ph sz="half" idx="2"/>
          </p:nvPr>
        </p:nvSpPr>
        <p:spPr>
          <a:solidFill>
            <a:schemeClr val="accent2">
              <a:lumMod val="60000"/>
              <a:lumOff val="40000"/>
            </a:schemeClr>
          </a:solidFill>
        </p:spPr>
        <p:txBody>
          <a:bodyPr>
            <a:normAutofit fontScale="92500" lnSpcReduction="20000"/>
          </a:bodyPr>
          <a:lstStyle/>
          <a:p>
            <a:pPr marL="0" indent="0">
              <a:buNone/>
            </a:pPr>
            <a:r>
              <a:rPr lang="en-GB" sz="1800" b="1" dirty="0">
                <a:latin typeface="Abadi" panose="020B0604020104020204" pitchFamily="34" charset="0"/>
              </a:rPr>
              <a:t>Beloved’s Dimensions </a:t>
            </a:r>
          </a:p>
          <a:p>
            <a:r>
              <a:rPr lang="en-GB" sz="1800" dirty="0">
                <a:latin typeface="Abadi" panose="020B0604020104020204" pitchFamily="34" charset="0"/>
              </a:rPr>
              <a:t>A representative of the freed slave population, women cast adrift in a hostile world</a:t>
            </a:r>
          </a:p>
          <a:p>
            <a:r>
              <a:rPr lang="en-GB" sz="1800" dirty="0">
                <a:latin typeface="Abadi" panose="020B0604020104020204" pitchFamily="34" charset="0"/>
              </a:rPr>
              <a:t>The executed daughter come to life (and perhaps willed into existence by </a:t>
            </a:r>
            <a:r>
              <a:rPr lang="en-GB" sz="1800" dirty="0" err="1">
                <a:latin typeface="Abadi" panose="020B0604020104020204" pitchFamily="34" charset="0"/>
              </a:rPr>
              <a:t>Sethe</a:t>
            </a:r>
            <a:r>
              <a:rPr lang="en-GB" sz="1800" dirty="0">
                <a:latin typeface="Abadi" panose="020B0604020104020204" pitchFamily="34" charset="0"/>
              </a:rPr>
              <a:t> and Denver)</a:t>
            </a:r>
          </a:p>
          <a:p>
            <a:r>
              <a:rPr lang="en-GB" sz="1800" dirty="0">
                <a:latin typeface="Abadi" panose="020B0604020104020204" pitchFamily="34" charset="0"/>
              </a:rPr>
              <a:t>A physical embodiment of the spiteful poltergeist and therefore a malignant presence </a:t>
            </a:r>
          </a:p>
          <a:p>
            <a:r>
              <a:rPr lang="en-GB" sz="1800" dirty="0">
                <a:latin typeface="Abadi" panose="020B0604020104020204" pitchFamily="34" charset="0"/>
              </a:rPr>
              <a:t>Incarnation of </a:t>
            </a:r>
            <a:r>
              <a:rPr lang="en-GB" sz="1800" dirty="0" err="1">
                <a:latin typeface="Abadi" panose="020B0604020104020204" pitchFamily="34" charset="0"/>
              </a:rPr>
              <a:t>Sethe's</a:t>
            </a:r>
            <a:r>
              <a:rPr lang="en-GB" sz="1800" dirty="0">
                <a:latin typeface="Abadi" panose="020B0604020104020204" pitchFamily="34" charset="0"/>
              </a:rPr>
              <a:t> guilt and her unforgiving memory </a:t>
            </a:r>
          </a:p>
          <a:p>
            <a:r>
              <a:rPr lang="en-GB" sz="1800" dirty="0">
                <a:latin typeface="Abadi" panose="020B0604020104020204" pitchFamily="34" charset="0"/>
              </a:rPr>
              <a:t>America’s past of slavery and the Middle Passage</a:t>
            </a:r>
          </a:p>
          <a:p>
            <a:r>
              <a:rPr lang="en-GB" sz="1800" dirty="0">
                <a:latin typeface="Abadi" panose="020B0604020104020204" pitchFamily="34" charset="0"/>
              </a:rPr>
              <a:t>A version of </a:t>
            </a:r>
            <a:r>
              <a:rPr lang="en-GB" sz="1800" dirty="0" err="1">
                <a:latin typeface="Abadi" panose="020B0604020104020204" pitchFamily="34" charset="0"/>
              </a:rPr>
              <a:t>Erzulie</a:t>
            </a:r>
            <a:r>
              <a:rPr lang="en-GB" sz="1800" dirty="0">
                <a:latin typeface="Abadi" panose="020B0604020104020204" pitchFamily="34" charset="0"/>
              </a:rPr>
              <a:t>  </a:t>
            </a:r>
          </a:p>
          <a:p>
            <a:pPr marL="0" indent="0">
              <a:buNone/>
            </a:pPr>
            <a:endParaRPr lang="en-GB" sz="1800" dirty="0"/>
          </a:p>
        </p:txBody>
      </p:sp>
    </p:spTree>
    <p:extLst>
      <p:ext uri="{BB962C8B-B14F-4D97-AF65-F5344CB8AC3E}">
        <p14:creationId xmlns:p14="http://schemas.microsoft.com/office/powerpoint/2010/main" val="1820334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4">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2447</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Abadi</vt:lpstr>
      <vt:lpstr>Arial</vt:lpstr>
      <vt:lpstr>Calibri</vt:lpstr>
      <vt:lpstr>Gil san</vt:lpstr>
      <vt:lpstr>Rockwell Extra Bold</vt:lpstr>
      <vt:lpstr>Tw Cen MT</vt:lpstr>
      <vt:lpstr>Wingdings</vt:lpstr>
      <vt:lpstr>Work Sans</vt:lpstr>
      <vt:lpstr>Wood Type</vt:lpstr>
      <vt:lpstr>Beloved emerges</vt:lpstr>
      <vt:lpstr>The middle passage</vt:lpstr>
      <vt:lpstr>Beloved emerges </vt:lpstr>
      <vt:lpstr>How Can we contextualize Beloved (p. 63)? </vt:lpstr>
      <vt:lpstr>Spiritual Contexts:  Beloved as Erzulie? </vt:lpstr>
      <vt:lpstr>Why are these spiritual contexts so important? </vt:lpstr>
      <vt:lpstr>Other relevant Voudon or folkloric Beliefs in Beloved: </vt:lpstr>
      <vt:lpstr>Why are there so many different belief systems that Toni Morrison references? </vt:lpstr>
      <vt:lpstr>Beloved emerges: Close reading  </vt:lpstr>
      <vt:lpstr>Key Moment:  Denver and Beloved in the cold house </vt:lpstr>
      <vt:lpstr>Key Moment:  Denver, Beloved and Sethe Ice-Skate </vt:lpstr>
      <vt:lpstr>Beloved’s voice in the chorus</vt:lpstr>
      <vt:lpstr>How to write about this </vt:lpstr>
      <vt:lpstr>How would you evaluate Toni Morrison’s own view of beloved?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Katharina Donn</dc:creator>
  <cp:lastModifiedBy>HALL, EMMA (PGR)</cp:lastModifiedBy>
  <cp:revision>2</cp:revision>
  <dcterms:created xsi:type="dcterms:W3CDTF">2022-07-14T10:15:17Z</dcterms:created>
  <dcterms:modified xsi:type="dcterms:W3CDTF">2023-10-14T15:52:27Z</dcterms:modified>
</cp:coreProperties>
</file>