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1619" r:id="rId3"/>
    <p:sldId id="1625" r:id="rId4"/>
    <p:sldId id="1675" r:id="rId5"/>
    <p:sldId id="1677" r:id="rId6"/>
    <p:sldId id="1678" r:id="rId7"/>
    <p:sldId id="1679" r:id="rId8"/>
    <p:sldId id="168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650AD-0801-475F-A7E7-D7A485100E42}" v="1" dt="2023-10-14T15:51:30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5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L, EMMA (PGR)" userId="de357696-bbf4-439b-b6da-cc918242df62" providerId="ADAL" clId="{626650AD-0801-475F-A7E7-D7A485100E42}"/>
    <pc:docChg chg="modSld">
      <pc:chgData name="HALL, EMMA (PGR)" userId="de357696-bbf4-439b-b6da-cc918242df62" providerId="ADAL" clId="{626650AD-0801-475F-A7E7-D7A485100E42}" dt="2023-10-14T15:51:38.640" v="1" actId="1076"/>
      <pc:docMkLst>
        <pc:docMk/>
      </pc:docMkLst>
      <pc:sldChg chg="addSp modSp mod">
        <pc:chgData name="HALL, EMMA (PGR)" userId="de357696-bbf4-439b-b6da-cc918242df62" providerId="ADAL" clId="{626650AD-0801-475F-A7E7-D7A485100E42}" dt="2023-10-14T15:51:38.640" v="1" actId="1076"/>
        <pc:sldMkLst>
          <pc:docMk/>
          <pc:sldMk cId="2115966810" sldId="256"/>
        </pc:sldMkLst>
        <pc:picChg chg="add mod">
          <ac:chgData name="HALL, EMMA (PGR)" userId="de357696-bbf4-439b-b6da-cc918242df62" providerId="ADAL" clId="{626650AD-0801-475F-A7E7-D7A485100E42}" dt="2023-10-14T15:51:38.640" v="1" actId="1076"/>
          <ac:picMkLst>
            <pc:docMk/>
            <pc:sldMk cId="2115966810" sldId="256"/>
            <ac:picMk id="5" creationId="{202948ED-61B5-8649-870F-3E70CDB6C2F4}"/>
          </ac:picMkLst>
        </pc:picChg>
        <pc:picChg chg="add mod">
          <ac:chgData name="HALL, EMMA (PGR)" userId="de357696-bbf4-439b-b6da-cc918242df62" providerId="ADAL" clId="{626650AD-0801-475F-A7E7-D7A485100E42}" dt="2023-10-14T15:51:38.640" v="1" actId="1076"/>
          <ac:picMkLst>
            <pc:docMk/>
            <pc:sldMk cId="2115966810" sldId="256"/>
            <ac:picMk id="6" creationId="{27ECDF10-57B2-B3CD-C1E6-4BB3EC8B19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4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3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7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3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1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65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5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3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27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94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8471830-E449-4DF2-AA19-5AE60D2A6553}" type="datetimeFigureOut">
              <a:rPr lang="en-GB" smtClean="0"/>
              <a:t>14/10/2023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F7576F2-0620-4F28-A0EE-7204CAED2A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77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L5xOMTKf2A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wvOmp131e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i3tTZAZT65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AE89-02FE-56FE-D814-D20D1BDEB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Exploring nature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2B581-7863-BC0F-3ACE-C50AFADA2D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LO: </a:t>
            </a:r>
            <a:r>
              <a:rPr lang="en-GB" sz="2400" dirty="0">
                <a:latin typeface="Abadi" panose="020B0604020104020204" pitchFamily="34" charset="0"/>
              </a:rPr>
              <a:t>Why and how does Toni Morrison craft her novel relying on nature and animal imagery? </a:t>
            </a:r>
            <a:endParaRPr lang="en-GB" dirty="0"/>
          </a:p>
        </p:txBody>
      </p:sp>
      <p:sp>
        <p:nvSpPr>
          <p:cNvPr id="4" name="Star: 7 Points 3">
            <a:extLst>
              <a:ext uri="{FF2B5EF4-FFF2-40B4-BE49-F238E27FC236}">
                <a16:creationId xmlns:a16="http://schemas.microsoft.com/office/drawing/2014/main" id="{1432E334-0928-5460-7C95-EFC6FF653531}"/>
              </a:ext>
            </a:extLst>
          </p:cNvPr>
          <p:cNvSpPr/>
          <p:nvPr/>
        </p:nvSpPr>
        <p:spPr>
          <a:xfrm>
            <a:off x="6966285" y="-469233"/>
            <a:ext cx="5931568" cy="475247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/>
          </a:p>
          <a:p>
            <a:pPr algn="ctr">
              <a:spcBef>
                <a:spcPts val="600"/>
              </a:spcBef>
            </a:pPr>
            <a:r>
              <a:rPr lang="en-GB" dirty="0"/>
              <a:t>In what ways is it significant that Amy Denver suggests </a:t>
            </a:r>
            <a:r>
              <a:rPr lang="en-GB" dirty="0" err="1"/>
              <a:t>Sethe’s</a:t>
            </a:r>
            <a:r>
              <a:rPr lang="en-GB" dirty="0"/>
              <a:t> scar looks like a tree?</a:t>
            </a:r>
          </a:p>
          <a:p>
            <a:pPr algn="ctr">
              <a:spcBef>
                <a:spcPts val="600"/>
              </a:spcBef>
            </a:pPr>
            <a:r>
              <a:rPr lang="en-GB" dirty="0"/>
              <a:t>Map out this ,metaphor – what is the difference between a scar and a tree? </a:t>
            </a:r>
          </a:p>
          <a:p>
            <a:pPr algn="ctr">
              <a:spcBef>
                <a:spcPts val="600"/>
              </a:spcBef>
            </a:pPr>
            <a:r>
              <a:rPr lang="en-GB" dirty="0"/>
              <a:t>What happens when we describe a scar to be like a tree? </a:t>
            </a:r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202948ED-61B5-8649-870F-3E70CDB6C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5473295"/>
            <a:ext cx="1278948" cy="685150"/>
          </a:xfrm>
          <a:prstGeom prst="rect">
            <a:avLst/>
          </a:prstGeom>
        </p:spPr>
      </p:pic>
      <p:pic>
        <p:nvPicPr>
          <p:cNvPr id="6" name="Picture 5" descr="A flag with red white and blue stripes&#10;&#10;Description automatically generated">
            <a:extLst>
              <a:ext uri="{FF2B5EF4-FFF2-40B4-BE49-F238E27FC236}">
                <a16:creationId xmlns:a16="http://schemas.microsoft.com/office/drawing/2014/main" id="{27ECDF10-57B2-B3CD-C1E6-4BB3EC8B19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02" y="5464048"/>
            <a:ext cx="1383926" cy="75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6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E40B42-328B-834E-47A1-5094F464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7" y="43804"/>
            <a:ext cx="10923711" cy="3385196"/>
          </a:xfrm>
        </p:spPr>
        <p:txBody>
          <a:bodyPr>
            <a:normAutofit fontScale="90000"/>
          </a:bodyPr>
          <a:lstStyle/>
          <a:p>
            <a:r>
              <a:rPr lang="en-GB" sz="3200" b="1" cap="none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Explore </a:t>
            </a:r>
            <a:r>
              <a:rPr lang="en-GB" sz="3200" b="1" cap="none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Sethe’s</a:t>
            </a:r>
            <a:r>
              <a:rPr lang="en-GB" sz="3200" b="1" cap="none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escape </a:t>
            </a:r>
            <a:br>
              <a:rPr lang="en-GB" sz="3200" b="1" cap="none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</a:br>
            <a:r>
              <a:rPr lang="en-GB" sz="3200" cap="none" dirty="0">
                <a:solidFill>
                  <a:schemeClr val="tx1"/>
                </a:solidFill>
                <a:latin typeface="Abadi" panose="020B0604020104020204" pitchFamily="34" charset="0"/>
              </a:rPr>
              <a:t>On A3 sheets, track the escape narrative from one symbolic image to the next; add quotations and annotate how these figurative elements shape the narrative </a:t>
            </a:r>
            <a:br>
              <a:rPr lang="en-GB" sz="3200" cap="none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GB" sz="3200" cap="none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Evaluate: Which images are related to nature, which are related to man-made culture? Which dominates? How does </a:t>
            </a:r>
            <a:r>
              <a:rPr lang="en-GB" sz="3200" cap="none" dirty="0" err="1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Sethe</a:t>
            </a:r>
            <a:r>
              <a:rPr lang="en-GB" sz="3200" cap="none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 relate to either? </a:t>
            </a:r>
            <a:br>
              <a:rPr lang="en-GB" sz="3200" cap="none" dirty="0">
                <a:solidFill>
                  <a:schemeClr val="tx1"/>
                </a:solidFill>
                <a:highlight>
                  <a:srgbClr val="FFFF00"/>
                </a:highlight>
                <a:latin typeface="Abadi" panose="020B0604020104020204" pitchFamily="34" charset="0"/>
              </a:rPr>
            </a:br>
            <a:endParaRPr lang="en-GB" sz="3200" cap="none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13744DC-780E-D154-04E7-B95851C73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741" y="3174508"/>
            <a:ext cx="5189576" cy="220770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1. Denver’s birth in </a:t>
            </a:r>
            <a:r>
              <a:rPr lang="en-GB" b="1" dirty="0" err="1"/>
              <a:t>Sethe’s</a:t>
            </a:r>
            <a:r>
              <a:rPr lang="en-GB" b="1" dirty="0"/>
              <a:t> </a:t>
            </a:r>
            <a:r>
              <a:rPr lang="en-GB" b="1" dirty="0" err="1"/>
              <a:t>rememory</a:t>
            </a:r>
            <a:r>
              <a:rPr lang="en-GB" b="1" dirty="0"/>
              <a:t> (36-42)</a:t>
            </a:r>
          </a:p>
          <a:p>
            <a:r>
              <a:rPr lang="en-GB" dirty="0"/>
              <a:t>P. 36: antelope </a:t>
            </a:r>
          </a:p>
          <a:p>
            <a:r>
              <a:rPr lang="en-GB" dirty="0"/>
              <a:t>P. 38: snake </a:t>
            </a:r>
          </a:p>
          <a:p>
            <a:r>
              <a:rPr lang="en-GB" dirty="0"/>
              <a:t>P. 40: velvet</a:t>
            </a:r>
          </a:p>
          <a:p>
            <a:r>
              <a:rPr lang="en-GB" dirty="0"/>
              <a:t>P. 42: imagery relating to death and life </a:t>
            </a:r>
          </a:p>
          <a:p>
            <a:r>
              <a:rPr lang="en-GB" dirty="0"/>
              <a:t>P. 50: A charmed child? </a:t>
            </a:r>
            <a:r>
              <a:rPr lang="en-GB" dirty="0" err="1"/>
              <a:t>Sethe</a:t>
            </a:r>
            <a:r>
              <a:rPr lang="en-GB" dirty="0"/>
              <a:t> telling Paul D about Denver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F8CBD0-22E8-2E6B-7A77-3791AFD26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1989" y="2998482"/>
            <a:ext cx="4786771" cy="280211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2. Denver and Beloved: Two crossings (88-99)</a:t>
            </a:r>
          </a:p>
          <a:p>
            <a:pPr marL="0" indent="0">
              <a:buNone/>
            </a:pPr>
            <a:r>
              <a:rPr lang="en-GB" i="1" dirty="0"/>
              <a:t>What is the link between Beloved’s memory of a ‘dark’ place and the story of </a:t>
            </a:r>
            <a:r>
              <a:rPr lang="en-GB" i="1" dirty="0" err="1"/>
              <a:t>Sethe’s</a:t>
            </a:r>
            <a:r>
              <a:rPr lang="en-GB" i="1" dirty="0"/>
              <a:t> escape? </a:t>
            </a:r>
          </a:p>
          <a:p>
            <a:r>
              <a:rPr lang="en-GB" dirty="0"/>
              <a:t>P. 91: mossy teeth</a:t>
            </a:r>
          </a:p>
          <a:p>
            <a:r>
              <a:rPr lang="en-GB" dirty="0"/>
              <a:t>P. 92/93: Amy’s “tender-hearted mouth” and the tree</a:t>
            </a:r>
          </a:p>
          <a:p>
            <a:r>
              <a:rPr lang="en-GB" dirty="0"/>
              <a:t>P. 95/96: Lady Button Eyes</a:t>
            </a:r>
          </a:p>
          <a:p>
            <a:r>
              <a:rPr lang="en-GB" dirty="0"/>
              <a:t>P. 98: water</a:t>
            </a:r>
          </a:p>
          <a:p>
            <a:r>
              <a:rPr lang="en-GB" dirty="0"/>
              <a:t>p. 99: </a:t>
            </a:r>
            <a:r>
              <a:rPr lang="en-GB" dirty="0" err="1"/>
              <a:t>bluefern</a:t>
            </a:r>
            <a:r>
              <a:rPr lang="en-GB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69F29-C2BA-4C51-16D1-FE600042BB20}"/>
              </a:ext>
            </a:extLst>
          </p:cNvPr>
          <p:cNvSpPr txBox="1"/>
          <p:nvPr/>
        </p:nvSpPr>
        <p:spPr>
          <a:xfrm>
            <a:off x="1454909" y="5800601"/>
            <a:ext cx="609691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3. Arrived: Stamp Paid and Ella </a:t>
            </a:r>
          </a:p>
          <a:p>
            <a:r>
              <a:rPr lang="en-GB" dirty="0"/>
              <a:t>p.106-111:</a:t>
            </a:r>
          </a:p>
          <a:p>
            <a:r>
              <a:rPr lang="en-GB" dirty="0"/>
              <a:t> from the Ohio river to crystal earrings</a:t>
            </a:r>
          </a:p>
        </p:txBody>
      </p:sp>
    </p:spTree>
    <p:extLst>
      <p:ext uri="{BB962C8B-B14F-4D97-AF65-F5344CB8AC3E}">
        <p14:creationId xmlns:p14="http://schemas.microsoft.com/office/powerpoint/2010/main" val="17723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01EBB4D-E42B-468D-B801-D16CF43E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A7FBF63C-B061-4F66-8609-FED8EFFDA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D893CC27-5C56-4F6F-9B94-413AE08B9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76D64082-5099-45DC-84A9-81EA54822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64" name="Oval 2063">
              <a:extLst>
                <a:ext uri="{FF2B5EF4-FFF2-40B4-BE49-F238E27FC236}">
                  <a16:creationId xmlns:a16="http://schemas.microsoft.com/office/drawing/2014/main" id="{A9E39E47-E101-4CE1-883E-6C6528BE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65" name="Oval 2064">
              <a:extLst>
                <a:ext uri="{FF2B5EF4-FFF2-40B4-BE49-F238E27FC236}">
                  <a16:creationId xmlns:a16="http://schemas.microsoft.com/office/drawing/2014/main" id="{2830CD01-B213-47C9-81AD-433E08F7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79A76B16-3D94-4E0A-BDAB-469A55D47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44569-E0AC-3FE9-6535-A43D8CB0B3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53263" y="4665605"/>
            <a:ext cx="6788164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Bluefern and the Ohio river</a:t>
            </a:r>
          </a:p>
        </p:txBody>
      </p:sp>
      <p:pic>
        <p:nvPicPr>
          <p:cNvPr id="1026" name="Picture 2" descr="Blue fern [sumatra_0990]">
            <a:extLst>
              <a:ext uri="{FF2B5EF4-FFF2-40B4-BE49-F238E27FC236}">
                <a16:creationId xmlns:a16="http://schemas.microsoft.com/office/drawing/2014/main" id="{2371BAB2-5D0C-6ABD-9748-F613751C30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3" r="-1" b="7425"/>
          <a:stretch/>
        </p:blipFill>
        <p:spPr bwMode="auto">
          <a:xfrm>
            <a:off x="306314" y="334792"/>
            <a:ext cx="4541990" cy="569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4956A0B-83D5-06F6-495D-46FC860EE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3" r="-1" b="-1"/>
          <a:stretch/>
        </p:blipFill>
        <p:spPr bwMode="auto">
          <a:xfrm>
            <a:off x="4972050" y="334791"/>
            <a:ext cx="6896099" cy="40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9" name="Rectangle 2068">
            <a:extLst>
              <a:ext uri="{FF2B5EF4-FFF2-40B4-BE49-F238E27FC236}">
                <a16:creationId xmlns:a16="http://schemas.microsoft.com/office/drawing/2014/main" id="{97116258-44FA-4FC2-99D1-52CCB536E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Rectangle 2070">
            <a:extLst>
              <a:ext uri="{FF2B5EF4-FFF2-40B4-BE49-F238E27FC236}">
                <a16:creationId xmlns:a16="http://schemas.microsoft.com/office/drawing/2014/main" id="{73DC887C-A645-4B67-AFCC-7596D232F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BB9BD6-51CD-44C0-6670-254E5C92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How do oral storytelling and folk tales influence Toni Morrison’s style? 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EF9860-58AD-1FFE-58FD-8096B9569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3ACE-4321-5874-9F18-472718F1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274" y="109510"/>
            <a:ext cx="10830974" cy="1283192"/>
          </a:xfrm>
        </p:spPr>
        <p:txBody>
          <a:bodyPr>
            <a:noAutofit/>
          </a:bodyPr>
          <a:lstStyle/>
          <a:p>
            <a:r>
              <a:rPr lang="en-GB" sz="3600" dirty="0">
                <a:latin typeface="Abadi" panose="020B0604020104020204" pitchFamily="34" charset="0"/>
              </a:rPr>
              <a:t>Why does Toni Morrison shape her novel via nature and animal imagery? </a:t>
            </a:r>
            <a:br>
              <a:rPr lang="en-GB" sz="3600" dirty="0">
                <a:latin typeface="Abadi" panose="020B0604020104020204" pitchFamily="34" charset="0"/>
              </a:rPr>
            </a:br>
            <a:r>
              <a:rPr lang="en-GB" sz="3600" b="1" dirty="0">
                <a:highlight>
                  <a:srgbClr val="FFFF00"/>
                </a:highlight>
                <a:latin typeface="Abadi" panose="020B0604020104020204" pitchFamily="34" charset="0"/>
              </a:rPr>
              <a:t>Context: Folk tales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42199-4918-96A4-1FB8-9D1609F2D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274" y="1727378"/>
            <a:ext cx="5475449" cy="39233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When slaves arrived in the New World from Africa in the 1700s and 1800s, they brought with them a </a:t>
            </a:r>
            <a:r>
              <a:rPr lang="en-US" b="1" dirty="0"/>
              <a:t>vast oral tradition. </a:t>
            </a:r>
          </a:p>
          <a:p>
            <a:pPr marL="0" indent="0">
              <a:buNone/>
            </a:pPr>
            <a:r>
              <a:rPr lang="en-US" dirty="0"/>
              <a:t>The details and characters of the stories evolved over time in the Americas, though many of the motifs endured. </a:t>
            </a:r>
          </a:p>
          <a:p>
            <a:pPr marL="0" indent="0">
              <a:buNone/>
            </a:pPr>
            <a:r>
              <a:rPr lang="en-US" dirty="0"/>
              <a:t>Oral cultures are so significant because </a:t>
            </a:r>
            <a:r>
              <a:rPr lang="en-US" b="1" dirty="0"/>
              <a:t>slaves were forced into illiteracy</a:t>
            </a:r>
            <a:r>
              <a:rPr lang="en-US" dirty="0"/>
              <a:t> – this was a means to keep control and stifle ideas of freedom and independence</a:t>
            </a:r>
          </a:p>
          <a:p>
            <a:pPr marL="0" indent="0">
              <a:buNone/>
            </a:pPr>
            <a:r>
              <a:rPr lang="en-US" dirty="0"/>
              <a:t>One important way counteracting this was through folk tales, </a:t>
            </a:r>
            <a:r>
              <a:rPr lang="en-US" b="1" dirty="0"/>
              <a:t>which the African slaves used as a way of recording their experiences </a:t>
            </a:r>
            <a:r>
              <a:rPr lang="en-US" dirty="0"/>
              <a:t>– these were retold in secret, adapted to their enslaved situation, adding in elements of freedom and hope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As regards languages, </a:t>
            </a:r>
            <a:r>
              <a:rPr lang="en-GB" b="1" dirty="0"/>
              <a:t>slaves were often multi-lingual</a:t>
            </a:r>
            <a:r>
              <a:rPr lang="en-GB" dirty="0"/>
              <a:t>, speaking creole or English as well as other languages, which could include American indigenous languages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748949-860D-316F-4909-CF32E2328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27378"/>
            <a:ext cx="5519253" cy="47745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Listen to an example of such a folk tale here: </a:t>
            </a:r>
            <a:r>
              <a:rPr lang="en-GB" dirty="0">
                <a:hlinkClick r:id="rId2"/>
              </a:rPr>
              <a:t>https://youtu.be/-L5xOMTKf2A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b="1" dirty="0"/>
              <a:t>Typical motifs: </a:t>
            </a:r>
          </a:p>
          <a:p>
            <a:r>
              <a:rPr lang="en-US" dirty="0"/>
              <a:t>Although folktales reflected the uncertainties of life for enslaved African Americans, they also provided a message of stability and assurance. </a:t>
            </a:r>
          </a:p>
          <a:p>
            <a:r>
              <a:rPr lang="en-US" dirty="0"/>
              <a:t>The mother image found in some tales, for example, represents tenderness and goodness</a:t>
            </a:r>
          </a:p>
          <a:p>
            <a:r>
              <a:rPr lang="en-US" dirty="0"/>
              <a:t>the </a:t>
            </a:r>
            <a:r>
              <a:rPr lang="en-US" b="1" dirty="0"/>
              <a:t>child-hero is </a:t>
            </a:r>
            <a:r>
              <a:rPr lang="en-US" dirty="0"/>
              <a:t>a symbol of purity and innocence</a:t>
            </a:r>
          </a:p>
          <a:p>
            <a:r>
              <a:rPr lang="en-US" b="1" dirty="0"/>
              <a:t>smaller, less-powerful creatures, such as Brer Rabbit, always outsmart the larger, stronger characters</a:t>
            </a:r>
            <a:r>
              <a:rPr lang="en-US" dirty="0"/>
              <a:t>, such as Brer Fox and Brer Bear. </a:t>
            </a:r>
          </a:p>
          <a:p>
            <a:r>
              <a:rPr lang="en-US" dirty="0"/>
              <a:t>They often reflect the slaves’ </a:t>
            </a:r>
            <a:r>
              <a:rPr lang="en-US" b="1" dirty="0"/>
              <a:t>desire to outwit their stronger, more-powerful owners</a:t>
            </a:r>
            <a:r>
              <a:rPr lang="en-US" dirty="0"/>
              <a:t>. In the brutal world of the slaves, these images meant a great deal.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13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2AA1-397E-03F7-824A-988253B8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4633"/>
            <a:ext cx="6151418" cy="332786"/>
          </a:xfrm>
        </p:spPr>
        <p:txBody>
          <a:bodyPr>
            <a:noAutofit/>
          </a:bodyPr>
          <a:lstStyle/>
          <a:p>
            <a:r>
              <a:rPr lang="en-GB" sz="2400" dirty="0">
                <a:latin typeface="Abadi" panose="020B0604020104020204" pitchFamily="34" charset="0"/>
              </a:rPr>
              <a:t>Zora Neale Hurston’s collected folk tales: How the snake got his poison </a:t>
            </a:r>
          </a:p>
        </p:txBody>
      </p:sp>
      <p:pic>
        <p:nvPicPr>
          <p:cNvPr id="6" name="Content Placeholder 5" descr="A page of a book&#10;&#10;Description automatically generated with medium confidence">
            <a:extLst>
              <a:ext uri="{FF2B5EF4-FFF2-40B4-BE49-F238E27FC236}">
                <a16:creationId xmlns:a16="http://schemas.microsoft.com/office/drawing/2014/main" id="{6581F560-11DA-B2A1-3D05-3E0742C93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FF2B5EF4-FFF2-40B4-BE49-F238E27FC236}">
                <a16:creationId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6="http://schemas.microsoft.com/office/drawing/2014/main" xmlns:arto="http://schemas.microsoft.com/office/word/2006/arto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id="{FA6A6C01-B036-4FF9-B71A-C46FF9C40DFF}"/>
              </a:ext>
            </a:extLst>
          </a:blip>
          <a:stretch>
            <a:fillRect/>
          </a:stretch>
        </p:blipFill>
        <p:spPr>
          <a:xfrm>
            <a:off x="7384473" y="0"/>
            <a:ext cx="3906982" cy="6680886"/>
          </a:xfrm>
          <a:prstGeom prst="rect">
            <a:avLst/>
          </a:prstGeom>
        </p:spPr>
      </p:pic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6F28D722-93BE-AC70-3491-96691A911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FF2B5EF4-FFF2-40B4-BE49-F238E27FC236}">
                <a16:creationId xmlns:lc="http://schemas.openxmlformats.org/drawingml/2006/lockedCanvas" xmlns:arto="http://schemas.microsoft.com/office/word/2006/arto" xmlns:a16="http://schemas.microsoft.com/office/drawing/2014/main" xmlns:w="http://schemas.openxmlformats.org/wordprocessingml/2006/main" xmlns:w10="urn:schemas-microsoft-com:office:word" xmlns:v="urn:schemas-microsoft-com:vml" xmlns:o="urn:schemas-microsoft-com:office:office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id="{44C4CD43-F4BD-4C66-A62D-2CD1F7F1BC76}"/>
              </a:ext>
            </a:extLst>
          </a:blip>
          <a:stretch>
            <a:fillRect/>
          </a:stretch>
        </p:blipFill>
        <p:spPr>
          <a:xfrm>
            <a:off x="220890" y="1586345"/>
            <a:ext cx="6364312" cy="2396461"/>
          </a:xfrm>
          <a:prstGeom prst="rect">
            <a:avLst/>
          </a:prstGeom>
        </p:spPr>
      </p:pic>
      <p:sp>
        <p:nvSpPr>
          <p:cNvPr id="7" name="Star: 7 Points 6">
            <a:extLst>
              <a:ext uri="{FF2B5EF4-FFF2-40B4-BE49-F238E27FC236}">
                <a16:creationId xmlns:a16="http://schemas.microsoft.com/office/drawing/2014/main" id="{C038E3B5-08EB-FC8F-8136-FE15E8D41259}"/>
              </a:ext>
            </a:extLst>
          </p:cNvPr>
          <p:cNvSpPr/>
          <p:nvPr/>
        </p:nvSpPr>
        <p:spPr>
          <a:xfrm>
            <a:off x="1283002" y="3689501"/>
            <a:ext cx="5484943" cy="316430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en-GB" dirty="0"/>
          </a:p>
          <a:p>
            <a:pPr algn="ctr">
              <a:spcBef>
                <a:spcPts val="600"/>
              </a:spcBef>
            </a:pPr>
            <a:r>
              <a:rPr lang="en-GB" dirty="0"/>
              <a:t>How could you use the idea of folk tales (and the snake in this particular folk tale ) to explain </a:t>
            </a:r>
            <a:r>
              <a:rPr lang="en-GB" dirty="0" err="1"/>
              <a:t>Sethe’s</a:t>
            </a:r>
            <a:r>
              <a:rPr lang="en-GB" dirty="0"/>
              <a:t> identification with a snake with more nuance? </a:t>
            </a:r>
          </a:p>
        </p:txBody>
      </p:sp>
    </p:spTree>
    <p:extLst>
      <p:ext uri="{BB962C8B-B14F-4D97-AF65-F5344CB8AC3E}">
        <p14:creationId xmlns:p14="http://schemas.microsoft.com/office/powerpoint/2010/main" val="284721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7EA3-3655-0C68-B18C-B5F6915C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dirty="0"/>
              <a:t> </a:t>
            </a:r>
            <a:r>
              <a:rPr lang="en-US" sz="4800" dirty="0">
                <a:highlight>
                  <a:srgbClr val="FFFF00"/>
                </a:highlight>
              </a:rPr>
              <a:t>More Context: </a:t>
            </a:r>
            <a:br>
              <a:rPr lang="en-US" sz="4800" dirty="0">
                <a:highlight>
                  <a:srgbClr val="FFFF00"/>
                </a:highlight>
              </a:rPr>
            </a:br>
            <a:r>
              <a:rPr lang="en-US" sz="4800" dirty="0"/>
              <a:t>Why Antelopes?</a:t>
            </a:r>
          </a:p>
        </p:txBody>
      </p:sp>
      <p:pic>
        <p:nvPicPr>
          <p:cNvPr id="1028" name="Picture 4" descr="Chiwara headdress">
            <a:extLst>
              <a:ext uri="{FF2B5EF4-FFF2-40B4-BE49-F238E27FC236}">
                <a16:creationId xmlns:a16="http://schemas.microsoft.com/office/drawing/2014/main" id="{EB89DC0B-705A-EB10-771C-D493482F4B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23089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984AB-9EBA-BE68-1934-906539169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286" y="2456596"/>
            <a:ext cx="4741962" cy="3715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Chiwara, (Chi wara or Tyiwar): antelope figure of the Bambara (Bamana) people of Mali </a:t>
            </a:r>
          </a:p>
          <a:p>
            <a:r>
              <a:rPr lang="en-US" sz="1700"/>
              <a:t>represents the spirit that taught humans the fundamentals of agriculture. The Bambara honour Chiwara though art and dance.</a:t>
            </a:r>
          </a:p>
          <a:p>
            <a:r>
              <a:rPr lang="en-US" sz="1700"/>
              <a:t>About the </a:t>
            </a:r>
            <a:r>
              <a:rPr lang="en-US" sz="1700" b="0" i="0">
                <a:effectLst/>
              </a:rPr>
              <a:t>Antelope Headcrest (Chi Wara) from Mali: </a:t>
            </a:r>
          </a:p>
          <a:p>
            <a:r>
              <a:rPr lang="en-US" sz="1700">
                <a:hlinkClick r:id="rId3"/>
              </a:rPr>
              <a:t>https://youtu.be/NwvOmp131e4</a:t>
            </a:r>
            <a:r>
              <a:rPr lang="en-US" sz="1700"/>
              <a:t> </a:t>
            </a:r>
          </a:p>
          <a:p>
            <a:r>
              <a:rPr lang="en-US" sz="1700"/>
              <a:t>Mali – masked dance: </a:t>
            </a:r>
            <a:r>
              <a:rPr lang="en-US" sz="1700">
                <a:hlinkClick r:id="rId4"/>
              </a:rPr>
              <a:t>https://youtu.be/i3tTZAZT65I</a:t>
            </a:r>
            <a:r>
              <a:rPr lang="en-US" sz="17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001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69E32-9CBF-8AB1-EB76-122923985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37524" y="2064730"/>
            <a:ext cx="2942706" cy="2728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>
                <a:solidFill>
                  <a:schemeClr val="tx2"/>
                </a:solidFill>
              </a:rPr>
              <a:t>What does nature signify in Toni Morrison's </a:t>
            </a:r>
            <a:r>
              <a:rPr lang="en-US" sz="2800" i="1">
                <a:solidFill>
                  <a:schemeClr val="tx2"/>
                </a:solidFill>
              </a:rPr>
              <a:t>Beloved</a:t>
            </a:r>
            <a:r>
              <a:rPr lang="en-US" sz="2800">
                <a:solidFill>
                  <a:schemeClr val="tx2"/>
                </a:solidFill>
              </a:rPr>
              <a:t>?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4CFDD4A-4FA1-4CD9-90D5-E253C2040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14818" y="720071"/>
            <a:ext cx="5417868" cy="5417858"/>
            <a:chOff x="1311770" y="720071"/>
            <a:chExt cx="5417868" cy="541785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1770" y="720071"/>
              <a:ext cx="5417868" cy="5417858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8390" y="1006688"/>
              <a:ext cx="4844628" cy="4844620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4F45A38-2108-7C67-550C-F7DA05D5B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507" y="1316890"/>
            <a:ext cx="4606394" cy="42242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000">
                <a:solidFill>
                  <a:srgbClr val="FFFFFF"/>
                </a:solidFill>
              </a:rPr>
              <a:t>Sum it up!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5208" y="3388657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1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3">
      <a:majorFont>
        <a:latin typeface="Tw Cen MT"/>
        <a:ea typeface=""/>
        <a:cs typeface=""/>
      </a:majorFont>
      <a:minorFont>
        <a:latin typeface="Abadi"/>
        <a:ea typeface=""/>
        <a:cs typeface="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690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Abadi</vt:lpstr>
      <vt:lpstr>Calibri</vt:lpstr>
      <vt:lpstr>Rockwell Extra Bold</vt:lpstr>
      <vt:lpstr>Tw Cen MT</vt:lpstr>
      <vt:lpstr>Wingdings</vt:lpstr>
      <vt:lpstr>Wood Type</vt:lpstr>
      <vt:lpstr>Exploring nature </vt:lpstr>
      <vt:lpstr>Explore Sethe’s escape  On A3 sheets, track the escape narrative from one symbolic image to the next; add quotations and annotate how these figurative elements shape the narrative  Evaluate: Which images are related to nature, which are related to man-made culture? Which dominates? How does Sethe relate to either?  </vt:lpstr>
      <vt:lpstr>Bluefern and the Ohio river</vt:lpstr>
      <vt:lpstr>How do oral storytelling and folk tales influence Toni Morrison’s style? </vt:lpstr>
      <vt:lpstr>Why does Toni Morrison shape her novel via nature and animal imagery?  Context: Folk tales </vt:lpstr>
      <vt:lpstr>Zora Neale Hurston’s collected folk tales: How the snake got his poison </vt:lpstr>
      <vt:lpstr> More Context:  Why Antelopes?</vt:lpstr>
      <vt:lpstr>Sum it up!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nature </dc:title>
  <dc:creator>Katharina Donn</dc:creator>
  <cp:lastModifiedBy>HALL, EMMA (PGR)</cp:lastModifiedBy>
  <cp:revision>2</cp:revision>
  <dcterms:created xsi:type="dcterms:W3CDTF">2022-07-14T09:15:44Z</dcterms:created>
  <dcterms:modified xsi:type="dcterms:W3CDTF">2023-10-14T15:51:41Z</dcterms:modified>
</cp:coreProperties>
</file>