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1564" r:id="rId2"/>
    <p:sldId id="1593" r:id="rId3"/>
    <p:sldId id="1597" r:id="rId4"/>
    <p:sldId id="1596" r:id="rId5"/>
    <p:sldId id="1559" r:id="rId6"/>
    <p:sldId id="1565" r:id="rId7"/>
    <p:sldId id="1566" r:id="rId8"/>
    <p:sldId id="1567" r:id="rId9"/>
    <p:sldId id="1568" r:id="rId10"/>
    <p:sldId id="1569" r:id="rId11"/>
    <p:sldId id="1580" r:id="rId12"/>
    <p:sldId id="1562" r:id="rId13"/>
    <p:sldId id="1575" r:id="rId14"/>
    <p:sldId id="1571" r:id="rId15"/>
    <p:sldId id="1540" r:id="rId16"/>
    <p:sldId id="1578" r:id="rId17"/>
    <p:sldId id="1544" r:id="rId18"/>
    <p:sldId id="1546" r:id="rId19"/>
    <p:sldId id="1548" r:id="rId20"/>
    <p:sldId id="1551" r:id="rId21"/>
    <p:sldId id="1552" r:id="rId22"/>
    <p:sldId id="1557" r:id="rId23"/>
    <p:sldId id="1558" r:id="rId24"/>
    <p:sldId id="15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440AEF-BAC8-4D7B-A9A2-2860D35C7390}" v="1" dt="2023-10-14T15:49:42.8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955"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LL, EMMA (PGR)" userId="de357696-bbf4-439b-b6da-cc918242df62" providerId="ADAL" clId="{D9440AEF-BAC8-4D7B-A9A2-2860D35C7390}"/>
    <pc:docChg chg="modSld">
      <pc:chgData name="HALL, EMMA (PGR)" userId="de357696-bbf4-439b-b6da-cc918242df62" providerId="ADAL" clId="{D9440AEF-BAC8-4D7B-A9A2-2860D35C7390}" dt="2023-10-14T15:49:48.506" v="1" actId="1076"/>
      <pc:docMkLst>
        <pc:docMk/>
      </pc:docMkLst>
      <pc:sldChg chg="addSp modSp mod">
        <pc:chgData name="HALL, EMMA (PGR)" userId="de357696-bbf4-439b-b6da-cc918242df62" providerId="ADAL" clId="{D9440AEF-BAC8-4D7B-A9A2-2860D35C7390}" dt="2023-10-14T15:49:48.506" v="1" actId="1076"/>
        <pc:sldMkLst>
          <pc:docMk/>
          <pc:sldMk cId="210174033" sldId="1564"/>
        </pc:sldMkLst>
        <pc:picChg chg="add mod">
          <ac:chgData name="HALL, EMMA (PGR)" userId="de357696-bbf4-439b-b6da-cc918242df62" providerId="ADAL" clId="{D9440AEF-BAC8-4D7B-A9A2-2860D35C7390}" dt="2023-10-14T15:49:48.506" v="1" actId="1076"/>
          <ac:picMkLst>
            <pc:docMk/>
            <pc:sldMk cId="210174033" sldId="1564"/>
            <ac:picMk id="2" creationId="{202948ED-61B5-8649-870F-3E70CDB6C2F4}"/>
          </ac:picMkLst>
        </pc:picChg>
        <pc:picChg chg="add mod">
          <ac:chgData name="HALL, EMMA (PGR)" userId="de357696-bbf4-439b-b6da-cc918242df62" providerId="ADAL" clId="{D9440AEF-BAC8-4D7B-A9A2-2860D35C7390}" dt="2023-10-14T15:49:48.506" v="1" actId="1076"/>
          <ac:picMkLst>
            <pc:docMk/>
            <pc:sldMk cId="210174033" sldId="1564"/>
            <ac:picMk id="3" creationId="{27ECDF10-57B2-B3CD-C1E6-4BB3EC8B19E8}"/>
          </ac:picMkLst>
        </pc:picChg>
      </pc:sldChg>
    </pc:docChg>
  </pc:docChgLst>
</pc:chgInfo>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AB9096-2988-48EE-A7D3-29E828A9A042}" type="datetimeFigureOut">
              <a:rPr lang="en-GB" smtClean="0"/>
              <a:t>14/10/2023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A2943858-6C3C-414C-8CF6-904B1A5B819B}" type="slidenum">
              <a:rPr lang="en-GB" smtClean="0"/>
              <a:t>‹#›</a:t>
            </a:fld>
            <a:endParaRPr lang="en-GB"/>
          </a:p>
        </p:txBody>
      </p:sp>
    </p:spTree>
    <p:extLst>
      <p:ext uri="{BB962C8B-B14F-4D97-AF65-F5344CB8AC3E}">
        <p14:creationId xmlns:p14="http://schemas.microsoft.com/office/powerpoint/2010/main" val="108314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AB9096-2988-48EE-A7D3-29E828A9A042}" type="datetimeFigureOut">
              <a:rPr lang="en-GB" smtClean="0"/>
              <a:t>14/10/2023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943858-6C3C-414C-8CF6-904B1A5B819B}" type="slidenum">
              <a:rPr lang="en-GB" smtClean="0"/>
              <a:t>‹#›</a:t>
            </a:fld>
            <a:endParaRPr lang="en-GB"/>
          </a:p>
        </p:txBody>
      </p:sp>
    </p:spTree>
    <p:extLst>
      <p:ext uri="{BB962C8B-B14F-4D97-AF65-F5344CB8AC3E}">
        <p14:creationId xmlns:p14="http://schemas.microsoft.com/office/powerpoint/2010/main" val="1175704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AB9096-2988-48EE-A7D3-29E828A9A042}" type="datetimeFigureOut">
              <a:rPr lang="en-GB" smtClean="0"/>
              <a:t>14/10/2023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943858-6C3C-414C-8CF6-904B1A5B819B}" type="slidenum">
              <a:rPr lang="en-GB" smtClean="0"/>
              <a:t>‹#›</a:t>
            </a:fld>
            <a:endParaRPr lang="en-GB"/>
          </a:p>
        </p:txBody>
      </p:sp>
    </p:spTree>
    <p:extLst>
      <p:ext uri="{BB962C8B-B14F-4D97-AF65-F5344CB8AC3E}">
        <p14:creationId xmlns:p14="http://schemas.microsoft.com/office/powerpoint/2010/main" val="1106926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AB9096-2988-48EE-A7D3-29E828A9A042}" type="datetimeFigureOut">
              <a:rPr lang="en-GB" smtClean="0"/>
              <a:t>14/10/2023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943858-6C3C-414C-8CF6-904B1A5B819B}" type="slidenum">
              <a:rPr lang="en-GB" smtClean="0"/>
              <a:t>‹#›</a:t>
            </a:fld>
            <a:endParaRPr lang="en-GB"/>
          </a:p>
        </p:txBody>
      </p:sp>
    </p:spTree>
    <p:extLst>
      <p:ext uri="{BB962C8B-B14F-4D97-AF65-F5344CB8AC3E}">
        <p14:creationId xmlns:p14="http://schemas.microsoft.com/office/powerpoint/2010/main" val="2205614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75AB9096-2988-48EE-A7D3-29E828A9A042}" type="datetimeFigureOut">
              <a:rPr lang="en-GB" smtClean="0"/>
              <a:t>14/10/2023</a:t>
            </a:fld>
            <a:endParaRPr lang="en-GB"/>
          </a:p>
        </p:txBody>
      </p:sp>
      <p:sp>
        <p:nvSpPr>
          <p:cNvPr id="5" name="Footer Placeholder 4"/>
          <p:cNvSpPr>
            <a:spLocks noGrp="1"/>
          </p:cNvSpPr>
          <p:nvPr>
            <p:ph type="ftr" sz="quarter" idx="11"/>
          </p:nvPr>
        </p:nvSpPr>
        <p:spPr>
          <a:xfrm>
            <a:off x="2182708" y="6272784"/>
            <a:ext cx="6327648" cy="365125"/>
          </a:xfrm>
        </p:spPr>
        <p:txBody>
          <a:bodyPr/>
          <a:lstStyle/>
          <a:p>
            <a:endParaRPr lang="en-GB"/>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A2943858-6C3C-414C-8CF6-904B1A5B819B}" type="slidenum">
              <a:rPr lang="en-GB" smtClean="0"/>
              <a:t>‹#›</a:t>
            </a:fld>
            <a:endParaRPr lang="en-GB"/>
          </a:p>
        </p:txBody>
      </p:sp>
    </p:spTree>
    <p:extLst>
      <p:ext uri="{BB962C8B-B14F-4D97-AF65-F5344CB8AC3E}">
        <p14:creationId xmlns:p14="http://schemas.microsoft.com/office/powerpoint/2010/main" val="3353668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AB9096-2988-48EE-A7D3-29E828A9A042}" type="datetimeFigureOut">
              <a:rPr lang="en-GB" smtClean="0"/>
              <a:t>14/10/2023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943858-6C3C-414C-8CF6-904B1A5B819B}" type="slidenum">
              <a:rPr lang="en-GB" smtClean="0"/>
              <a:t>‹#›</a:t>
            </a:fld>
            <a:endParaRPr lang="en-GB"/>
          </a:p>
        </p:txBody>
      </p:sp>
    </p:spTree>
    <p:extLst>
      <p:ext uri="{BB962C8B-B14F-4D97-AF65-F5344CB8AC3E}">
        <p14:creationId xmlns:p14="http://schemas.microsoft.com/office/powerpoint/2010/main" val="2007678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AB9096-2988-48EE-A7D3-29E828A9A042}" type="datetimeFigureOut">
              <a:rPr lang="en-GB" smtClean="0"/>
              <a:t>14/10/2023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2943858-6C3C-414C-8CF6-904B1A5B819B}" type="slidenum">
              <a:rPr lang="en-GB" smtClean="0"/>
              <a:t>‹#›</a:t>
            </a:fld>
            <a:endParaRPr lang="en-GB"/>
          </a:p>
        </p:txBody>
      </p:sp>
    </p:spTree>
    <p:extLst>
      <p:ext uri="{BB962C8B-B14F-4D97-AF65-F5344CB8AC3E}">
        <p14:creationId xmlns:p14="http://schemas.microsoft.com/office/powerpoint/2010/main" val="4008810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AB9096-2988-48EE-A7D3-29E828A9A042}" type="datetimeFigureOut">
              <a:rPr lang="en-GB" smtClean="0"/>
              <a:t>14/10/2023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2943858-6C3C-414C-8CF6-904B1A5B819B}" type="slidenum">
              <a:rPr lang="en-GB" smtClean="0"/>
              <a:t>‹#›</a:t>
            </a:fld>
            <a:endParaRPr lang="en-GB"/>
          </a:p>
        </p:txBody>
      </p:sp>
    </p:spTree>
    <p:extLst>
      <p:ext uri="{BB962C8B-B14F-4D97-AF65-F5344CB8AC3E}">
        <p14:creationId xmlns:p14="http://schemas.microsoft.com/office/powerpoint/2010/main" val="2473981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AB9096-2988-48EE-A7D3-29E828A9A042}" type="datetimeFigureOut">
              <a:rPr lang="en-GB" smtClean="0"/>
              <a:t>14/10/2023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2943858-6C3C-414C-8CF6-904B1A5B819B}" type="slidenum">
              <a:rPr lang="en-GB" smtClean="0"/>
              <a:t>‹#›</a:t>
            </a:fld>
            <a:endParaRPr lang="en-GB"/>
          </a:p>
        </p:txBody>
      </p:sp>
    </p:spTree>
    <p:extLst>
      <p:ext uri="{BB962C8B-B14F-4D97-AF65-F5344CB8AC3E}">
        <p14:creationId xmlns:p14="http://schemas.microsoft.com/office/powerpoint/2010/main" val="1965904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AB9096-2988-48EE-A7D3-29E828A9A042}" type="datetimeFigureOut">
              <a:rPr lang="en-GB" smtClean="0"/>
              <a:t>14/10/2023</a:t>
            </a:fld>
            <a:endParaRPr lang="en-GB"/>
          </a:p>
        </p:txBody>
      </p:sp>
      <p:sp>
        <p:nvSpPr>
          <p:cNvPr id="6" name="Footer Placeholder 5"/>
          <p:cNvSpPr>
            <a:spLocks noGrp="1"/>
          </p:cNvSpPr>
          <p:nvPr>
            <p:ph type="ftr" sz="quarter" idx="11"/>
          </p:nvPr>
        </p:nvSpPr>
        <p:spPr/>
        <p:txBody>
          <a:bodyPr/>
          <a:lstStyle/>
          <a:p>
            <a:endParaRPr lang="en-GB"/>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A2943858-6C3C-414C-8CF6-904B1A5B819B}" type="slidenum">
              <a:rPr lang="en-GB" smtClean="0"/>
              <a:t>‹#›</a:t>
            </a:fld>
            <a:endParaRPr lang="en-GB"/>
          </a:p>
        </p:txBody>
      </p:sp>
    </p:spTree>
    <p:extLst>
      <p:ext uri="{BB962C8B-B14F-4D97-AF65-F5344CB8AC3E}">
        <p14:creationId xmlns:p14="http://schemas.microsoft.com/office/powerpoint/2010/main" val="109138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AB9096-2988-48EE-A7D3-29E828A9A042}" type="datetimeFigureOut">
              <a:rPr lang="en-GB" smtClean="0"/>
              <a:t>14/10/2023</a:t>
            </a:fld>
            <a:endParaRPr lang="en-GB"/>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A2943858-6C3C-414C-8CF6-904B1A5B819B}" type="slidenum">
              <a:rPr lang="en-GB" smtClean="0"/>
              <a:t>‹#›</a:t>
            </a:fld>
            <a:endParaRPr lang="en-GB"/>
          </a:p>
        </p:txBody>
      </p:sp>
    </p:spTree>
    <p:extLst>
      <p:ext uri="{BB962C8B-B14F-4D97-AF65-F5344CB8AC3E}">
        <p14:creationId xmlns:p14="http://schemas.microsoft.com/office/powerpoint/2010/main" val="3549217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75AB9096-2988-48EE-A7D3-29E828A9A042}" type="datetimeFigureOut">
              <a:rPr lang="en-GB" smtClean="0"/>
              <a:t>14/10/2023</a:t>
            </a:fld>
            <a:endParaRPr lang="en-GB"/>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GB"/>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A2943858-6C3C-414C-8CF6-904B1A5B819B}" type="slidenum">
              <a:rPr lang="en-GB" smtClean="0"/>
              <a:t>‹#›</a:t>
            </a:fld>
            <a:endParaRPr lang="en-GB"/>
          </a:p>
        </p:txBody>
      </p:sp>
    </p:spTree>
    <p:extLst>
      <p:ext uri="{BB962C8B-B14F-4D97-AF65-F5344CB8AC3E}">
        <p14:creationId xmlns:p14="http://schemas.microsoft.com/office/powerpoint/2010/main" val="38500821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hyperlink" Target="https://theconversation.com/how-african-american-folklore-saved-the-cultural-memory-and-history-of-slaves-98427" TargetMode="Externa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hyperlink" Target="https://youtu.be/-L5xOMTKf2A" TargetMode="External"/><Relationship Id="rId5" Type="http://schemas.openxmlformats.org/officeDocument/2006/relationships/image" Target="../media/image14.jpe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hyperlink" Target="https://www.britannica.com/event/Reconstruction-United-States-history" TargetMode="Externa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hyperlink" Target="https://youtu.be/0IJrhQE6DZk" TargetMode="External"/><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image" Target="../media/image11.jpeg"/><Relationship Id="rId5" Type="http://schemas.microsoft.com/office/2007/relationships/hdphoto" Target="../media/hdphoto2.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0A2256-82F3-418D-B1F5-0BF296EBFEF1}"/>
              </a:ext>
            </a:extLst>
          </p:cNvPr>
          <p:cNvSpPr>
            <a:spLocks noGrp="1"/>
          </p:cNvSpPr>
          <p:nvPr>
            <p:ph type="ctrTitle"/>
          </p:nvPr>
        </p:nvSpPr>
        <p:spPr/>
        <p:txBody>
          <a:bodyPr/>
          <a:lstStyle/>
          <a:p>
            <a:r>
              <a:rPr lang="en-GB" sz="8000" dirty="0">
                <a:latin typeface="Abadi" panose="020B0604020104020204" pitchFamily="34" charset="0"/>
              </a:rPr>
              <a:t>The past intrudes into the present </a:t>
            </a:r>
          </a:p>
        </p:txBody>
      </p:sp>
      <p:sp>
        <p:nvSpPr>
          <p:cNvPr id="5" name="Subtitle 4">
            <a:extLst>
              <a:ext uri="{FF2B5EF4-FFF2-40B4-BE49-F238E27FC236}">
                <a16:creationId xmlns:a16="http://schemas.microsoft.com/office/drawing/2014/main" id="{D5DE87A3-812D-481F-AC3A-044CA3D4A198}"/>
              </a:ext>
            </a:extLst>
          </p:cNvPr>
          <p:cNvSpPr>
            <a:spLocks noGrp="1"/>
          </p:cNvSpPr>
          <p:nvPr>
            <p:ph type="subTitle" idx="1"/>
          </p:nvPr>
        </p:nvSpPr>
        <p:spPr/>
        <p:txBody>
          <a:bodyPr/>
          <a:lstStyle/>
          <a:p>
            <a:r>
              <a:rPr lang="en-GB" dirty="0"/>
              <a:t>LO: to explore different forms of memory in ‘Beloved’</a:t>
            </a:r>
          </a:p>
        </p:txBody>
      </p:sp>
      <p:sp>
        <p:nvSpPr>
          <p:cNvPr id="6" name="TextBox 5">
            <a:extLst>
              <a:ext uri="{FF2B5EF4-FFF2-40B4-BE49-F238E27FC236}">
                <a16:creationId xmlns:a16="http://schemas.microsoft.com/office/drawing/2014/main" id="{BED70E14-AC95-4FF1-B7CB-D8A6A7EDC69C}"/>
              </a:ext>
            </a:extLst>
          </p:cNvPr>
          <p:cNvSpPr txBox="1"/>
          <p:nvPr/>
        </p:nvSpPr>
        <p:spPr>
          <a:xfrm>
            <a:off x="7906549" y="177838"/>
            <a:ext cx="3816388" cy="1722715"/>
          </a:xfrm>
          <a:prstGeom prst="star8">
            <a:avLst/>
          </a:prstGeom>
          <a:solidFill>
            <a:srgbClr val="FFFF00"/>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Rockwell" panose="02060603020205020403"/>
                <a:ea typeface="+mn-ea"/>
                <a:cs typeface="+mn-cs"/>
              </a:rPr>
              <a:t>For </a:t>
            </a:r>
            <a:r>
              <a:rPr kumimoji="0" lang="en-GB" sz="1800" b="0" i="0" u="none" strike="noStrike" kern="1200" cap="none" spc="0" normalizeH="0" baseline="0" noProof="0" dirty="0" err="1">
                <a:ln>
                  <a:noFill/>
                </a:ln>
                <a:solidFill>
                  <a:prstClr val="black"/>
                </a:solidFill>
                <a:effectLst/>
                <a:uLnTx/>
                <a:uFillTx/>
                <a:latin typeface="Rockwell" panose="02060603020205020403"/>
                <a:ea typeface="+mn-ea"/>
                <a:cs typeface="+mn-cs"/>
              </a:rPr>
              <a:t>Sethe</a:t>
            </a:r>
            <a:r>
              <a:rPr kumimoji="0" lang="en-GB" sz="1800" b="0" i="0" u="none" strike="noStrike" kern="1200" cap="none" spc="0" normalizeH="0" baseline="0" noProof="0" dirty="0">
                <a:ln>
                  <a:noFill/>
                </a:ln>
                <a:solidFill>
                  <a:prstClr val="black"/>
                </a:solidFill>
                <a:effectLst/>
                <a:uLnTx/>
                <a:uFillTx/>
                <a:latin typeface="Rockwell" panose="02060603020205020403"/>
                <a:ea typeface="+mn-ea"/>
                <a:cs typeface="+mn-cs"/>
              </a:rPr>
              <a:t>,“the future was a matter of keeping the past at bay’</a:t>
            </a:r>
          </a:p>
        </p:txBody>
      </p:sp>
      <p:pic>
        <p:nvPicPr>
          <p:cNvPr id="2" name="Picture 1" descr="A blue and black logo&#10;&#10;Description automatically generated">
            <a:extLst>
              <a:ext uri="{FF2B5EF4-FFF2-40B4-BE49-F238E27FC236}">
                <a16:creationId xmlns:a16="http://schemas.microsoft.com/office/drawing/2014/main" id="{202948ED-61B5-8649-870F-3E70CDB6C2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560" y="5463135"/>
            <a:ext cx="1278948" cy="685150"/>
          </a:xfrm>
          <a:prstGeom prst="rect">
            <a:avLst/>
          </a:prstGeom>
        </p:spPr>
      </p:pic>
      <p:pic>
        <p:nvPicPr>
          <p:cNvPr id="3" name="Picture 2" descr="A flag with red white and blue stripes&#10;&#10;Description automatically generated">
            <a:extLst>
              <a:ext uri="{FF2B5EF4-FFF2-40B4-BE49-F238E27FC236}">
                <a16:creationId xmlns:a16="http://schemas.microsoft.com/office/drawing/2014/main" id="{27ECDF10-57B2-B3CD-C1E6-4BB3EC8B19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7702" y="5453888"/>
            <a:ext cx="1383926" cy="750025"/>
          </a:xfrm>
          <a:prstGeom prst="rect">
            <a:avLst/>
          </a:prstGeom>
        </p:spPr>
      </p:pic>
    </p:spTree>
    <p:extLst>
      <p:ext uri="{BB962C8B-B14F-4D97-AF65-F5344CB8AC3E}">
        <p14:creationId xmlns:p14="http://schemas.microsoft.com/office/powerpoint/2010/main" val="210174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E7123-8909-4BB6-9CC3-8A17DBE3849F}"/>
              </a:ext>
            </a:extLst>
          </p:cNvPr>
          <p:cNvSpPr>
            <a:spLocks noGrp="1"/>
          </p:cNvSpPr>
          <p:nvPr>
            <p:ph type="title"/>
          </p:nvPr>
        </p:nvSpPr>
        <p:spPr>
          <a:xfrm>
            <a:off x="7865806" y="484632"/>
            <a:ext cx="3677264" cy="1609344"/>
          </a:xfrm>
        </p:spPr>
        <p:txBody>
          <a:bodyPr>
            <a:normAutofit/>
          </a:bodyPr>
          <a:lstStyle/>
          <a:p>
            <a:r>
              <a:rPr lang="en-GB" sz="3600"/>
              <a:t>Sixo</a:t>
            </a:r>
          </a:p>
        </p:txBody>
      </p:sp>
      <p:pic>
        <p:nvPicPr>
          <p:cNvPr id="4" name="Picture 4" descr="Figure outline | Body template, Body outline, Free human body">
            <a:extLst>
              <a:ext uri="{FF2B5EF4-FFF2-40B4-BE49-F238E27FC236}">
                <a16:creationId xmlns:a16="http://schemas.microsoft.com/office/drawing/2014/main" id="{45A2ED66-2394-43D6-AC73-8D38D3A7DC7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39409" y="640080"/>
            <a:ext cx="3101396" cy="558810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F7B87B3-EAC7-4104-85CD-D93F4EC6FEFF}"/>
              </a:ext>
            </a:extLst>
          </p:cNvPr>
          <p:cNvSpPr>
            <a:spLocks noGrp="1"/>
          </p:cNvSpPr>
          <p:nvPr>
            <p:ph idx="1"/>
          </p:nvPr>
        </p:nvSpPr>
        <p:spPr>
          <a:xfrm>
            <a:off x="7865805" y="2121408"/>
            <a:ext cx="3677263" cy="4092579"/>
          </a:xfrm>
        </p:spPr>
        <p:txBody>
          <a:bodyPr>
            <a:normAutofit/>
          </a:bodyPr>
          <a:lstStyle/>
          <a:p>
            <a:pPr marL="0" indent="0">
              <a:buNone/>
            </a:pPr>
            <a:r>
              <a:rPr lang="en-US" sz="1600"/>
              <a:t>The kind of thing Sixo would do--like the time he arranged a meeting with Patsy the Thirty-Mile Woman. It took three months and two thirty-four-mile round trips to do it. To persuade her to walk one-third of the way toward him, to a place he knew. A deserted stone structure that Redmen used way back when they thought the land was theirs. Sixo discovered it on one of his night creeps, and asked its permission to enter. Inside, having felt what it felt like, he asked the Redmen's Presence if he could bring his woman there. It said yes and Sixo painstakingly instructed her how to get there,</a:t>
            </a:r>
          </a:p>
          <a:p>
            <a:pPr marL="0" indent="0">
              <a:buNone/>
            </a:pPr>
            <a:endParaRPr lang="en-GB" sz="1600"/>
          </a:p>
        </p:txBody>
      </p:sp>
    </p:spTree>
    <p:extLst>
      <p:ext uri="{BB962C8B-B14F-4D97-AF65-F5344CB8AC3E}">
        <p14:creationId xmlns:p14="http://schemas.microsoft.com/office/powerpoint/2010/main" val="2678779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44824-23A5-4A3C-A8E5-C794A532B1C1}"/>
              </a:ext>
            </a:extLst>
          </p:cNvPr>
          <p:cNvSpPr>
            <a:spLocks noGrp="1"/>
          </p:cNvSpPr>
          <p:nvPr>
            <p:ph type="title"/>
          </p:nvPr>
        </p:nvSpPr>
        <p:spPr/>
        <p:txBody>
          <a:bodyPr/>
          <a:lstStyle/>
          <a:p>
            <a:r>
              <a:rPr lang="en-GB" dirty="0"/>
              <a:t>Who’s Beloved? </a:t>
            </a:r>
          </a:p>
        </p:txBody>
      </p:sp>
      <p:sp>
        <p:nvSpPr>
          <p:cNvPr id="3" name="Content Placeholder 2">
            <a:extLst>
              <a:ext uri="{FF2B5EF4-FFF2-40B4-BE49-F238E27FC236}">
                <a16:creationId xmlns:a16="http://schemas.microsoft.com/office/drawing/2014/main" id="{E11F38C9-78D8-47D8-8A8D-96D696D64968}"/>
              </a:ext>
            </a:extLst>
          </p:cNvPr>
          <p:cNvSpPr>
            <a:spLocks noGrp="1"/>
          </p:cNvSpPr>
          <p:nvPr>
            <p:ph idx="1"/>
          </p:nvPr>
        </p:nvSpPr>
        <p:spPr/>
        <p:txBody>
          <a:bodyPr>
            <a:normAutofit/>
          </a:bodyPr>
          <a:lstStyle/>
          <a:p>
            <a:r>
              <a:rPr lang="en-GB" dirty="0"/>
              <a:t>The name ‘Beloved’ is non the gravestone, but it’s not actually the name of </a:t>
            </a:r>
            <a:r>
              <a:rPr lang="en-GB" dirty="0" err="1"/>
              <a:t>Sethe's</a:t>
            </a:r>
            <a:r>
              <a:rPr lang="en-GB" dirty="0"/>
              <a:t> daughter </a:t>
            </a:r>
          </a:p>
          <a:p>
            <a:r>
              <a:rPr lang="en-GB" dirty="0"/>
              <a:t>This word is used at funerals and weddings – what does this signify? </a:t>
            </a:r>
          </a:p>
          <a:p>
            <a:endParaRPr lang="en-GB" dirty="0"/>
          </a:p>
          <a:p>
            <a:pPr marL="0" indent="0">
              <a:buNone/>
            </a:pPr>
            <a:r>
              <a:rPr lang="en-GB" b="1" dirty="0"/>
              <a:t>She might be…</a:t>
            </a:r>
          </a:p>
          <a:p>
            <a:r>
              <a:rPr lang="en-GB" dirty="0"/>
              <a:t>The executed daughter come to life (and perhaps willed into existence by </a:t>
            </a:r>
            <a:r>
              <a:rPr lang="en-GB" dirty="0" err="1"/>
              <a:t>Sethe</a:t>
            </a:r>
            <a:r>
              <a:rPr lang="en-GB" dirty="0"/>
              <a:t> and Denver)</a:t>
            </a:r>
          </a:p>
          <a:p>
            <a:r>
              <a:rPr lang="en-GB" dirty="0"/>
              <a:t>A physical embodiment of the spiteful poltergeist and therefore a malignant presence </a:t>
            </a:r>
          </a:p>
          <a:p>
            <a:r>
              <a:rPr lang="en-GB" dirty="0"/>
              <a:t>Incarnation of </a:t>
            </a:r>
            <a:r>
              <a:rPr lang="en-GB" dirty="0" err="1"/>
              <a:t>Sethe's</a:t>
            </a:r>
            <a:r>
              <a:rPr lang="en-GB" dirty="0"/>
              <a:t> guilt and her unforgiving memory </a:t>
            </a:r>
          </a:p>
          <a:p>
            <a:r>
              <a:rPr lang="en-GB" dirty="0"/>
              <a:t>America’s past of slavery and the Middle Passage </a:t>
            </a:r>
          </a:p>
        </p:txBody>
      </p:sp>
    </p:spTree>
    <p:extLst>
      <p:ext uri="{BB962C8B-B14F-4D97-AF65-F5344CB8AC3E}">
        <p14:creationId xmlns:p14="http://schemas.microsoft.com/office/powerpoint/2010/main" val="44577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CF05B-0531-4CB7-8EB8-201C3C8D0C21}"/>
              </a:ext>
            </a:extLst>
          </p:cNvPr>
          <p:cNvSpPr>
            <a:spLocks noGrp="1"/>
          </p:cNvSpPr>
          <p:nvPr>
            <p:ph type="title"/>
          </p:nvPr>
        </p:nvSpPr>
        <p:spPr>
          <a:xfrm>
            <a:off x="229969" y="261534"/>
            <a:ext cx="10750442" cy="960887"/>
          </a:xfrm>
        </p:spPr>
        <p:txBody>
          <a:bodyPr/>
          <a:lstStyle/>
          <a:p>
            <a:r>
              <a:rPr lang="en-GB" dirty="0"/>
              <a:t>What is memory?</a:t>
            </a:r>
          </a:p>
        </p:txBody>
      </p:sp>
      <p:sp>
        <p:nvSpPr>
          <p:cNvPr id="3" name="Content Placeholder 2">
            <a:extLst>
              <a:ext uri="{FF2B5EF4-FFF2-40B4-BE49-F238E27FC236}">
                <a16:creationId xmlns:a16="http://schemas.microsoft.com/office/drawing/2014/main" id="{CDE190F6-39F3-4911-9EC1-65A635FF42A8}"/>
              </a:ext>
            </a:extLst>
          </p:cNvPr>
          <p:cNvSpPr>
            <a:spLocks noGrp="1"/>
          </p:cNvSpPr>
          <p:nvPr>
            <p:ph sz="half" idx="1"/>
          </p:nvPr>
        </p:nvSpPr>
        <p:spPr>
          <a:xfrm>
            <a:off x="295674" y="1222421"/>
            <a:ext cx="10321222" cy="5550710"/>
          </a:xfrm>
        </p:spPr>
        <p:txBody>
          <a:bodyPr>
            <a:normAutofit fontScale="25000" lnSpcReduction="20000"/>
          </a:bodyPr>
          <a:lstStyle/>
          <a:p>
            <a:pPr marL="342900" lvl="0" indent="-342900">
              <a:lnSpc>
                <a:spcPct val="120000"/>
              </a:lnSpc>
              <a:spcBef>
                <a:spcPts val="600"/>
              </a:spcBef>
              <a:spcAft>
                <a:spcPts val="600"/>
              </a:spcAft>
              <a:buFont typeface="Wingdings" panose="05000000000000000000" pitchFamily="2" charset="2"/>
              <a:buChar char=""/>
              <a:tabLst>
                <a:tab pos="457200" algn="l"/>
              </a:tabLst>
            </a:pPr>
            <a:r>
              <a:rPr lang="en-US" sz="8000" dirty="0">
                <a:effectLst/>
                <a:latin typeface="Gill Sans MT" panose="020B0502020104020203" pitchFamily="34" charset="0"/>
                <a:ea typeface="Calibri" panose="020F0502020204030204" pitchFamily="34" charset="0"/>
                <a:cs typeface="Times New Roman" panose="02020603050405020304" pitchFamily="18" charset="0"/>
              </a:rPr>
              <a:t>“Those who cannot remember the past are condemned to repeat it” (George Santayana, 1905)</a:t>
            </a:r>
            <a:endParaRPr lang="en-GB" sz="80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nSpc>
                <a:spcPct val="120000"/>
              </a:lnSpc>
              <a:spcBef>
                <a:spcPts val="600"/>
              </a:spcBef>
              <a:spcAft>
                <a:spcPts val="600"/>
              </a:spcAft>
              <a:buFont typeface="Wingdings" panose="05000000000000000000" pitchFamily="2" charset="2"/>
              <a:buChar char=""/>
              <a:tabLst>
                <a:tab pos="457200" algn="l"/>
              </a:tabLst>
            </a:pPr>
            <a:r>
              <a:rPr lang="en-US" sz="8000" dirty="0">
                <a:effectLst/>
                <a:latin typeface="Gill Sans MT" panose="020B0502020104020203" pitchFamily="34" charset="0"/>
                <a:ea typeface="Calibri" panose="020F0502020204030204" pitchFamily="34" charset="0"/>
                <a:cs typeface="Times New Roman" panose="02020603050405020304" pitchFamily="18" charset="0"/>
              </a:rPr>
              <a:t>Memory is the ‘past made present’(Michael Rothberg 2009)</a:t>
            </a:r>
            <a:endParaRPr lang="en-GB" sz="80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nSpc>
                <a:spcPct val="120000"/>
              </a:lnSpc>
              <a:spcBef>
                <a:spcPts val="600"/>
              </a:spcBef>
              <a:spcAft>
                <a:spcPts val="600"/>
              </a:spcAft>
              <a:buFont typeface="Wingdings" panose="05000000000000000000" pitchFamily="2" charset="2"/>
              <a:buChar char=""/>
              <a:tabLst>
                <a:tab pos="457200" algn="l"/>
              </a:tabLst>
            </a:pPr>
            <a:r>
              <a:rPr lang="en-GB" sz="8000" dirty="0">
                <a:effectLst/>
                <a:latin typeface="Gill Sans MT" panose="020B0502020104020203" pitchFamily="34" charset="0"/>
                <a:ea typeface="Calibri" panose="020F0502020204030204" pitchFamily="34" charset="0"/>
                <a:cs typeface="Times New Roman" panose="02020603050405020304" pitchFamily="18" charset="0"/>
              </a:rPr>
              <a:t>“Our memory has no guarantees at all, and yet we bow more often than is objectively justified to the compulsion to believe what it says.” (Sigmund Freud)</a:t>
            </a:r>
          </a:p>
          <a:p>
            <a:pPr marL="342900" lvl="0" indent="-342900">
              <a:lnSpc>
                <a:spcPct val="120000"/>
              </a:lnSpc>
              <a:spcBef>
                <a:spcPts val="600"/>
              </a:spcBef>
              <a:spcAft>
                <a:spcPts val="600"/>
              </a:spcAft>
              <a:buFont typeface="Wingdings" panose="05000000000000000000" pitchFamily="2" charset="2"/>
              <a:buChar char=""/>
              <a:tabLst>
                <a:tab pos="457200" algn="l"/>
              </a:tabLst>
            </a:pPr>
            <a:r>
              <a:rPr lang="en-US" sz="8000" dirty="0">
                <a:latin typeface="Gill Sans MT" panose="020B0502020104020203" pitchFamily="34" charset="0"/>
                <a:ea typeface="Calibri" panose="020F0502020204030204" pitchFamily="34" charset="0"/>
                <a:cs typeface="Times New Roman" panose="02020603050405020304" pitchFamily="18" charset="0"/>
              </a:rPr>
              <a:t>On trauma: Pierre Janet (late 19</a:t>
            </a:r>
            <a:r>
              <a:rPr lang="en-US" sz="8000" baseline="30000" dirty="0">
                <a:latin typeface="Gill Sans MT" panose="020B0502020104020203" pitchFamily="34" charset="0"/>
                <a:ea typeface="Calibri" panose="020F0502020204030204" pitchFamily="34" charset="0"/>
                <a:cs typeface="Times New Roman" panose="02020603050405020304" pitchFamily="18" charset="0"/>
              </a:rPr>
              <a:t>th</a:t>
            </a:r>
            <a:r>
              <a:rPr lang="en-US" sz="8000" dirty="0">
                <a:latin typeface="Gill Sans MT" panose="020B0502020104020203" pitchFamily="34" charset="0"/>
                <a:ea typeface="Calibri" panose="020F0502020204030204" pitchFamily="34" charset="0"/>
                <a:cs typeface="Times New Roman" panose="02020603050405020304" pitchFamily="18" charset="0"/>
              </a:rPr>
              <a:t> century) contrasted “traumatic” and “narrative” memory. Janet links traumatic memory to a bodily memory – might be triggered by smells, sounds, other sensations, or might occur in nightmares, too </a:t>
            </a:r>
            <a:endParaRPr lang="en-GB" sz="8000" dirty="0">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nSpc>
                <a:spcPct val="120000"/>
              </a:lnSpc>
              <a:spcBef>
                <a:spcPts val="600"/>
              </a:spcBef>
              <a:spcAft>
                <a:spcPts val="600"/>
              </a:spcAft>
              <a:buFont typeface="Wingdings" panose="05000000000000000000" pitchFamily="2" charset="2"/>
              <a:buChar char=""/>
              <a:tabLst>
                <a:tab pos="457200" algn="l"/>
              </a:tabLst>
            </a:pPr>
            <a:r>
              <a:rPr lang="en-GB" sz="8000" dirty="0">
                <a:effectLst/>
                <a:latin typeface="Gill Sans MT" panose="020B0502020104020203" pitchFamily="34" charset="0"/>
                <a:ea typeface="Calibri" panose="020F0502020204030204" pitchFamily="34" charset="0"/>
                <a:cs typeface="Times New Roman" panose="02020603050405020304" pitchFamily="18" charset="0"/>
              </a:rPr>
              <a:t>On cultural memory: “Memory is cultural: it is our symbolic heritage conveyed in texts, rites, monuments, celebrations, objects, sacred scriptures and other media that serve as mnemonic triggers” (Jan </a:t>
            </a:r>
            <a:r>
              <a:rPr lang="en-GB" sz="8000" dirty="0" err="1">
                <a:effectLst/>
                <a:latin typeface="Gill Sans MT" panose="020B0502020104020203" pitchFamily="34" charset="0"/>
                <a:ea typeface="Calibri" panose="020F0502020204030204" pitchFamily="34" charset="0"/>
                <a:cs typeface="Times New Roman" panose="02020603050405020304" pitchFamily="18" charset="0"/>
              </a:rPr>
              <a:t>Assmann</a:t>
            </a:r>
            <a:r>
              <a:rPr lang="en-GB" sz="8000" dirty="0">
                <a:effectLst/>
                <a:latin typeface="Gill Sans MT" panose="020B0502020104020203" pitchFamily="34" charset="0"/>
                <a:ea typeface="Calibri" panose="020F0502020204030204" pitchFamily="34" charset="0"/>
                <a:cs typeface="Times New Roman" panose="02020603050405020304" pitchFamily="18" charset="0"/>
              </a:rPr>
              <a:t>)</a:t>
            </a:r>
          </a:p>
          <a:p>
            <a:pPr marL="342900" lvl="0" indent="-342900">
              <a:lnSpc>
                <a:spcPct val="120000"/>
              </a:lnSpc>
              <a:spcBef>
                <a:spcPts val="600"/>
              </a:spcBef>
              <a:spcAft>
                <a:spcPts val="600"/>
              </a:spcAft>
              <a:buFont typeface="Wingdings" panose="05000000000000000000" pitchFamily="2" charset="2"/>
              <a:buChar char=""/>
              <a:tabLst>
                <a:tab pos="457200" algn="l"/>
              </a:tabLst>
            </a:pPr>
            <a:r>
              <a:rPr lang="en-US" sz="8000" dirty="0">
                <a:effectLst/>
                <a:latin typeface="Gill Sans MT" panose="020B0502020104020203" pitchFamily="34" charset="0"/>
                <a:ea typeface="Calibri" panose="020F0502020204030204" pitchFamily="34" charset="0"/>
                <a:cs typeface="Times New Roman" panose="02020603050405020304" pitchFamily="18" charset="0"/>
              </a:rPr>
              <a:t>TS Eliot: “Why, for all of us, out of all we have heard, seen, felt, in a lifetime, do certain images recur, charged with emotion, rather than others? The song of one bird, the leap of one fish, at a particular place and time, the scent of one flower, […]: such memories may have symbolic value, but of what we cannot tell, for they come to represent the depths of feeling into which we cannot peer.”</a:t>
            </a:r>
          </a:p>
          <a:p>
            <a:pPr marL="342900" lvl="0" indent="-342900">
              <a:lnSpc>
                <a:spcPct val="150000"/>
              </a:lnSpc>
              <a:spcBef>
                <a:spcPts val="0"/>
              </a:spcBef>
              <a:buFont typeface="Wingdings" panose="05000000000000000000" pitchFamily="2" charset="2"/>
              <a:buChar char=""/>
              <a:tabLst>
                <a:tab pos="457200" algn="l"/>
              </a:tabLst>
            </a:pPr>
            <a:endParaRPr lang="en-GB" sz="5600" dirty="0">
              <a:effectLst/>
              <a:latin typeface="Gill Sans MT" panose="020B0502020104020203" pitchFamily="34" charset="0"/>
              <a:ea typeface="Calibri" panose="020F0502020204030204" pitchFamily="34"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F8FD8F2E-69DF-4705-89C3-203338313718}"/>
              </a:ext>
            </a:extLst>
          </p:cNvPr>
          <p:cNvSpPr>
            <a:spLocks noGrp="1"/>
          </p:cNvSpPr>
          <p:nvPr>
            <p:ph sz="half" idx="2"/>
          </p:nvPr>
        </p:nvSpPr>
        <p:spPr>
          <a:xfrm>
            <a:off x="6269389" y="327432"/>
            <a:ext cx="4170759" cy="532214"/>
          </a:xfrm>
        </p:spPr>
        <p:txBody>
          <a:bodyPr>
            <a:normAutofit fontScale="25000" lnSpcReduction="20000"/>
          </a:bodyPr>
          <a:lstStyle/>
          <a:p>
            <a:pPr marL="0" indent="0" algn="just">
              <a:lnSpc>
                <a:spcPct val="120000"/>
              </a:lnSpc>
              <a:spcBef>
                <a:spcPts val="600"/>
              </a:spcBef>
              <a:buNone/>
            </a:pPr>
            <a:r>
              <a:rPr lang="en-GB" sz="8000"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Which of these ideas about memory are most relevant to ‘Beloved’? Why?</a:t>
            </a:r>
            <a:endParaRPr lang="en-GB" sz="80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GB" dirty="0">
              <a:highlight>
                <a:srgbClr val="FFFF00"/>
              </a:highlight>
            </a:endParaRPr>
          </a:p>
        </p:txBody>
      </p:sp>
    </p:spTree>
    <p:extLst>
      <p:ext uri="{BB962C8B-B14F-4D97-AF65-F5344CB8AC3E}">
        <p14:creationId xmlns:p14="http://schemas.microsoft.com/office/powerpoint/2010/main" val="501486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53D35-003B-421C-AD06-06A9EC6A0A9C}"/>
              </a:ext>
            </a:extLst>
          </p:cNvPr>
          <p:cNvSpPr>
            <a:spLocks noGrp="1"/>
          </p:cNvSpPr>
          <p:nvPr>
            <p:ph type="title"/>
          </p:nvPr>
        </p:nvSpPr>
        <p:spPr>
          <a:xfrm>
            <a:off x="569447" y="484632"/>
            <a:ext cx="10558801" cy="665212"/>
          </a:xfrm>
        </p:spPr>
        <p:txBody>
          <a:bodyPr>
            <a:noAutofit/>
          </a:bodyPr>
          <a:lstStyle/>
          <a:p>
            <a:r>
              <a:rPr lang="en-GB" sz="3600" dirty="0"/>
              <a:t>How does Toni Morrison Approach memory? </a:t>
            </a:r>
            <a:br>
              <a:rPr lang="en-GB" sz="3600" dirty="0"/>
            </a:br>
            <a:r>
              <a:rPr lang="en-GB" sz="3600" dirty="0"/>
              <a:t>The black book </a:t>
            </a:r>
          </a:p>
        </p:txBody>
      </p:sp>
      <p:pic>
        <p:nvPicPr>
          <p:cNvPr id="5" name="Picture 4">
            <a:extLst>
              <a:ext uri="{FF2B5EF4-FFF2-40B4-BE49-F238E27FC236}">
                <a16:creationId xmlns:a16="http://schemas.microsoft.com/office/drawing/2014/main" id="{82A0092A-BDD1-4CC6-AD6D-F39F24F9D6FD}"/>
              </a:ext>
            </a:extLst>
          </p:cNvPr>
          <p:cNvPicPr>
            <a:picLocks noChangeAspect="1"/>
          </p:cNvPicPr>
          <p:nvPr/>
        </p:nvPicPr>
        <p:blipFill rotWithShape="1">
          <a:blip r:embed="rId2"/>
          <a:srcRect r="2" b="38194"/>
          <a:stretch/>
        </p:blipFill>
        <p:spPr>
          <a:xfrm>
            <a:off x="1007196" y="2265037"/>
            <a:ext cx="5088800" cy="3907158"/>
          </a:xfrm>
          <a:prstGeom prst="rect">
            <a:avLst/>
          </a:prstGeom>
        </p:spPr>
      </p:pic>
      <p:sp>
        <p:nvSpPr>
          <p:cNvPr id="3" name="Content Placeholder 2">
            <a:extLst>
              <a:ext uri="{FF2B5EF4-FFF2-40B4-BE49-F238E27FC236}">
                <a16:creationId xmlns:a16="http://schemas.microsoft.com/office/drawing/2014/main" id="{10ADA7C8-9CC9-4AFC-AA83-C95677E18DC9}"/>
              </a:ext>
            </a:extLst>
          </p:cNvPr>
          <p:cNvSpPr>
            <a:spLocks noGrp="1"/>
          </p:cNvSpPr>
          <p:nvPr>
            <p:ph idx="1"/>
          </p:nvPr>
        </p:nvSpPr>
        <p:spPr>
          <a:xfrm>
            <a:off x="6329618" y="843220"/>
            <a:ext cx="5500113" cy="5929911"/>
          </a:xfrm>
        </p:spPr>
        <p:txBody>
          <a:bodyPr anchor="ctr">
            <a:normAutofit/>
          </a:bodyPr>
          <a:lstStyle/>
          <a:p>
            <a:pPr marL="0" indent="0">
              <a:buNone/>
            </a:pPr>
            <a:r>
              <a:rPr lang="en-US" sz="1100" b="0" i="0" dirty="0">
                <a:solidFill>
                  <a:srgbClr val="000000"/>
                </a:solidFill>
                <a:effectLst/>
                <a:latin typeface="Fort-Book"/>
              </a:rPr>
              <a:t>PREFACE</a:t>
            </a:r>
            <a:br>
              <a:rPr lang="en-US" sz="1100" dirty="0"/>
            </a:br>
            <a:br>
              <a:rPr lang="en-US" sz="1100" dirty="0"/>
            </a:br>
            <a:r>
              <a:rPr lang="en-US" sz="1100" b="0" i="0" dirty="0">
                <a:solidFill>
                  <a:srgbClr val="000000"/>
                </a:solidFill>
                <a:effectLst/>
                <a:latin typeface="Fort-Book"/>
              </a:rPr>
              <a:t>I am </a:t>
            </a:r>
            <a:r>
              <a:rPr lang="en-US" sz="1100" b="0" i="1" dirty="0">
                <a:solidFill>
                  <a:srgbClr val="000000"/>
                </a:solidFill>
                <a:effectLst/>
                <a:latin typeface="Fort-Book"/>
              </a:rPr>
              <a:t>The Black Book</a:t>
            </a:r>
            <a:r>
              <a:rPr lang="en-US" sz="1100" b="0" i="0" dirty="0">
                <a:solidFill>
                  <a:srgbClr val="000000"/>
                </a:solidFill>
                <a:effectLst/>
                <a:latin typeface="Fort-Book"/>
              </a:rPr>
              <a:t>.</a:t>
            </a:r>
            <a:br>
              <a:rPr lang="en-US" sz="1100" dirty="0"/>
            </a:br>
            <a:r>
              <a:rPr lang="en-US" sz="1100" b="0" i="0" dirty="0">
                <a:solidFill>
                  <a:srgbClr val="000000"/>
                </a:solidFill>
                <a:effectLst/>
                <a:latin typeface="Fort-Book"/>
              </a:rPr>
              <a:t>Between my top and my bottom, my right and my</a:t>
            </a:r>
            <a:br>
              <a:rPr lang="en-US" sz="1100" dirty="0"/>
            </a:br>
            <a:r>
              <a:rPr lang="en-US" sz="1100" b="0" i="0" dirty="0">
                <a:solidFill>
                  <a:srgbClr val="000000"/>
                </a:solidFill>
                <a:effectLst/>
                <a:latin typeface="Fort-Book"/>
              </a:rPr>
              <a:t>left, I hold what I have seen, what I have done, and what I have thought.</a:t>
            </a:r>
            <a:br>
              <a:rPr lang="en-US" sz="1100" dirty="0"/>
            </a:br>
            <a:r>
              <a:rPr lang="en-US" sz="1100" b="0" i="0" dirty="0">
                <a:solidFill>
                  <a:srgbClr val="000000"/>
                </a:solidFill>
                <a:effectLst/>
                <a:latin typeface="Fort-Book"/>
              </a:rPr>
              <a:t>I am everything I have hated: labor without harvest; death without honor;</a:t>
            </a:r>
            <a:br>
              <a:rPr lang="en-US" sz="1100" dirty="0"/>
            </a:br>
            <a:r>
              <a:rPr lang="en-US" sz="1100" b="0" i="0" dirty="0">
                <a:solidFill>
                  <a:srgbClr val="000000"/>
                </a:solidFill>
                <a:effectLst/>
                <a:latin typeface="Fort-Book"/>
              </a:rPr>
              <a:t>life without land or law. I am a black woman holding a white child in her</a:t>
            </a:r>
            <a:br>
              <a:rPr lang="en-US" sz="1100" dirty="0"/>
            </a:br>
            <a:r>
              <a:rPr lang="en-US" sz="1100" b="0" i="0" dirty="0">
                <a:solidFill>
                  <a:srgbClr val="000000"/>
                </a:solidFill>
                <a:effectLst/>
                <a:latin typeface="Fort-Book"/>
              </a:rPr>
              <a:t>arms singing to her own baby lying unattended in the grass.</a:t>
            </a:r>
            <a:br>
              <a:rPr lang="en-US" sz="1100" dirty="0"/>
            </a:br>
            <a:br>
              <a:rPr lang="en-US" sz="1100" dirty="0"/>
            </a:br>
            <a:r>
              <a:rPr lang="en-US" sz="1100" b="0" i="0" dirty="0">
                <a:solidFill>
                  <a:srgbClr val="000000"/>
                </a:solidFill>
                <a:effectLst/>
                <a:latin typeface="Fort-Book"/>
              </a:rPr>
              <a:t>I am all the ways I have failed:</a:t>
            </a:r>
            <a:br>
              <a:rPr lang="en-US" sz="1100" dirty="0"/>
            </a:br>
            <a:r>
              <a:rPr lang="en-US" sz="1100" b="0" i="0" dirty="0">
                <a:solidFill>
                  <a:srgbClr val="000000"/>
                </a:solidFill>
                <a:effectLst/>
                <a:latin typeface="Fort-Book"/>
              </a:rPr>
              <a:t>I am the black slave owner, the buyer of</a:t>
            </a:r>
            <a:br>
              <a:rPr lang="en-US" sz="1100" dirty="0"/>
            </a:br>
            <a:r>
              <a:rPr lang="en-US" sz="1100" b="0" i="0" dirty="0">
                <a:solidFill>
                  <a:srgbClr val="000000"/>
                </a:solidFill>
                <a:effectLst/>
                <a:latin typeface="Fort-Book"/>
              </a:rPr>
              <a:t>Golden Peacock Bleach Creme and Dr. Palmer’s Skin Whitener, the </a:t>
            </a:r>
            <a:r>
              <a:rPr lang="en-US" sz="1100" b="0" i="0" dirty="0" err="1">
                <a:solidFill>
                  <a:srgbClr val="000000"/>
                </a:solidFill>
                <a:effectLst/>
                <a:latin typeface="Fort-Book"/>
              </a:rPr>
              <a:t>selfhating</a:t>
            </a:r>
            <a:br>
              <a:rPr lang="en-US" sz="1100" dirty="0"/>
            </a:br>
            <a:r>
              <a:rPr lang="en-US" sz="1100" b="0" i="0" dirty="0">
                <a:solidFill>
                  <a:srgbClr val="000000"/>
                </a:solidFill>
                <a:effectLst/>
                <a:latin typeface="Fort-Book"/>
              </a:rPr>
              <a:t>player of the dozens; I am my own nigger joke.</a:t>
            </a:r>
            <a:br>
              <a:rPr lang="en-US" sz="1100" dirty="0"/>
            </a:br>
            <a:br>
              <a:rPr lang="en-US" sz="1100" dirty="0"/>
            </a:br>
            <a:r>
              <a:rPr lang="en-US" sz="1100" b="0" i="0" dirty="0">
                <a:solidFill>
                  <a:srgbClr val="000000"/>
                </a:solidFill>
                <a:effectLst/>
                <a:latin typeface="Fort-Book"/>
              </a:rPr>
              <a:t>I am all the ways I survived:</a:t>
            </a:r>
            <a:br>
              <a:rPr lang="en-US" sz="1100" dirty="0"/>
            </a:br>
            <a:r>
              <a:rPr lang="en-US" sz="1100" b="0" i="0" dirty="0">
                <a:solidFill>
                  <a:srgbClr val="000000"/>
                </a:solidFill>
                <a:effectLst/>
                <a:latin typeface="Fort-Book"/>
              </a:rPr>
              <a:t>I am tun-mush, hoecake cooked on a hoe; I am</a:t>
            </a:r>
            <a:br>
              <a:rPr lang="en-US" sz="1100" dirty="0"/>
            </a:br>
            <a:r>
              <a:rPr lang="en-US" sz="1100" b="0" i="0" dirty="0">
                <a:solidFill>
                  <a:srgbClr val="000000"/>
                </a:solidFill>
                <a:effectLst/>
                <a:latin typeface="Fort-Book"/>
              </a:rPr>
              <a:t>Fourteen black jockeys winning the Kentucky Derby. I am the creator of</a:t>
            </a:r>
            <a:br>
              <a:rPr lang="en-US" sz="1100" dirty="0"/>
            </a:br>
            <a:r>
              <a:rPr lang="en-US" sz="1100" b="0" i="0" dirty="0">
                <a:solidFill>
                  <a:srgbClr val="000000"/>
                </a:solidFill>
                <a:effectLst/>
                <a:latin typeface="Fort-Book"/>
              </a:rPr>
              <a:t>hundreds of patented inventions; I am Lafitte the pirate and Marie </a:t>
            </a:r>
            <a:r>
              <a:rPr lang="en-US" sz="1100" b="0" i="0" dirty="0" err="1">
                <a:solidFill>
                  <a:srgbClr val="000000"/>
                </a:solidFill>
                <a:effectLst/>
                <a:latin typeface="Fort-Book"/>
              </a:rPr>
              <a:t>Laveau</a:t>
            </a:r>
            <a:r>
              <a:rPr lang="en-US" sz="1100" b="0" i="0" dirty="0">
                <a:solidFill>
                  <a:srgbClr val="000000"/>
                </a:solidFill>
                <a:effectLst/>
                <a:latin typeface="Fort-Book"/>
              </a:rPr>
              <a:t>.</a:t>
            </a:r>
            <a:br>
              <a:rPr lang="en-US" sz="1100" dirty="0"/>
            </a:br>
            <a:r>
              <a:rPr lang="en-US" sz="1100" b="0" i="0" dirty="0">
                <a:solidFill>
                  <a:srgbClr val="000000"/>
                </a:solidFill>
                <a:effectLst/>
                <a:latin typeface="Fort-Book"/>
              </a:rPr>
              <a:t>I am Bessie Smith winning a roller-skating contest; I am quilts and ironwork,</a:t>
            </a:r>
            <a:br>
              <a:rPr lang="en-US" sz="1100" dirty="0"/>
            </a:br>
            <a:r>
              <a:rPr lang="en-US" sz="1100" b="0" i="0" dirty="0">
                <a:solidFill>
                  <a:srgbClr val="000000"/>
                </a:solidFill>
                <a:effectLst/>
                <a:latin typeface="Fort-Book"/>
              </a:rPr>
              <a:t>fine carpentry and lace. I am the wars I fought, the gold I mined,</a:t>
            </a:r>
            <a:br>
              <a:rPr lang="en-US" sz="1100" dirty="0"/>
            </a:br>
            <a:r>
              <a:rPr lang="en-US" sz="1100" b="0" i="0" dirty="0">
                <a:solidFill>
                  <a:srgbClr val="000000"/>
                </a:solidFill>
                <a:effectLst/>
                <a:latin typeface="Fort-Book"/>
              </a:rPr>
              <a:t>the horses I broke, the trails I blazed.</a:t>
            </a:r>
            <a:br>
              <a:rPr lang="en-US" sz="1100" dirty="0"/>
            </a:br>
            <a:br>
              <a:rPr lang="en-US" sz="1100" dirty="0"/>
            </a:br>
            <a:r>
              <a:rPr lang="en-US" sz="1100" b="0" i="0" dirty="0">
                <a:solidFill>
                  <a:srgbClr val="000000"/>
                </a:solidFill>
                <a:effectLst/>
                <a:latin typeface="Fort-Book"/>
              </a:rPr>
              <a:t>I am all the things I have seen:</a:t>
            </a:r>
            <a:br>
              <a:rPr lang="en-US" sz="1100" dirty="0"/>
            </a:br>
            <a:r>
              <a:rPr lang="en-US" sz="1100" b="0" i="1" dirty="0">
                <a:solidFill>
                  <a:srgbClr val="000000"/>
                </a:solidFill>
                <a:effectLst/>
                <a:latin typeface="Fort-Book"/>
              </a:rPr>
              <a:t>The New York Caucasian</a:t>
            </a:r>
            <a:r>
              <a:rPr lang="en-US" sz="1100" b="0" i="0" dirty="0">
                <a:solidFill>
                  <a:srgbClr val="000000"/>
                </a:solidFill>
                <a:effectLst/>
                <a:latin typeface="Fort-Book"/>
              </a:rPr>
              <a:t> newspaper, the</a:t>
            </a:r>
            <a:br>
              <a:rPr lang="en-US" sz="1100" dirty="0"/>
            </a:br>
            <a:r>
              <a:rPr lang="en-US" sz="1100" b="0" i="0" dirty="0">
                <a:solidFill>
                  <a:srgbClr val="000000"/>
                </a:solidFill>
                <a:effectLst/>
                <a:latin typeface="Fort-Book"/>
              </a:rPr>
              <a:t>scarred back of Gordon the slave, the Draft Riots, darky tunes, and merchants</a:t>
            </a:r>
            <a:br>
              <a:rPr lang="en-US" sz="1100" dirty="0"/>
            </a:br>
            <a:r>
              <a:rPr lang="en-US" sz="1100" b="0" i="0" dirty="0">
                <a:solidFill>
                  <a:srgbClr val="000000"/>
                </a:solidFill>
                <a:effectLst/>
                <a:latin typeface="Fort-Book"/>
              </a:rPr>
              <a:t>distorting my face to sell thread, soap, shoe polish, coconut.</a:t>
            </a:r>
            <a:br>
              <a:rPr lang="en-US" sz="1100" dirty="0"/>
            </a:br>
            <a:br>
              <a:rPr lang="en-US" sz="1100" dirty="0"/>
            </a:br>
            <a:r>
              <a:rPr lang="en-US" sz="1100" b="0" i="0" dirty="0">
                <a:solidFill>
                  <a:srgbClr val="000000"/>
                </a:solidFill>
                <a:effectLst/>
                <a:latin typeface="Fort-Book"/>
              </a:rPr>
              <a:t>And I am all the things</a:t>
            </a:r>
            <a:br>
              <a:rPr lang="en-US" sz="1100" dirty="0"/>
            </a:br>
            <a:r>
              <a:rPr lang="en-US" sz="1100" b="0" i="0" dirty="0">
                <a:solidFill>
                  <a:srgbClr val="000000"/>
                </a:solidFill>
                <a:effectLst/>
                <a:latin typeface="Fort-Book"/>
              </a:rPr>
              <a:t>I have ever loved: scuppernong wine, cool baptisms in</a:t>
            </a:r>
            <a:br>
              <a:rPr lang="en-US" sz="1100" dirty="0"/>
            </a:br>
            <a:r>
              <a:rPr lang="en-US" sz="1100" b="0" i="0" dirty="0">
                <a:solidFill>
                  <a:srgbClr val="000000"/>
                </a:solidFill>
                <a:effectLst/>
                <a:latin typeface="Fort-Book"/>
              </a:rPr>
              <a:t>silent water, dream books and number playing. I am the sound of my own</a:t>
            </a:r>
            <a:br>
              <a:rPr lang="en-US" sz="1100" dirty="0"/>
            </a:br>
            <a:r>
              <a:rPr lang="en-US" sz="1100" b="0" i="0" dirty="0">
                <a:solidFill>
                  <a:srgbClr val="000000"/>
                </a:solidFill>
                <a:effectLst/>
                <a:latin typeface="Fort-Book"/>
              </a:rPr>
              <a:t>voice singing “Sangaree.” I am ring-shouts, and blues, ragtime and gospels. I am</a:t>
            </a:r>
            <a:br>
              <a:rPr lang="en-US" sz="1100" dirty="0"/>
            </a:br>
            <a:r>
              <a:rPr lang="en-US" sz="1100" b="0" i="0" dirty="0">
                <a:solidFill>
                  <a:srgbClr val="000000"/>
                </a:solidFill>
                <a:effectLst/>
                <a:latin typeface="Fort-Book"/>
              </a:rPr>
              <a:t>mojo, voodoo, and gold earrings.</a:t>
            </a:r>
            <a:br>
              <a:rPr lang="en-US" sz="1100" dirty="0"/>
            </a:br>
            <a:br>
              <a:rPr lang="en-US" sz="1100" dirty="0"/>
            </a:br>
            <a:r>
              <a:rPr lang="en-US" sz="1100" b="0" i="0" dirty="0">
                <a:solidFill>
                  <a:srgbClr val="000000"/>
                </a:solidFill>
                <a:effectLst/>
                <a:latin typeface="Fort-Book"/>
              </a:rPr>
              <a:t>I am not complete here; there is much more,</a:t>
            </a:r>
            <a:br>
              <a:rPr lang="en-US" sz="1100" dirty="0"/>
            </a:br>
            <a:r>
              <a:rPr lang="en-US" sz="1100" b="0" i="0" dirty="0">
                <a:solidFill>
                  <a:srgbClr val="000000"/>
                </a:solidFill>
                <a:effectLst/>
                <a:latin typeface="Fort-Book"/>
              </a:rPr>
              <a:t>but there is no more time and no more space . . . and I have journeys to take,</a:t>
            </a:r>
            <a:br>
              <a:rPr lang="en-US" sz="1100" dirty="0"/>
            </a:br>
            <a:r>
              <a:rPr lang="en-US" sz="1100" b="0" i="0" dirty="0">
                <a:solidFill>
                  <a:srgbClr val="000000"/>
                </a:solidFill>
                <a:effectLst/>
                <a:latin typeface="Fort-Book"/>
              </a:rPr>
              <a:t>ships to name, and crews.</a:t>
            </a:r>
            <a:br>
              <a:rPr lang="en-US" sz="1100" dirty="0"/>
            </a:br>
            <a:br>
              <a:rPr lang="en-US" sz="1100" dirty="0"/>
            </a:br>
            <a:r>
              <a:rPr lang="en-US" sz="1100" b="0" i="0" dirty="0">
                <a:solidFill>
                  <a:srgbClr val="000000"/>
                </a:solidFill>
                <a:effectLst/>
                <a:latin typeface="Fort-Book"/>
              </a:rPr>
              <a:t>Toni Morrison, 1973</a:t>
            </a:r>
            <a:endParaRPr lang="en-GB" sz="1100" dirty="0"/>
          </a:p>
        </p:txBody>
      </p:sp>
    </p:spTree>
    <p:extLst>
      <p:ext uri="{BB962C8B-B14F-4D97-AF65-F5344CB8AC3E}">
        <p14:creationId xmlns:p14="http://schemas.microsoft.com/office/powerpoint/2010/main" val="2151683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British street artist Banksy came up with a proposal for what to do with the statue of Colston (Credit: Instagram)">
            <a:extLst>
              <a:ext uri="{FF2B5EF4-FFF2-40B4-BE49-F238E27FC236}">
                <a16:creationId xmlns:a16="http://schemas.microsoft.com/office/drawing/2014/main" id="{BF853810-2D6F-45E6-AD37-FC881F736B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154" r="14674" b="3"/>
          <a:stretch/>
        </p:blipFill>
        <p:spPr bwMode="auto">
          <a:xfrm>
            <a:off x="3344" y="3509433"/>
            <a:ext cx="4475150" cy="3348566"/>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881BB01C-2DAE-48BD-8E81-DAE2E1BC4D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070" y="0"/>
            <a:ext cx="754193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FACC5FC1-EAE7-452E-B889-85648FF5B04A}"/>
              </a:ext>
            </a:extLst>
          </p:cNvPr>
          <p:cNvSpPr>
            <a:spLocks noGrp="1"/>
          </p:cNvSpPr>
          <p:nvPr>
            <p:ph type="title"/>
          </p:nvPr>
        </p:nvSpPr>
        <p:spPr>
          <a:xfrm>
            <a:off x="4970109" y="484632"/>
            <a:ext cx="6730277" cy="1609344"/>
          </a:xfrm>
          <a:ln>
            <a:noFill/>
          </a:ln>
        </p:spPr>
        <p:txBody>
          <a:bodyPr>
            <a:normAutofit/>
          </a:bodyPr>
          <a:lstStyle/>
          <a:p>
            <a:r>
              <a:rPr lang="en-GB" sz="4800"/>
              <a:t>Cultural Memory: Contested Memory</a:t>
            </a:r>
          </a:p>
        </p:txBody>
      </p:sp>
      <p:pic>
        <p:nvPicPr>
          <p:cNvPr id="1026" name="Picture 2" descr="A statue of Christopher Columbus in Boston was decapitated this week; its head was later recovered by the police (Credit: Getty Images)">
            <a:extLst>
              <a:ext uri="{FF2B5EF4-FFF2-40B4-BE49-F238E27FC236}">
                <a16:creationId xmlns:a16="http://schemas.microsoft.com/office/drawing/2014/main" id="{300E073B-A84C-4586-8F3E-82E111F7D1A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540" r="18283" b="-3"/>
          <a:stretch/>
        </p:blipFill>
        <p:spPr bwMode="auto">
          <a:xfrm>
            <a:off x="3344" y="10"/>
            <a:ext cx="4475150" cy="334855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2FA9577-361C-4C78-B85D-85A0D40A26A9}"/>
              </a:ext>
            </a:extLst>
          </p:cNvPr>
          <p:cNvSpPr>
            <a:spLocks noGrp="1"/>
          </p:cNvSpPr>
          <p:nvPr>
            <p:ph idx="1"/>
          </p:nvPr>
        </p:nvSpPr>
        <p:spPr>
          <a:xfrm>
            <a:off x="4970109" y="2121408"/>
            <a:ext cx="6730276" cy="4050792"/>
          </a:xfrm>
        </p:spPr>
        <p:txBody>
          <a:bodyPr>
            <a:normAutofit/>
          </a:bodyPr>
          <a:lstStyle/>
          <a:p>
            <a:pPr marL="0" indent="0">
              <a:buNone/>
            </a:pPr>
            <a:r>
              <a:rPr lang="en-GB" sz="1800" b="1" dirty="0"/>
              <a:t>Questions to discuss: </a:t>
            </a:r>
          </a:p>
          <a:p>
            <a:r>
              <a:rPr lang="en-GB" sz="1800" dirty="0"/>
              <a:t>In </a:t>
            </a:r>
            <a:r>
              <a:rPr lang="en-GB" sz="1800" i="1" dirty="0"/>
              <a:t>Beloved</a:t>
            </a:r>
            <a:r>
              <a:rPr lang="en-GB" sz="1800" dirty="0"/>
              <a:t>, Toni Morrison evokes the memory of </a:t>
            </a:r>
            <a:r>
              <a:rPr lang="en-GB" sz="1800" b="1" dirty="0"/>
              <a:t>Margaret Garner, </a:t>
            </a:r>
            <a:r>
              <a:rPr lang="en-GB" sz="1800" dirty="0"/>
              <a:t>who is a contested figure, and was at the heart of controversies surrounding slavery and emancipation. </a:t>
            </a:r>
            <a:r>
              <a:rPr lang="en-GB" sz="1800" b="1" dirty="0"/>
              <a:t>Why would she have chosen this controversial figure?  </a:t>
            </a:r>
            <a:r>
              <a:rPr lang="en-GB" sz="1800" dirty="0"/>
              <a:t>What kind of cultural memories is she interested in? </a:t>
            </a:r>
          </a:p>
          <a:p>
            <a:r>
              <a:rPr lang="en-GB" sz="1800" dirty="0"/>
              <a:t>African American memory is often linked to </a:t>
            </a:r>
            <a:r>
              <a:rPr lang="en-GB" sz="1800" b="1" dirty="0"/>
              <a:t>oral culture / storytelling and folklore</a:t>
            </a:r>
            <a:r>
              <a:rPr lang="en-GB" sz="1800" dirty="0"/>
              <a:t>. Does this echo in Beloved, too? How does this influence Toni Morrison's style?</a:t>
            </a:r>
          </a:p>
          <a:p>
            <a:pPr marL="0" indent="0">
              <a:buNone/>
            </a:pPr>
            <a:r>
              <a:rPr lang="en-GB" sz="1800" dirty="0"/>
              <a:t>Watch this video as an example: </a:t>
            </a:r>
            <a:r>
              <a:rPr lang="en-GB" sz="1800" dirty="0">
                <a:hlinkClick r:id="rId6"/>
              </a:rPr>
              <a:t>https://youtu.be/-L5xOMTKf2A</a:t>
            </a:r>
            <a:r>
              <a:rPr lang="en-GB" sz="1800" dirty="0"/>
              <a:t> </a:t>
            </a:r>
          </a:p>
          <a:p>
            <a:pPr marL="0" indent="0">
              <a:buNone/>
            </a:pPr>
            <a:r>
              <a:rPr lang="en-GB" sz="1800" dirty="0"/>
              <a:t>Why is this the case? Read up on this here: </a:t>
            </a:r>
            <a:r>
              <a:rPr lang="en-GB" sz="1800" dirty="0">
                <a:hlinkClick r:id="rId7"/>
              </a:rPr>
              <a:t>https://theconversation.com/how-african-american-folklore-saved-the-cultural-memory-and-history-of-slaves-98427</a:t>
            </a:r>
            <a:r>
              <a:rPr lang="en-GB" sz="1800" dirty="0"/>
              <a:t> </a:t>
            </a:r>
          </a:p>
        </p:txBody>
      </p:sp>
      <p:grpSp>
        <p:nvGrpSpPr>
          <p:cNvPr id="75" name="Group 74">
            <a:extLst>
              <a:ext uri="{FF2B5EF4-FFF2-40B4-BE49-F238E27FC236}">
                <a16:creationId xmlns:a16="http://schemas.microsoft.com/office/drawing/2014/main" id="{AD55FF18-1979-4730-A345-E74E328F077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6" name="Oval 75">
              <a:extLst>
                <a:ext uri="{FF2B5EF4-FFF2-40B4-BE49-F238E27FC236}">
                  <a16:creationId xmlns:a16="http://schemas.microsoft.com/office/drawing/2014/main" id="{6F8381C4-0751-4A6E-BFF7-48DF67BFA0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8">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7" name="Oval 76">
              <a:extLst>
                <a:ext uri="{FF2B5EF4-FFF2-40B4-BE49-F238E27FC236}">
                  <a16:creationId xmlns:a16="http://schemas.microsoft.com/office/drawing/2014/main" id="{F7320C1D-D7A9-4392-B3B6-ACEF193A8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321195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60E4D-CDAA-4888-B068-D76C62E23283}"/>
              </a:ext>
            </a:extLst>
          </p:cNvPr>
          <p:cNvSpPr>
            <a:spLocks noGrp="1"/>
          </p:cNvSpPr>
          <p:nvPr>
            <p:ph type="title"/>
          </p:nvPr>
        </p:nvSpPr>
        <p:spPr/>
        <p:txBody>
          <a:bodyPr/>
          <a:lstStyle/>
          <a:p>
            <a:r>
              <a:rPr lang="en-GB" dirty="0"/>
              <a:t>So how does Toni Morrison present the past and memory? </a:t>
            </a:r>
          </a:p>
        </p:txBody>
      </p:sp>
      <p:sp>
        <p:nvSpPr>
          <p:cNvPr id="3" name="Content Placeholder 2">
            <a:extLst>
              <a:ext uri="{FF2B5EF4-FFF2-40B4-BE49-F238E27FC236}">
                <a16:creationId xmlns:a16="http://schemas.microsoft.com/office/drawing/2014/main" id="{8D4E1AB9-C582-4692-A098-ED72DE6DBEDE}"/>
              </a:ext>
            </a:extLst>
          </p:cNvPr>
          <p:cNvSpPr>
            <a:spLocks noGrp="1"/>
          </p:cNvSpPr>
          <p:nvPr>
            <p:ph idx="1"/>
          </p:nvPr>
        </p:nvSpPr>
        <p:spPr/>
        <p:txBody>
          <a:bodyPr>
            <a:normAutofit/>
          </a:bodyPr>
          <a:lstStyle/>
          <a:p>
            <a:pPr marL="0" indent="0">
              <a:buNone/>
            </a:pPr>
            <a:r>
              <a:rPr lang="en-GB" b="1" dirty="0"/>
              <a:t>Key Idea: </a:t>
            </a:r>
          </a:p>
          <a:p>
            <a:pPr marL="0" indent="0">
              <a:buNone/>
            </a:pPr>
            <a:r>
              <a:rPr lang="en-GB" dirty="0"/>
              <a:t>For Toni Morrison, </a:t>
            </a:r>
            <a:r>
              <a:rPr lang="en-US" dirty="0"/>
              <a:t>memory (the deliberate act of remembering) is a form of willed creation. It is not an effort to find out the way it really was-  that is research. The point is to dwell on the way it appeared and why it appeared in that particular way</a:t>
            </a:r>
          </a:p>
          <a:p>
            <a:pPr marL="0" indent="0">
              <a:buNone/>
            </a:pPr>
            <a:r>
              <a:rPr lang="en-GB" b="1" dirty="0"/>
              <a:t>Questions to ask: </a:t>
            </a:r>
          </a:p>
          <a:p>
            <a:r>
              <a:rPr lang="en-GB" dirty="0"/>
              <a:t>Authoritative or subjective? Shared or solitary? </a:t>
            </a:r>
          </a:p>
          <a:p>
            <a:r>
              <a:rPr lang="en-GB" dirty="0"/>
              <a:t>Reliable or unreliable?</a:t>
            </a:r>
          </a:p>
          <a:p>
            <a:r>
              <a:rPr lang="en-GB" dirty="0"/>
              <a:t>Willed or suddenly occurring? </a:t>
            </a:r>
          </a:p>
          <a:p>
            <a:r>
              <a:rPr lang="en-GB" dirty="0"/>
              <a:t>How related to forgetting? </a:t>
            </a:r>
          </a:p>
          <a:p>
            <a:r>
              <a:rPr lang="en-GB" dirty="0"/>
              <a:t>Is remembering thinking or feeling? </a:t>
            </a:r>
          </a:p>
          <a:p>
            <a:pPr marL="0" indent="0">
              <a:buNone/>
            </a:pPr>
            <a:endParaRPr lang="en-GB" dirty="0"/>
          </a:p>
        </p:txBody>
      </p:sp>
      <p:sp>
        <p:nvSpPr>
          <p:cNvPr id="4" name="Content Placeholder 2">
            <a:extLst>
              <a:ext uri="{FF2B5EF4-FFF2-40B4-BE49-F238E27FC236}">
                <a16:creationId xmlns:a16="http://schemas.microsoft.com/office/drawing/2014/main" id="{D8EC67CE-8512-4890-8209-5B99753D4767}"/>
              </a:ext>
            </a:extLst>
          </p:cNvPr>
          <p:cNvSpPr txBox="1">
            <a:spLocks/>
          </p:cNvSpPr>
          <p:nvPr/>
        </p:nvSpPr>
        <p:spPr>
          <a:xfrm>
            <a:off x="7063329" y="3712354"/>
            <a:ext cx="4915803" cy="3033153"/>
          </a:xfrm>
          <a:prstGeom prst="rect">
            <a:avLst/>
          </a:prstGeom>
          <a:solidFill>
            <a:schemeClr val="accent1">
              <a:lumMod val="40000"/>
              <a:lumOff val="60000"/>
            </a:schemeClr>
          </a:solidFill>
        </p:spPr>
        <p:txBody>
          <a:bodyPr vert="horz" lIns="91440" tIns="45720" rIns="91440" bIns="45720" rtlCol="0">
            <a:normAutofit fontScale="85000" lnSpcReduction="1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r>
              <a:rPr kumimoji="0" lang="en-GB" sz="2000" b="1" i="0" u="none" strike="noStrike" kern="1200" cap="none" spc="0" normalizeH="0" baseline="0" noProof="0" dirty="0">
                <a:ln>
                  <a:noFill/>
                </a:ln>
                <a:solidFill>
                  <a:prstClr val="black"/>
                </a:solidFill>
                <a:effectLst/>
                <a:uLnTx/>
                <a:uFillTx/>
                <a:latin typeface="Abadi" panose="020B0604020104020204" pitchFamily="34" charset="0"/>
              </a:rPr>
              <a:t>Reminder on Style: </a:t>
            </a:r>
          </a:p>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r>
              <a:rPr kumimoji="0" lang="en-GB" sz="2000" b="0" i="0" u="none" strike="noStrike" kern="1200" cap="none" spc="0" normalizeH="0" baseline="0" noProof="0" dirty="0">
                <a:ln>
                  <a:noFill/>
                </a:ln>
                <a:solidFill>
                  <a:prstClr val="black"/>
                </a:solidFill>
                <a:effectLst/>
                <a:uLnTx/>
                <a:uFillTx/>
                <a:latin typeface="Abadi" panose="020B0604020104020204" pitchFamily="34" charset="0"/>
              </a:rPr>
              <a:t>Beloved is characterised by a style that is </a:t>
            </a:r>
            <a:r>
              <a:rPr kumimoji="0" lang="en-GB" sz="2000" b="1" i="0" u="none" strike="noStrike" kern="1200" cap="none" spc="0" normalizeH="0" baseline="0" noProof="0" dirty="0">
                <a:ln>
                  <a:noFill/>
                </a:ln>
                <a:solidFill>
                  <a:prstClr val="black"/>
                </a:solidFill>
                <a:effectLst/>
                <a:uLnTx/>
                <a:uFillTx/>
                <a:latin typeface="Abadi" panose="020B0604020104020204" pitchFamily="34" charset="0"/>
              </a:rPr>
              <a:t>elliptical, </a:t>
            </a:r>
            <a:r>
              <a:rPr kumimoji="0" lang="en-GB" sz="2000" b="0" i="0" u="none" strike="noStrike" kern="1200" cap="none" spc="0" normalizeH="0" baseline="0" noProof="0" dirty="0">
                <a:ln>
                  <a:noFill/>
                </a:ln>
                <a:solidFill>
                  <a:prstClr val="black"/>
                </a:solidFill>
                <a:effectLst/>
                <a:uLnTx/>
                <a:uFillTx/>
                <a:latin typeface="Abadi" panose="020B0604020104020204" pitchFamily="34" charset="0"/>
              </a:rPr>
              <a:t>and time-scales that are quite </a:t>
            </a:r>
            <a:r>
              <a:rPr kumimoji="0" lang="en-GB" sz="2000" b="1" i="0" u="none" strike="noStrike" kern="1200" cap="none" spc="0" normalizeH="0" baseline="0" noProof="0" dirty="0">
                <a:ln>
                  <a:noFill/>
                </a:ln>
                <a:solidFill>
                  <a:prstClr val="black"/>
                </a:solidFill>
                <a:effectLst/>
                <a:uLnTx/>
                <a:uFillTx/>
                <a:latin typeface="Abadi" panose="020B0604020104020204" pitchFamily="34" charset="0"/>
              </a:rPr>
              <a:t>elastic: </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GB" sz="2000" b="0" i="0" u="none" strike="noStrike" kern="1200" cap="none" spc="0" normalizeH="0" baseline="0" noProof="0" dirty="0">
                <a:ln>
                  <a:noFill/>
                </a:ln>
                <a:solidFill>
                  <a:prstClr val="black"/>
                </a:solidFill>
                <a:effectLst/>
                <a:uLnTx/>
                <a:uFillTx/>
                <a:latin typeface="Abadi" panose="020B0604020104020204" pitchFamily="34" charset="0"/>
              </a:rPr>
              <a:t>references are made to events or characters that are only explained later on: coherence is denied</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GB" sz="2000" b="0" i="0" u="none" strike="noStrike" kern="1200" cap="none" spc="0" normalizeH="0" baseline="0" noProof="0" dirty="0">
                <a:ln>
                  <a:noFill/>
                </a:ln>
                <a:solidFill>
                  <a:prstClr val="black"/>
                </a:solidFill>
                <a:effectLst/>
                <a:uLnTx/>
                <a:uFillTx/>
                <a:latin typeface="Abadi" panose="020B0604020104020204" pitchFamily="34" charset="0"/>
              </a:rPr>
              <a:t>memories (of Sweet Home, </a:t>
            </a:r>
            <a:r>
              <a:rPr kumimoji="0" lang="en-GB" sz="2000" b="0" i="0" u="none" strike="noStrike" kern="1200" cap="none" spc="0" normalizeH="0" baseline="0" noProof="0" dirty="0" err="1">
                <a:ln>
                  <a:noFill/>
                </a:ln>
                <a:solidFill>
                  <a:prstClr val="black"/>
                </a:solidFill>
                <a:effectLst/>
                <a:uLnTx/>
                <a:uFillTx/>
                <a:latin typeface="Abadi" panose="020B0604020104020204" pitchFamily="34" charset="0"/>
              </a:rPr>
              <a:t>Sethe’s</a:t>
            </a:r>
            <a:r>
              <a:rPr kumimoji="0" lang="en-GB" sz="2000" b="0" i="0" u="none" strike="noStrike" kern="1200" cap="none" spc="0" normalizeH="0" baseline="0" noProof="0" dirty="0">
                <a:ln>
                  <a:noFill/>
                </a:ln>
                <a:solidFill>
                  <a:prstClr val="black"/>
                </a:solidFill>
                <a:effectLst/>
                <a:uLnTx/>
                <a:uFillTx/>
                <a:latin typeface="Abadi" panose="020B0604020104020204" pitchFamily="34" charset="0"/>
              </a:rPr>
              <a:t> escape, etc) start here and there, so that the present is ‘shot through’ with the past – but they aren’t developed chronologically </a:t>
            </a:r>
          </a:p>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r>
              <a:rPr kumimoji="0" lang="en-GB" sz="2000" b="0" i="0" u="none" strike="noStrike" kern="1200" cap="none" spc="0" normalizeH="0" baseline="0" noProof="0" dirty="0">
                <a:ln>
                  <a:noFill/>
                </a:ln>
                <a:solidFill>
                  <a:prstClr val="black"/>
                </a:solidFill>
                <a:effectLst/>
                <a:uLnTx/>
                <a:uFillTx/>
                <a:latin typeface="Abadi" panose="020B0604020104020204" pitchFamily="34" charset="0"/>
              </a:rPr>
              <a:t>Also, </a:t>
            </a:r>
            <a:r>
              <a:rPr kumimoji="0" lang="en-GB" sz="2000" b="1" i="0" u="none" strike="noStrike" kern="1200" cap="none" spc="0" normalizeH="0" baseline="0" noProof="0" dirty="0">
                <a:ln>
                  <a:noFill/>
                </a:ln>
                <a:solidFill>
                  <a:prstClr val="black"/>
                </a:solidFill>
                <a:effectLst/>
                <a:uLnTx/>
                <a:uFillTx/>
                <a:latin typeface="Abadi" panose="020B0604020104020204" pitchFamily="34" charset="0"/>
              </a:rPr>
              <a:t>language is open to ambivalence, multiple meanings, and contradictory connotations</a:t>
            </a:r>
            <a:r>
              <a:rPr kumimoji="0" lang="en-GB" sz="2000" b="0" i="0" u="none" strike="noStrike" kern="1200" cap="none" spc="0" normalizeH="0" baseline="0" noProof="0" dirty="0">
                <a:ln>
                  <a:noFill/>
                </a:ln>
                <a:solidFill>
                  <a:prstClr val="black"/>
                </a:solidFill>
                <a:effectLst/>
                <a:uLnTx/>
                <a:uFillTx/>
                <a:latin typeface="Abadi" panose="020B0604020104020204" pitchFamily="34" charset="0"/>
              </a:rPr>
              <a:t>: </a:t>
            </a:r>
          </a:p>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endParaRPr kumimoji="0" lang="en-GB" sz="20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676676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60E4D-CDAA-4888-B068-D76C62E23283}"/>
              </a:ext>
            </a:extLst>
          </p:cNvPr>
          <p:cNvSpPr>
            <a:spLocks noGrp="1"/>
          </p:cNvSpPr>
          <p:nvPr>
            <p:ph type="title"/>
          </p:nvPr>
        </p:nvSpPr>
        <p:spPr/>
        <p:txBody>
          <a:bodyPr/>
          <a:lstStyle/>
          <a:p>
            <a:r>
              <a:rPr lang="en-GB" dirty="0"/>
              <a:t>Annotate your extract! </a:t>
            </a:r>
          </a:p>
        </p:txBody>
      </p:sp>
      <p:sp>
        <p:nvSpPr>
          <p:cNvPr id="3" name="Content Placeholder 2">
            <a:extLst>
              <a:ext uri="{FF2B5EF4-FFF2-40B4-BE49-F238E27FC236}">
                <a16:creationId xmlns:a16="http://schemas.microsoft.com/office/drawing/2014/main" id="{8D4E1AB9-C582-4692-A098-ED72DE6DBEDE}"/>
              </a:ext>
            </a:extLst>
          </p:cNvPr>
          <p:cNvSpPr>
            <a:spLocks noGrp="1"/>
          </p:cNvSpPr>
          <p:nvPr>
            <p:ph idx="1"/>
          </p:nvPr>
        </p:nvSpPr>
        <p:spPr/>
        <p:txBody>
          <a:bodyPr>
            <a:normAutofit/>
          </a:bodyPr>
          <a:lstStyle/>
          <a:p>
            <a:pPr marL="0" indent="0">
              <a:buNone/>
            </a:pPr>
            <a:r>
              <a:rPr lang="en-GB" b="1" dirty="0"/>
              <a:t>Key Idea: </a:t>
            </a:r>
          </a:p>
          <a:p>
            <a:pPr marL="0" indent="0">
              <a:buNone/>
            </a:pPr>
            <a:r>
              <a:rPr lang="en-GB" dirty="0"/>
              <a:t>For Toni Morrison, </a:t>
            </a:r>
            <a:r>
              <a:rPr lang="en-US" dirty="0"/>
              <a:t>memory (the deliberate act of remembering) is a form of willed creation. It is not an effort to find out the way it really was-  that is research. The point is to dwell on the way it appeared and why it appeared in that particular way</a:t>
            </a:r>
          </a:p>
          <a:p>
            <a:pPr marL="0" indent="0">
              <a:buNone/>
            </a:pPr>
            <a:r>
              <a:rPr lang="en-GB" b="1" dirty="0"/>
              <a:t>Questions to ask: </a:t>
            </a:r>
          </a:p>
          <a:p>
            <a:r>
              <a:rPr lang="en-GB" dirty="0"/>
              <a:t>Authoritative or subjective? Shared or solitary? </a:t>
            </a:r>
          </a:p>
          <a:p>
            <a:r>
              <a:rPr lang="en-GB" dirty="0"/>
              <a:t>Reliable or unreliable?</a:t>
            </a:r>
          </a:p>
          <a:p>
            <a:r>
              <a:rPr lang="en-GB" dirty="0"/>
              <a:t>Willed or suddenly occurring? </a:t>
            </a:r>
          </a:p>
          <a:p>
            <a:r>
              <a:rPr lang="en-GB" dirty="0"/>
              <a:t>How related to forgetting? </a:t>
            </a:r>
          </a:p>
          <a:p>
            <a:r>
              <a:rPr lang="en-GB" dirty="0"/>
              <a:t>Is remembering thinking or feeling? </a:t>
            </a:r>
          </a:p>
          <a:p>
            <a:pPr marL="0" indent="0">
              <a:buNone/>
            </a:pPr>
            <a:endParaRPr lang="en-GB" dirty="0"/>
          </a:p>
        </p:txBody>
      </p:sp>
      <p:sp>
        <p:nvSpPr>
          <p:cNvPr id="4" name="Content Placeholder 2">
            <a:extLst>
              <a:ext uri="{FF2B5EF4-FFF2-40B4-BE49-F238E27FC236}">
                <a16:creationId xmlns:a16="http://schemas.microsoft.com/office/drawing/2014/main" id="{D8EC67CE-8512-4890-8209-5B99753D4767}"/>
              </a:ext>
            </a:extLst>
          </p:cNvPr>
          <p:cNvSpPr txBox="1">
            <a:spLocks/>
          </p:cNvSpPr>
          <p:nvPr/>
        </p:nvSpPr>
        <p:spPr>
          <a:xfrm>
            <a:off x="7063329" y="3712354"/>
            <a:ext cx="4915803" cy="3033153"/>
          </a:xfrm>
          <a:prstGeom prst="rect">
            <a:avLst/>
          </a:prstGeom>
          <a:solidFill>
            <a:schemeClr val="accent1">
              <a:lumMod val="40000"/>
              <a:lumOff val="60000"/>
            </a:schemeClr>
          </a:solidFill>
        </p:spPr>
        <p:txBody>
          <a:bodyPr vert="horz" lIns="91440" tIns="45720" rIns="91440" bIns="45720" rtlCol="0">
            <a:normAutofit fontScale="775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r>
              <a:rPr kumimoji="0" lang="en-GB" sz="2000" b="1" i="0" u="none" strike="noStrike" kern="1200" cap="none" spc="0" normalizeH="0" baseline="0" noProof="0" dirty="0">
                <a:ln>
                  <a:noFill/>
                </a:ln>
                <a:solidFill>
                  <a:prstClr val="black"/>
                </a:solidFill>
                <a:effectLst/>
                <a:uLnTx/>
                <a:uFillTx/>
                <a:latin typeface="Rockwell" panose="02060603020205020403"/>
                <a:ea typeface="+mn-ea"/>
                <a:cs typeface="+mn-cs"/>
              </a:rPr>
              <a:t>Reminder on Style: </a:t>
            </a:r>
          </a:p>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r>
              <a:rPr kumimoji="0" lang="en-GB" sz="2000" b="0" i="0" u="none" strike="noStrike" kern="1200" cap="none" spc="0" normalizeH="0" baseline="0" noProof="0" dirty="0">
                <a:ln>
                  <a:noFill/>
                </a:ln>
                <a:solidFill>
                  <a:prstClr val="black"/>
                </a:solidFill>
                <a:effectLst/>
                <a:uLnTx/>
                <a:uFillTx/>
                <a:latin typeface="Rockwell" panose="02060603020205020403"/>
                <a:ea typeface="+mn-ea"/>
                <a:cs typeface="+mn-cs"/>
              </a:rPr>
              <a:t>Beloved is characterised by a style that is </a:t>
            </a:r>
            <a:r>
              <a:rPr kumimoji="0" lang="en-GB" sz="2000" b="1" i="0" u="none" strike="noStrike" kern="1200" cap="none" spc="0" normalizeH="0" baseline="0" noProof="0" dirty="0">
                <a:ln>
                  <a:noFill/>
                </a:ln>
                <a:solidFill>
                  <a:prstClr val="black"/>
                </a:solidFill>
                <a:effectLst/>
                <a:uLnTx/>
                <a:uFillTx/>
                <a:latin typeface="Rockwell" panose="02060603020205020403"/>
                <a:ea typeface="+mn-ea"/>
                <a:cs typeface="+mn-cs"/>
              </a:rPr>
              <a:t>elliptical, </a:t>
            </a:r>
            <a:r>
              <a:rPr kumimoji="0" lang="en-GB" sz="2000" b="0" i="0" u="none" strike="noStrike" kern="1200" cap="none" spc="0" normalizeH="0" baseline="0" noProof="0" dirty="0">
                <a:ln>
                  <a:noFill/>
                </a:ln>
                <a:solidFill>
                  <a:prstClr val="black"/>
                </a:solidFill>
                <a:effectLst/>
                <a:uLnTx/>
                <a:uFillTx/>
                <a:latin typeface="Rockwell" panose="02060603020205020403"/>
                <a:ea typeface="+mn-ea"/>
                <a:cs typeface="+mn-cs"/>
              </a:rPr>
              <a:t>and time-scales that are quite </a:t>
            </a:r>
            <a:r>
              <a:rPr kumimoji="0" lang="en-GB" sz="2000" b="1" i="0" u="none" strike="noStrike" kern="1200" cap="none" spc="0" normalizeH="0" baseline="0" noProof="0" dirty="0">
                <a:ln>
                  <a:noFill/>
                </a:ln>
                <a:solidFill>
                  <a:prstClr val="black"/>
                </a:solidFill>
                <a:effectLst/>
                <a:uLnTx/>
                <a:uFillTx/>
                <a:latin typeface="Rockwell" panose="02060603020205020403"/>
                <a:ea typeface="+mn-ea"/>
                <a:cs typeface="+mn-cs"/>
              </a:rPr>
              <a:t>elastic: </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GB" sz="2000" b="0" i="0" u="none" strike="noStrike" kern="1200" cap="none" spc="0" normalizeH="0" baseline="0" noProof="0" dirty="0">
                <a:ln>
                  <a:noFill/>
                </a:ln>
                <a:solidFill>
                  <a:prstClr val="black"/>
                </a:solidFill>
                <a:effectLst/>
                <a:uLnTx/>
                <a:uFillTx/>
                <a:latin typeface="Rockwell" panose="02060603020205020403"/>
                <a:ea typeface="+mn-ea"/>
                <a:cs typeface="+mn-cs"/>
              </a:rPr>
              <a:t>references are made to events or characters that are only explained later on: coherence is denied</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GB" sz="2000" b="0" i="0" u="none" strike="noStrike" kern="1200" cap="none" spc="0" normalizeH="0" baseline="0" noProof="0" dirty="0">
                <a:ln>
                  <a:noFill/>
                </a:ln>
                <a:solidFill>
                  <a:prstClr val="black"/>
                </a:solidFill>
                <a:effectLst/>
                <a:uLnTx/>
                <a:uFillTx/>
                <a:latin typeface="Rockwell" panose="02060603020205020403"/>
                <a:ea typeface="+mn-ea"/>
                <a:cs typeface="+mn-cs"/>
              </a:rPr>
              <a:t>memories (of Sweet Home, </a:t>
            </a:r>
            <a:r>
              <a:rPr kumimoji="0" lang="en-GB" sz="2000" b="0" i="0" u="none" strike="noStrike" kern="1200" cap="none" spc="0" normalizeH="0" baseline="0" noProof="0" dirty="0" err="1">
                <a:ln>
                  <a:noFill/>
                </a:ln>
                <a:solidFill>
                  <a:prstClr val="black"/>
                </a:solidFill>
                <a:effectLst/>
                <a:uLnTx/>
                <a:uFillTx/>
                <a:latin typeface="Rockwell" panose="02060603020205020403"/>
                <a:ea typeface="+mn-ea"/>
                <a:cs typeface="+mn-cs"/>
              </a:rPr>
              <a:t>Sethe’s</a:t>
            </a:r>
            <a:r>
              <a:rPr kumimoji="0" lang="en-GB" sz="2000" b="0" i="0" u="none" strike="noStrike" kern="1200" cap="none" spc="0" normalizeH="0" baseline="0" noProof="0" dirty="0">
                <a:ln>
                  <a:noFill/>
                </a:ln>
                <a:solidFill>
                  <a:prstClr val="black"/>
                </a:solidFill>
                <a:effectLst/>
                <a:uLnTx/>
                <a:uFillTx/>
                <a:latin typeface="Rockwell" panose="02060603020205020403"/>
                <a:ea typeface="+mn-ea"/>
                <a:cs typeface="+mn-cs"/>
              </a:rPr>
              <a:t> escape, etc) start here and there, so that the present is ‘shot through’ with the past – but they aren’t developed chronologically </a:t>
            </a:r>
          </a:p>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r>
              <a:rPr kumimoji="0" lang="en-GB" sz="2000" b="0" i="0" u="none" strike="noStrike" kern="1200" cap="none" spc="0" normalizeH="0" baseline="0" noProof="0" dirty="0">
                <a:ln>
                  <a:noFill/>
                </a:ln>
                <a:solidFill>
                  <a:prstClr val="black"/>
                </a:solidFill>
                <a:effectLst/>
                <a:uLnTx/>
                <a:uFillTx/>
                <a:latin typeface="Rockwell" panose="02060603020205020403"/>
                <a:ea typeface="+mn-ea"/>
                <a:cs typeface="+mn-cs"/>
              </a:rPr>
              <a:t>Also, </a:t>
            </a:r>
            <a:r>
              <a:rPr kumimoji="0" lang="en-GB" sz="2000" b="1" i="0" u="none" strike="noStrike" kern="1200" cap="none" spc="0" normalizeH="0" baseline="0" noProof="0" dirty="0">
                <a:ln>
                  <a:noFill/>
                </a:ln>
                <a:solidFill>
                  <a:prstClr val="black"/>
                </a:solidFill>
                <a:effectLst/>
                <a:uLnTx/>
                <a:uFillTx/>
                <a:latin typeface="Rockwell" panose="02060603020205020403"/>
                <a:ea typeface="+mn-ea"/>
                <a:cs typeface="+mn-cs"/>
              </a:rPr>
              <a:t>language is open to ambivalence, multiple meanings, and contradictory connotations</a:t>
            </a:r>
            <a:r>
              <a:rPr kumimoji="0" lang="en-GB" sz="2000" b="0" i="0" u="none" strike="noStrike" kern="1200" cap="none" spc="0" normalizeH="0" baseline="0" noProof="0" dirty="0">
                <a:ln>
                  <a:noFill/>
                </a:ln>
                <a:solidFill>
                  <a:prstClr val="black"/>
                </a:solidFill>
                <a:effectLst/>
                <a:uLnTx/>
                <a:uFillTx/>
                <a:latin typeface="Rockwell" panose="02060603020205020403"/>
                <a:ea typeface="+mn-ea"/>
                <a:cs typeface="+mn-cs"/>
              </a:rPr>
              <a:t>: </a:t>
            </a:r>
          </a:p>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endParaRPr kumimoji="0" lang="en-GB" sz="20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2717794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841EC-AAFC-4510-8AD1-501248F4E511}"/>
              </a:ext>
            </a:extLst>
          </p:cNvPr>
          <p:cNvSpPr>
            <a:spLocks noGrp="1"/>
          </p:cNvSpPr>
          <p:nvPr>
            <p:ph type="title"/>
          </p:nvPr>
        </p:nvSpPr>
        <p:spPr>
          <a:xfrm>
            <a:off x="0" y="93084"/>
            <a:ext cx="11128247" cy="547544"/>
          </a:xfrm>
        </p:spPr>
        <p:txBody>
          <a:bodyPr>
            <a:normAutofit/>
          </a:bodyPr>
          <a:lstStyle/>
          <a:p>
            <a:r>
              <a:rPr lang="en-GB" sz="1800" b="1" dirty="0">
                <a:solidFill>
                  <a:schemeClr val="tx1"/>
                </a:solidFill>
                <a:latin typeface="Abadi" panose="020B0604020104020204" pitchFamily="34" charset="0"/>
              </a:rPr>
              <a:t>The Past intrudes into the Present: Excerpt 1, p. 4 </a:t>
            </a:r>
          </a:p>
        </p:txBody>
      </p:sp>
      <p:sp>
        <p:nvSpPr>
          <p:cNvPr id="4" name="Content Placeholder 3">
            <a:extLst>
              <a:ext uri="{FF2B5EF4-FFF2-40B4-BE49-F238E27FC236}">
                <a16:creationId xmlns:a16="http://schemas.microsoft.com/office/drawing/2014/main" id="{9D5DCE1B-5EA7-4FAC-ACE4-9007F93D18A4}"/>
              </a:ext>
            </a:extLst>
          </p:cNvPr>
          <p:cNvSpPr>
            <a:spLocks noGrp="1"/>
          </p:cNvSpPr>
          <p:nvPr>
            <p:ph sz="half" idx="1"/>
          </p:nvPr>
        </p:nvSpPr>
        <p:spPr>
          <a:xfrm>
            <a:off x="366855" y="832267"/>
            <a:ext cx="5803976" cy="5420695"/>
          </a:xfrm>
        </p:spPr>
        <p:txBody>
          <a:bodyPr>
            <a:normAutofit fontScale="47500" lnSpcReduction="20000"/>
          </a:bodyPr>
          <a:lstStyle/>
          <a:p>
            <a:pPr marL="0" indent="0">
              <a:lnSpc>
                <a:spcPct val="120000"/>
              </a:lnSpc>
              <a:spcBef>
                <a:spcPts val="0"/>
              </a:spcBef>
              <a:buNone/>
            </a:pPr>
            <a:r>
              <a:rPr lang="en-US" sz="2500" dirty="0">
                <a:latin typeface="Abadi" panose="020B0604020104020204" pitchFamily="34" charset="0"/>
              </a:rPr>
              <a:t>Baby Suggs died shortly after the brothers </a:t>
            </a:r>
          </a:p>
          <a:p>
            <a:pPr marL="0" indent="0">
              <a:lnSpc>
                <a:spcPct val="120000"/>
              </a:lnSpc>
              <a:spcBef>
                <a:spcPts val="0"/>
              </a:spcBef>
              <a:buNone/>
            </a:pPr>
            <a:r>
              <a:rPr lang="en-US" sz="2500" dirty="0">
                <a:latin typeface="Abadi" panose="020B0604020104020204" pitchFamily="34" charset="0"/>
              </a:rPr>
              <a:t>left, with no interest whatsoever in their</a:t>
            </a:r>
          </a:p>
          <a:p>
            <a:pPr marL="0" indent="0">
              <a:lnSpc>
                <a:spcPct val="120000"/>
              </a:lnSpc>
              <a:spcBef>
                <a:spcPts val="0"/>
              </a:spcBef>
              <a:buNone/>
            </a:pPr>
            <a:r>
              <a:rPr lang="en-US" sz="2500" dirty="0">
                <a:latin typeface="Abadi" panose="020B0604020104020204" pitchFamily="34" charset="0"/>
              </a:rPr>
              <a:t>leave-taking or hers, and right afterward </a:t>
            </a:r>
            <a:r>
              <a:rPr lang="en-US" sz="2500" dirty="0" err="1">
                <a:latin typeface="Abadi" panose="020B0604020104020204" pitchFamily="34" charset="0"/>
              </a:rPr>
              <a:t>Sethe</a:t>
            </a:r>
            <a:endParaRPr lang="en-US" sz="2500" dirty="0">
              <a:latin typeface="Abadi" panose="020B0604020104020204" pitchFamily="34" charset="0"/>
            </a:endParaRPr>
          </a:p>
          <a:p>
            <a:pPr marL="0" indent="0">
              <a:lnSpc>
                <a:spcPct val="120000"/>
              </a:lnSpc>
              <a:spcBef>
                <a:spcPts val="0"/>
              </a:spcBef>
              <a:buNone/>
            </a:pPr>
            <a:r>
              <a:rPr lang="en-US" sz="2500" dirty="0">
                <a:latin typeface="Abadi" panose="020B0604020104020204" pitchFamily="34" charset="0"/>
              </a:rPr>
              <a:t>and Denver decided to end the persecution by</a:t>
            </a:r>
          </a:p>
          <a:p>
            <a:pPr marL="0" indent="0">
              <a:lnSpc>
                <a:spcPct val="120000"/>
              </a:lnSpc>
              <a:spcBef>
                <a:spcPts val="0"/>
              </a:spcBef>
              <a:buNone/>
            </a:pPr>
            <a:r>
              <a:rPr lang="en-US" sz="2500" dirty="0">
                <a:latin typeface="Abadi" panose="020B0604020104020204" pitchFamily="34" charset="0"/>
              </a:rPr>
              <a:t>calling forth the ghost that tried them so.</a:t>
            </a:r>
          </a:p>
          <a:p>
            <a:pPr marL="0" indent="0">
              <a:lnSpc>
                <a:spcPct val="120000"/>
              </a:lnSpc>
              <a:spcBef>
                <a:spcPts val="0"/>
              </a:spcBef>
              <a:buNone/>
            </a:pPr>
            <a:r>
              <a:rPr lang="en-US" sz="2500" dirty="0">
                <a:latin typeface="Abadi" panose="020B0604020104020204" pitchFamily="34" charset="0"/>
              </a:rPr>
              <a:t>Perhaps a conversation, they thought, an</a:t>
            </a:r>
          </a:p>
          <a:p>
            <a:pPr marL="0" indent="0">
              <a:lnSpc>
                <a:spcPct val="120000"/>
              </a:lnSpc>
              <a:spcBef>
                <a:spcPts val="0"/>
              </a:spcBef>
              <a:buNone/>
            </a:pPr>
            <a:r>
              <a:rPr lang="en-US" sz="2500" dirty="0">
                <a:latin typeface="Abadi" panose="020B0604020104020204" pitchFamily="34" charset="0"/>
              </a:rPr>
              <a:t>exchange of views or something would help. So</a:t>
            </a:r>
          </a:p>
          <a:p>
            <a:pPr marL="0" indent="0">
              <a:lnSpc>
                <a:spcPct val="120000"/>
              </a:lnSpc>
              <a:spcBef>
                <a:spcPts val="0"/>
              </a:spcBef>
              <a:buNone/>
            </a:pPr>
            <a:r>
              <a:rPr lang="en-US" sz="2500" dirty="0">
                <a:latin typeface="Abadi" panose="020B0604020104020204" pitchFamily="34" charset="0"/>
              </a:rPr>
              <a:t>they held hands and said, "Come on. Come on.</a:t>
            </a:r>
          </a:p>
          <a:p>
            <a:pPr marL="0" indent="0">
              <a:lnSpc>
                <a:spcPct val="120000"/>
              </a:lnSpc>
              <a:spcBef>
                <a:spcPts val="0"/>
              </a:spcBef>
              <a:buNone/>
            </a:pPr>
            <a:r>
              <a:rPr lang="en-US" sz="2500" dirty="0">
                <a:latin typeface="Abadi" panose="020B0604020104020204" pitchFamily="34" charset="0"/>
              </a:rPr>
              <a:t>You may as well just come on."</a:t>
            </a:r>
          </a:p>
          <a:p>
            <a:pPr marL="0" indent="0">
              <a:lnSpc>
                <a:spcPct val="120000"/>
              </a:lnSpc>
              <a:spcBef>
                <a:spcPts val="0"/>
              </a:spcBef>
              <a:buNone/>
            </a:pPr>
            <a:r>
              <a:rPr lang="en-US" sz="2500" dirty="0">
                <a:latin typeface="Abadi" panose="020B0604020104020204" pitchFamily="34" charset="0"/>
              </a:rPr>
              <a:t>The sideboard took a step forward but</a:t>
            </a:r>
          </a:p>
          <a:p>
            <a:pPr marL="0" indent="0">
              <a:lnSpc>
                <a:spcPct val="120000"/>
              </a:lnSpc>
              <a:spcBef>
                <a:spcPts val="0"/>
              </a:spcBef>
              <a:buNone/>
            </a:pPr>
            <a:r>
              <a:rPr lang="en-US" sz="2500" dirty="0">
                <a:latin typeface="Abadi" panose="020B0604020104020204" pitchFamily="34" charset="0"/>
              </a:rPr>
              <a:t>nothing else did.</a:t>
            </a:r>
          </a:p>
          <a:p>
            <a:pPr marL="0" indent="0">
              <a:lnSpc>
                <a:spcPct val="120000"/>
              </a:lnSpc>
              <a:spcBef>
                <a:spcPts val="0"/>
              </a:spcBef>
              <a:buNone/>
            </a:pPr>
            <a:r>
              <a:rPr lang="en-US" sz="2500" dirty="0">
                <a:latin typeface="Abadi" panose="020B0604020104020204" pitchFamily="34" charset="0"/>
              </a:rPr>
              <a:t>"Grandma Baby must be stopping it," said</a:t>
            </a:r>
          </a:p>
          <a:p>
            <a:pPr marL="0" indent="0">
              <a:lnSpc>
                <a:spcPct val="120000"/>
              </a:lnSpc>
              <a:spcBef>
                <a:spcPts val="0"/>
              </a:spcBef>
              <a:buNone/>
            </a:pPr>
            <a:r>
              <a:rPr lang="en-US" sz="2500" dirty="0">
                <a:latin typeface="Abadi" panose="020B0604020104020204" pitchFamily="34" charset="0"/>
              </a:rPr>
              <a:t>Denver. She was ten and still mad at Baby Suggs</a:t>
            </a:r>
          </a:p>
          <a:p>
            <a:pPr marL="0" indent="0">
              <a:lnSpc>
                <a:spcPct val="120000"/>
              </a:lnSpc>
              <a:spcBef>
                <a:spcPts val="0"/>
              </a:spcBef>
              <a:buNone/>
            </a:pPr>
            <a:r>
              <a:rPr lang="en-US" sz="2500" dirty="0">
                <a:latin typeface="Abadi" panose="020B0604020104020204" pitchFamily="34" charset="0"/>
              </a:rPr>
              <a:t>For dying.</a:t>
            </a:r>
          </a:p>
          <a:p>
            <a:pPr marL="0" indent="0">
              <a:lnSpc>
                <a:spcPct val="120000"/>
              </a:lnSpc>
              <a:spcBef>
                <a:spcPts val="0"/>
              </a:spcBef>
              <a:buNone/>
            </a:pPr>
            <a:r>
              <a:rPr lang="en-US" sz="2500" dirty="0" err="1">
                <a:latin typeface="Abadi" panose="020B0604020104020204" pitchFamily="34" charset="0"/>
              </a:rPr>
              <a:t>Sethe</a:t>
            </a:r>
            <a:r>
              <a:rPr lang="en-US" sz="2500" dirty="0">
                <a:latin typeface="Abadi" panose="020B0604020104020204" pitchFamily="34" charset="0"/>
              </a:rPr>
              <a:t> opened her eyes. "I doubt that," she</a:t>
            </a:r>
          </a:p>
          <a:p>
            <a:pPr marL="0" indent="0">
              <a:lnSpc>
                <a:spcPct val="120000"/>
              </a:lnSpc>
              <a:spcBef>
                <a:spcPts val="0"/>
              </a:spcBef>
              <a:buNone/>
            </a:pPr>
            <a:r>
              <a:rPr lang="en-US" sz="2500" dirty="0">
                <a:latin typeface="Abadi" panose="020B0604020104020204" pitchFamily="34" charset="0"/>
              </a:rPr>
              <a:t>said.</a:t>
            </a:r>
          </a:p>
          <a:p>
            <a:pPr marL="0" indent="0">
              <a:lnSpc>
                <a:spcPct val="120000"/>
              </a:lnSpc>
              <a:spcBef>
                <a:spcPts val="0"/>
              </a:spcBef>
              <a:buNone/>
            </a:pPr>
            <a:r>
              <a:rPr lang="en-US" sz="2500" dirty="0">
                <a:latin typeface="Abadi" panose="020B0604020104020204" pitchFamily="34" charset="0"/>
              </a:rPr>
              <a:t>"Then why don't it come?"</a:t>
            </a:r>
          </a:p>
          <a:p>
            <a:pPr marL="0" indent="0">
              <a:lnSpc>
                <a:spcPct val="120000"/>
              </a:lnSpc>
              <a:spcBef>
                <a:spcPts val="0"/>
              </a:spcBef>
              <a:buNone/>
            </a:pPr>
            <a:r>
              <a:rPr lang="en-US" sz="2500" dirty="0">
                <a:latin typeface="Abadi" panose="020B0604020104020204" pitchFamily="34" charset="0"/>
              </a:rPr>
              <a:t>"You forgetting how little it is," said her</a:t>
            </a:r>
          </a:p>
          <a:p>
            <a:pPr marL="0" indent="0">
              <a:lnSpc>
                <a:spcPct val="120000"/>
              </a:lnSpc>
              <a:spcBef>
                <a:spcPts val="0"/>
              </a:spcBef>
              <a:buNone/>
            </a:pPr>
            <a:r>
              <a:rPr lang="en-US" sz="2500" dirty="0">
                <a:latin typeface="Abadi" panose="020B0604020104020204" pitchFamily="34" charset="0"/>
              </a:rPr>
              <a:t>mother. "She wasn't even two years old when</a:t>
            </a:r>
          </a:p>
          <a:p>
            <a:pPr marL="0" indent="0">
              <a:lnSpc>
                <a:spcPct val="120000"/>
              </a:lnSpc>
              <a:spcBef>
                <a:spcPts val="0"/>
              </a:spcBef>
              <a:buNone/>
            </a:pPr>
            <a:r>
              <a:rPr lang="en-US" sz="2500" dirty="0">
                <a:latin typeface="Abadi" panose="020B0604020104020204" pitchFamily="34" charset="0"/>
              </a:rPr>
              <a:t>she died. Too little to understand. Too little to</a:t>
            </a:r>
          </a:p>
          <a:p>
            <a:pPr marL="0" indent="0">
              <a:lnSpc>
                <a:spcPct val="120000"/>
              </a:lnSpc>
              <a:spcBef>
                <a:spcPts val="0"/>
              </a:spcBef>
              <a:buNone/>
            </a:pPr>
            <a:r>
              <a:rPr lang="en-US" sz="2500" dirty="0">
                <a:latin typeface="Abadi" panose="020B0604020104020204" pitchFamily="34" charset="0"/>
              </a:rPr>
              <a:t>talk much even."</a:t>
            </a:r>
          </a:p>
          <a:p>
            <a:pPr marL="0" indent="0">
              <a:lnSpc>
                <a:spcPct val="120000"/>
              </a:lnSpc>
              <a:spcBef>
                <a:spcPts val="0"/>
              </a:spcBef>
              <a:buNone/>
            </a:pPr>
            <a:r>
              <a:rPr lang="en-US" sz="2500" dirty="0">
                <a:latin typeface="Abadi" panose="020B0604020104020204" pitchFamily="34" charset="0"/>
              </a:rPr>
              <a:t>"Maybe she don't want to understand," said</a:t>
            </a:r>
          </a:p>
          <a:p>
            <a:pPr marL="0" indent="0">
              <a:lnSpc>
                <a:spcPct val="120000"/>
              </a:lnSpc>
              <a:spcBef>
                <a:spcPts val="0"/>
              </a:spcBef>
              <a:buNone/>
            </a:pPr>
            <a:r>
              <a:rPr lang="en-US" sz="2500" dirty="0">
                <a:latin typeface="Abadi" panose="020B0604020104020204" pitchFamily="34" charset="0"/>
              </a:rPr>
              <a:t>Denver.</a:t>
            </a:r>
          </a:p>
          <a:p>
            <a:pPr marL="0" indent="0">
              <a:lnSpc>
                <a:spcPct val="120000"/>
              </a:lnSpc>
              <a:spcBef>
                <a:spcPts val="0"/>
              </a:spcBef>
              <a:buNone/>
            </a:pPr>
            <a:r>
              <a:rPr lang="en-US" sz="2500" dirty="0">
                <a:latin typeface="Abadi" panose="020B0604020104020204" pitchFamily="34" charset="0"/>
              </a:rPr>
              <a:t>"Maybe. But if she'd only come, I could make</a:t>
            </a:r>
          </a:p>
          <a:p>
            <a:pPr marL="0" indent="0">
              <a:lnSpc>
                <a:spcPct val="120000"/>
              </a:lnSpc>
              <a:spcBef>
                <a:spcPts val="0"/>
              </a:spcBef>
              <a:buNone/>
            </a:pPr>
            <a:r>
              <a:rPr lang="en-US" sz="2500" dirty="0">
                <a:latin typeface="Abadi" panose="020B0604020104020204" pitchFamily="34" charset="0"/>
              </a:rPr>
              <a:t>it clear to her."</a:t>
            </a:r>
          </a:p>
          <a:p>
            <a:pPr marL="0" indent="0">
              <a:buNone/>
            </a:pPr>
            <a:endParaRPr lang="en-GB" dirty="0"/>
          </a:p>
        </p:txBody>
      </p:sp>
      <p:sp>
        <p:nvSpPr>
          <p:cNvPr id="5" name="Content Placeholder 4">
            <a:extLst>
              <a:ext uri="{FF2B5EF4-FFF2-40B4-BE49-F238E27FC236}">
                <a16:creationId xmlns:a16="http://schemas.microsoft.com/office/drawing/2014/main" id="{83078CE4-75F2-40CB-8567-A553557FEE48}"/>
              </a:ext>
            </a:extLst>
          </p:cNvPr>
          <p:cNvSpPr>
            <a:spLocks noGrp="1"/>
          </p:cNvSpPr>
          <p:nvPr>
            <p:ph sz="half" idx="2"/>
          </p:nvPr>
        </p:nvSpPr>
        <p:spPr>
          <a:xfrm>
            <a:off x="6582543" y="3428999"/>
            <a:ext cx="5737215" cy="3626115"/>
          </a:xfrm>
        </p:spPr>
        <p:txBody>
          <a:bodyPr>
            <a:normAutofit fontScale="47500" lnSpcReduction="20000"/>
          </a:bodyPr>
          <a:lstStyle/>
          <a:p>
            <a:pPr marL="0" indent="0">
              <a:lnSpc>
                <a:spcPct val="120000"/>
              </a:lnSpc>
              <a:spcBef>
                <a:spcPts val="0"/>
              </a:spcBef>
              <a:buNone/>
            </a:pPr>
            <a:r>
              <a:rPr lang="en-US" sz="2800" dirty="0" err="1">
                <a:latin typeface="Abadi" panose="020B0604020104020204" pitchFamily="34" charset="0"/>
              </a:rPr>
              <a:t>Sethe</a:t>
            </a:r>
            <a:r>
              <a:rPr lang="en-US" sz="2800" dirty="0">
                <a:latin typeface="Abadi" panose="020B0604020104020204" pitchFamily="34" charset="0"/>
              </a:rPr>
              <a:t> released her daughter's hand and</a:t>
            </a:r>
          </a:p>
          <a:p>
            <a:pPr marL="0" indent="0">
              <a:lnSpc>
                <a:spcPct val="120000"/>
              </a:lnSpc>
              <a:spcBef>
                <a:spcPts val="0"/>
              </a:spcBef>
              <a:buNone/>
            </a:pPr>
            <a:r>
              <a:rPr lang="en-US" sz="2800" dirty="0">
                <a:latin typeface="Abadi" panose="020B0604020104020204" pitchFamily="34" charset="0"/>
              </a:rPr>
              <a:t>together they pushed the sideboard back</a:t>
            </a:r>
          </a:p>
          <a:p>
            <a:pPr marL="0" indent="0">
              <a:lnSpc>
                <a:spcPct val="120000"/>
              </a:lnSpc>
              <a:spcBef>
                <a:spcPts val="0"/>
              </a:spcBef>
              <a:buNone/>
            </a:pPr>
            <a:r>
              <a:rPr lang="en-US" sz="2800" dirty="0">
                <a:latin typeface="Abadi" panose="020B0604020104020204" pitchFamily="34" charset="0"/>
              </a:rPr>
              <a:t>against the wall. Outside a driver whipped his</a:t>
            </a:r>
          </a:p>
          <a:p>
            <a:pPr marL="0" indent="0">
              <a:lnSpc>
                <a:spcPct val="120000"/>
              </a:lnSpc>
              <a:spcBef>
                <a:spcPts val="0"/>
              </a:spcBef>
              <a:buNone/>
            </a:pPr>
            <a:r>
              <a:rPr lang="en-US" sz="2800" dirty="0">
                <a:latin typeface="Abadi" panose="020B0604020104020204" pitchFamily="34" charset="0"/>
              </a:rPr>
              <a:t>horse into the gallop local people felt</a:t>
            </a:r>
          </a:p>
          <a:p>
            <a:pPr marL="0" indent="0">
              <a:lnSpc>
                <a:spcPct val="120000"/>
              </a:lnSpc>
              <a:spcBef>
                <a:spcPts val="0"/>
              </a:spcBef>
              <a:buNone/>
            </a:pPr>
            <a:r>
              <a:rPr lang="en-US" sz="2800" dirty="0">
                <a:latin typeface="Abadi" panose="020B0604020104020204" pitchFamily="34" charset="0"/>
              </a:rPr>
              <a:t>necessary when they passed 124.</a:t>
            </a:r>
          </a:p>
          <a:p>
            <a:pPr marL="0" indent="0">
              <a:lnSpc>
                <a:spcPct val="120000"/>
              </a:lnSpc>
              <a:spcBef>
                <a:spcPts val="0"/>
              </a:spcBef>
              <a:buNone/>
            </a:pPr>
            <a:r>
              <a:rPr lang="en-US" sz="2800" dirty="0">
                <a:latin typeface="Abadi" panose="020B0604020104020204" pitchFamily="34" charset="0"/>
              </a:rPr>
              <a:t>"For a baby she throws a powerful spell,"</a:t>
            </a:r>
          </a:p>
          <a:p>
            <a:pPr marL="0" indent="0">
              <a:lnSpc>
                <a:spcPct val="120000"/>
              </a:lnSpc>
              <a:spcBef>
                <a:spcPts val="0"/>
              </a:spcBef>
              <a:buNone/>
            </a:pPr>
            <a:r>
              <a:rPr lang="en-US" sz="2800" dirty="0">
                <a:latin typeface="Abadi" panose="020B0604020104020204" pitchFamily="34" charset="0"/>
              </a:rPr>
              <a:t>said Denver.</a:t>
            </a:r>
          </a:p>
          <a:p>
            <a:pPr marL="0" indent="0">
              <a:lnSpc>
                <a:spcPct val="120000"/>
              </a:lnSpc>
              <a:spcBef>
                <a:spcPts val="0"/>
              </a:spcBef>
              <a:buNone/>
            </a:pPr>
            <a:r>
              <a:rPr lang="en-US" sz="2800" dirty="0">
                <a:latin typeface="Abadi" panose="020B0604020104020204" pitchFamily="34" charset="0"/>
              </a:rPr>
              <a:t>"No more powerful than the way I loved</a:t>
            </a:r>
          </a:p>
          <a:p>
            <a:pPr marL="0" indent="0">
              <a:lnSpc>
                <a:spcPct val="120000"/>
              </a:lnSpc>
              <a:spcBef>
                <a:spcPts val="0"/>
              </a:spcBef>
              <a:buNone/>
            </a:pPr>
            <a:r>
              <a:rPr lang="en-US" sz="2800" dirty="0">
                <a:latin typeface="Abadi" panose="020B0604020104020204" pitchFamily="34" charset="0"/>
              </a:rPr>
              <a:t>her," </a:t>
            </a:r>
            <a:r>
              <a:rPr lang="en-US" sz="2800" dirty="0" err="1">
                <a:latin typeface="Abadi" panose="020B0604020104020204" pitchFamily="34" charset="0"/>
              </a:rPr>
              <a:t>Sethe</a:t>
            </a:r>
            <a:r>
              <a:rPr lang="en-US" sz="2800" dirty="0">
                <a:latin typeface="Abadi" panose="020B0604020104020204" pitchFamily="34" charset="0"/>
              </a:rPr>
              <a:t> answered and there it was again.</a:t>
            </a:r>
          </a:p>
          <a:p>
            <a:pPr marL="0" indent="0">
              <a:lnSpc>
                <a:spcPct val="120000"/>
              </a:lnSpc>
              <a:spcBef>
                <a:spcPts val="0"/>
              </a:spcBef>
              <a:buNone/>
            </a:pPr>
            <a:r>
              <a:rPr lang="en-US" sz="2800" dirty="0">
                <a:latin typeface="Abadi" panose="020B0604020104020204" pitchFamily="34" charset="0"/>
              </a:rPr>
              <a:t>The welcoming cool of unchiseled headstones;</a:t>
            </a:r>
          </a:p>
          <a:p>
            <a:pPr marL="0" indent="0">
              <a:lnSpc>
                <a:spcPct val="120000"/>
              </a:lnSpc>
              <a:spcBef>
                <a:spcPts val="0"/>
              </a:spcBef>
              <a:buNone/>
            </a:pPr>
            <a:r>
              <a:rPr lang="en-US" sz="2800" dirty="0">
                <a:latin typeface="Abadi" panose="020B0604020104020204" pitchFamily="34" charset="0"/>
              </a:rPr>
              <a:t>the one she selected to lean against on tiptoe,</a:t>
            </a:r>
          </a:p>
          <a:p>
            <a:pPr marL="0" indent="0">
              <a:lnSpc>
                <a:spcPct val="120000"/>
              </a:lnSpc>
              <a:spcBef>
                <a:spcPts val="0"/>
              </a:spcBef>
              <a:buNone/>
            </a:pPr>
            <a:r>
              <a:rPr lang="en-US" sz="2800" dirty="0">
                <a:latin typeface="Abadi" panose="020B0604020104020204" pitchFamily="34" charset="0"/>
              </a:rPr>
              <a:t>her knees wide open as any grave. Pink as a</a:t>
            </a:r>
          </a:p>
          <a:p>
            <a:pPr marL="0" indent="0">
              <a:lnSpc>
                <a:spcPct val="120000"/>
              </a:lnSpc>
              <a:spcBef>
                <a:spcPts val="0"/>
              </a:spcBef>
              <a:buNone/>
            </a:pPr>
            <a:r>
              <a:rPr lang="en-US" sz="2800" dirty="0">
                <a:latin typeface="Abadi" panose="020B0604020104020204" pitchFamily="34" charset="0"/>
              </a:rPr>
              <a:t>fingernail it was, and sprinkled with glittering</a:t>
            </a:r>
          </a:p>
          <a:p>
            <a:pPr marL="0" indent="0">
              <a:lnSpc>
                <a:spcPct val="120000"/>
              </a:lnSpc>
              <a:spcBef>
                <a:spcPts val="0"/>
              </a:spcBef>
              <a:buNone/>
            </a:pPr>
            <a:r>
              <a:rPr lang="en-US" sz="2800" dirty="0">
                <a:latin typeface="Abadi" panose="020B0604020104020204" pitchFamily="34" charset="0"/>
              </a:rPr>
              <a:t>chips. Ten minutes, he said. You got ten minutes</a:t>
            </a:r>
          </a:p>
          <a:p>
            <a:pPr marL="0" indent="0">
              <a:lnSpc>
                <a:spcPct val="120000"/>
              </a:lnSpc>
              <a:spcBef>
                <a:spcPts val="0"/>
              </a:spcBef>
              <a:buNone/>
            </a:pPr>
            <a:r>
              <a:rPr lang="en-US" sz="2800" dirty="0">
                <a:latin typeface="Abadi" panose="020B0604020104020204" pitchFamily="34" charset="0"/>
              </a:rPr>
              <a:t>I'll do it for free.</a:t>
            </a:r>
          </a:p>
        </p:txBody>
      </p:sp>
    </p:spTree>
    <p:extLst>
      <p:ext uri="{BB962C8B-B14F-4D97-AF65-F5344CB8AC3E}">
        <p14:creationId xmlns:p14="http://schemas.microsoft.com/office/powerpoint/2010/main" val="2620787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841EC-AAFC-4510-8AD1-501248F4E511}"/>
              </a:ext>
            </a:extLst>
          </p:cNvPr>
          <p:cNvSpPr>
            <a:spLocks noGrp="1"/>
          </p:cNvSpPr>
          <p:nvPr>
            <p:ph type="title"/>
          </p:nvPr>
        </p:nvSpPr>
        <p:spPr>
          <a:xfrm>
            <a:off x="0" y="93084"/>
            <a:ext cx="11128247" cy="547544"/>
          </a:xfrm>
        </p:spPr>
        <p:txBody>
          <a:bodyPr>
            <a:normAutofit/>
          </a:bodyPr>
          <a:lstStyle/>
          <a:p>
            <a:r>
              <a:rPr lang="en-GB" sz="1800" b="1" dirty="0">
                <a:solidFill>
                  <a:schemeClr val="tx1"/>
                </a:solidFill>
                <a:latin typeface="Abadi" panose="020B0604020104020204" pitchFamily="34" charset="0"/>
              </a:rPr>
              <a:t>The Past intrudes into the Present: Excerpt 2, p. 6</a:t>
            </a:r>
          </a:p>
        </p:txBody>
      </p:sp>
      <p:sp>
        <p:nvSpPr>
          <p:cNvPr id="4" name="Content Placeholder 3">
            <a:extLst>
              <a:ext uri="{FF2B5EF4-FFF2-40B4-BE49-F238E27FC236}">
                <a16:creationId xmlns:a16="http://schemas.microsoft.com/office/drawing/2014/main" id="{9D5DCE1B-5EA7-4FAC-ACE4-9007F93D18A4}"/>
              </a:ext>
            </a:extLst>
          </p:cNvPr>
          <p:cNvSpPr>
            <a:spLocks noGrp="1"/>
          </p:cNvSpPr>
          <p:nvPr>
            <p:ph sz="half" idx="1"/>
          </p:nvPr>
        </p:nvSpPr>
        <p:spPr>
          <a:xfrm>
            <a:off x="215821" y="590669"/>
            <a:ext cx="6309928" cy="6042992"/>
          </a:xfrm>
        </p:spPr>
        <p:txBody>
          <a:bodyPr>
            <a:normAutofit fontScale="40000" lnSpcReduction="20000"/>
          </a:bodyPr>
          <a:lstStyle/>
          <a:p>
            <a:pPr marL="0" indent="0">
              <a:lnSpc>
                <a:spcPct val="120000"/>
              </a:lnSpc>
              <a:spcBef>
                <a:spcPts val="0"/>
              </a:spcBef>
              <a:buNone/>
            </a:pPr>
            <a:r>
              <a:rPr lang="en-US" sz="3000" dirty="0">
                <a:latin typeface="Abadi" panose="020B0604020104020204" pitchFamily="34" charset="0"/>
              </a:rPr>
              <a:t>Baby Suggs rubbed her eyebrows.</a:t>
            </a:r>
          </a:p>
          <a:p>
            <a:pPr marL="0" indent="0">
              <a:lnSpc>
                <a:spcPct val="120000"/>
              </a:lnSpc>
              <a:spcBef>
                <a:spcPts val="0"/>
              </a:spcBef>
              <a:buNone/>
            </a:pPr>
            <a:r>
              <a:rPr lang="en-US" sz="3000" dirty="0">
                <a:latin typeface="Abadi" panose="020B0604020104020204" pitchFamily="34" charset="0"/>
              </a:rPr>
              <a:t>"My first-born. All I can remember of her is</a:t>
            </a:r>
          </a:p>
          <a:p>
            <a:pPr marL="0" indent="0">
              <a:lnSpc>
                <a:spcPct val="120000"/>
              </a:lnSpc>
              <a:spcBef>
                <a:spcPts val="0"/>
              </a:spcBef>
              <a:buNone/>
            </a:pPr>
            <a:r>
              <a:rPr lang="en-US" sz="3000" dirty="0">
                <a:latin typeface="Abadi" panose="020B0604020104020204" pitchFamily="34" charset="0"/>
              </a:rPr>
              <a:t>how she loved the burned bottom of bread. Can</a:t>
            </a:r>
          </a:p>
          <a:p>
            <a:pPr marL="0" indent="0">
              <a:lnSpc>
                <a:spcPct val="120000"/>
              </a:lnSpc>
              <a:spcBef>
                <a:spcPts val="0"/>
              </a:spcBef>
              <a:buNone/>
            </a:pPr>
            <a:r>
              <a:rPr lang="en-US" sz="3000" dirty="0">
                <a:latin typeface="Abadi" panose="020B0604020104020204" pitchFamily="34" charset="0"/>
              </a:rPr>
              <a:t>you beat that? Eight children and that's all I</a:t>
            </a:r>
          </a:p>
          <a:p>
            <a:pPr marL="0" indent="0">
              <a:lnSpc>
                <a:spcPct val="120000"/>
              </a:lnSpc>
              <a:spcBef>
                <a:spcPts val="0"/>
              </a:spcBef>
              <a:buNone/>
            </a:pPr>
            <a:r>
              <a:rPr lang="en-US" sz="3000" dirty="0">
                <a:latin typeface="Abadi" panose="020B0604020104020204" pitchFamily="34" charset="0"/>
              </a:rPr>
              <a:t>remember."</a:t>
            </a:r>
          </a:p>
          <a:p>
            <a:pPr marL="0" indent="0">
              <a:lnSpc>
                <a:spcPct val="120000"/>
              </a:lnSpc>
              <a:spcBef>
                <a:spcPts val="0"/>
              </a:spcBef>
              <a:buNone/>
            </a:pPr>
            <a:r>
              <a:rPr lang="en-US" sz="3000" dirty="0">
                <a:latin typeface="Abadi" panose="020B0604020104020204" pitchFamily="34" charset="0"/>
              </a:rPr>
              <a:t>"That's all you let yourself remember,"</a:t>
            </a:r>
          </a:p>
          <a:p>
            <a:pPr marL="0" indent="0">
              <a:lnSpc>
                <a:spcPct val="120000"/>
              </a:lnSpc>
              <a:spcBef>
                <a:spcPts val="0"/>
              </a:spcBef>
              <a:buNone/>
            </a:pPr>
            <a:r>
              <a:rPr lang="en-US" sz="3000" dirty="0" err="1">
                <a:latin typeface="Abadi" panose="020B0604020104020204" pitchFamily="34" charset="0"/>
              </a:rPr>
              <a:t>Sethe</a:t>
            </a:r>
            <a:r>
              <a:rPr lang="en-US" sz="3000" dirty="0">
                <a:latin typeface="Abadi" panose="020B0604020104020204" pitchFamily="34" charset="0"/>
              </a:rPr>
              <a:t> had told her, but she was down to one</a:t>
            </a:r>
          </a:p>
          <a:p>
            <a:pPr marL="0" indent="0">
              <a:lnSpc>
                <a:spcPct val="120000"/>
              </a:lnSpc>
              <a:spcBef>
                <a:spcPts val="0"/>
              </a:spcBef>
              <a:buNone/>
            </a:pPr>
            <a:r>
              <a:rPr lang="en-US" sz="3000" dirty="0">
                <a:latin typeface="Abadi" panose="020B0604020104020204" pitchFamily="34" charset="0"/>
              </a:rPr>
              <a:t>herself-- one alive, that is--the boys chased off</a:t>
            </a:r>
          </a:p>
          <a:p>
            <a:pPr marL="0" indent="0">
              <a:lnSpc>
                <a:spcPct val="120000"/>
              </a:lnSpc>
              <a:spcBef>
                <a:spcPts val="0"/>
              </a:spcBef>
              <a:buNone/>
            </a:pPr>
            <a:r>
              <a:rPr lang="en-US" sz="3000" dirty="0">
                <a:latin typeface="Abadi" panose="020B0604020104020204" pitchFamily="34" charset="0"/>
              </a:rPr>
              <a:t>by the dead one, and her memory of </a:t>
            </a:r>
            <a:r>
              <a:rPr lang="en-US" sz="3000" dirty="0" err="1">
                <a:latin typeface="Abadi" panose="020B0604020104020204" pitchFamily="34" charset="0"/>
              </a:rPr>
              <a:t>Buglar</a:t>
            </a:r>
            <a:r>
              <a:rPr lang="en-US" sz="3000" dirty="0">
                <a:latin typeface="Abadi" panose="020B0604020104020204" pitchFamily="34" charset="0"/>
              </a:rPr>
              <a:t> was</a:t>
            </a:r>
          </a:p>
          <a:p>
            <a:pPr marL="0" indent="0">
              <a:lnSpc>
                <a:spcPct val="120000"/>
              </a:lnSpc>
              <a:spcBef>
                <a:spcPts val="0"/>
              </a:spcBef>
              <a:buNone/>
            </a:pPr>
            <a:r>
              <a:rPr lang="en-US" sz="3000" dirty="0">
                <a:latin typeface="Abadi" panose="020B0604020104020204" pitchFamily="34" charset="0"/>
              </a:rPr>
              <a:t>fading fast. Howard at least had a head shape</a:t>
            </a:r>
          </a:p>
          <a:p>
            <a:pPr marL="0" indent="0">
              <a:lnSpc>
                <a:spcPct val="120000"/>
              </a:lnSpc>
              <a:spcBef>
                <a:spcPts val="0"/>
              </a:spcBef>
              <a:buNone/>
            </a:pPr>
            <a:r>
              <a:rPr lang="en-US" sz="3000" dirty="0">
                <a:latin typeface="Abadi" panose="020B0604020104020204" pitchFamily="34" charset="0"/>
              </a:rPr>
              <a:t>nobody could forget. As for the rest, she worked</a:t>
            </a:r>
          </a:p>
          <a:p>
            <a:pPr marL="0" indent="0">
              <a:lnSpc>
                <a:spcPct val="120000"/>
              </a:lnSpc>
              <a:spcBef>
                <a:spcPts val="0"/>
              </a:spcBef>
              <a:buNone/>
            </a:pPr>
            <a:r>
              <a:rPr lang="en-US" sz="3000" dirty="0">
                <a:latin typeface="Abadi" panose="020B0604020104020204" pitchFamily="34" charset="0"/>
              </a:rPr>
              <a:t>hard to remember as</a:t>
            </a:r>
          </a:p>
          <a:p>
            <a:pPr marL="0" indent="0">
              <a:lnSpc>
                <a:spcPct val="120000"/>
              </a:lnSpc>
              <a:spcBef>
                <a:spcPts val="0"/>
              </a:spcBef>
              <a:buNone/>
            </a:pPr>
            <a:r>
              <a:rPr lang="en-US" sz="3000" dirty="0">
                <a:latin typeface="Abadi" panose="020B0604020104020204" pitchFamily="34" charset="0"/>
              </a:rPr>
              <a:t>close to nothing as was safe. Unfortunately her</a:t>
            </a:r>
          </a:p>
          <a:p>
            <a:pPr marL="0" indent="0">
              <a:lnSpc>
                <a:spcPct val="120000"/>
              </a:lnSpc>
              <a:spcBef>
                <a:spcPts val="0"/>
              </a:spcBef>
              <a:buNone/>
            </a:pPr>
            <a:r>
              <a:rPr lang="en-US" sz="3000" dirty="0">
                <a:latin typeface="Abadi" panose="020B0604020104020204" pitchFamily="34" charset="0"/>
              </a:rPr>
              <a:t>brain was devious. She might be hurrying</a:t>
            </a:r>
          </a:p>
          <a:p>
            <a:pPr marL="0" indent="0">
              <a:lnSpc>
                <a:spcPct val="120000"/>
              </a:lnSpc>
              <a:spcBef>
                <a:spcPts val="0"/>
              </a:spcBef>
              <a:buNone/>
            </a:pPr>
            <a:r>
              <a:rPr lang="en-US" sz="3000" dirty="0">
                <a:latin typeface="Abadi" panose="020B0604020104020204" pitchFamily="34" charset="0"/>
              </a:rPr>
              <a:t>across a field, running practically, to get to the </a:t>
            </a:r>
          </a:p>
          <a:p>
            <a:pPr marL="0" indent="0">
              <a:lnSpc>
                <a:spcPct val="120000"/>
              </a:lnSpc>
              <a:spcBef>
                <a:spcPts val="0"/>
              </a:spcBef>
              <a:buNone/>
            </a:pPr>
            <a:r>
              <a:rPr lang="en-US" sz="3000" dirty="0">
                <a:latin typeface="Abadi" panose="020B0604020104020204" pitchFamily="34" charset="0"/>
              </a:rPr>
              <a:t>pump quickly and rinse the chamomile sap from</a:t>
            </a:r>
          </a:p>
          <a:p>
            <a:pPr marL="0" indent="0">
              <a:lnSpc>
                <a:spcPct val="120000"/>
              </a:lnSpc>
              <a:spcBef>
                <a:spcPts val="0"/>
              </a:spcBef>
              <a:buNone/>
            </a:pPr>
            <a:r>
              <a:rPr lang="en-US" sz="3000" dirty="0">
                <a:latin typeface="Abadi" panose="020B0604020104020204" pitchFamily="34" charset="0"/>
              </a:rPr>
              <a:t>her legs. Nothing else would be in her mind. The</a:t>
            </a:r>
          </a:p>
          <a:p>
            <a:pPr marL="0" indent="0">
              <a:lnSpc>
                <a:spcPct val="120000"/>
              </a:lnSpc>
              <a:spcBef>
                <a:spcPts val="0"/>
              </a:spcBef>
              <a:buNone/>
            </a:pPr>
            <a:r>
              <a:rPr lang="en-US" sz="3000" dirty="0">
                <a:latin typeface="Abadi" panose="020B0604020104020204" pitchFamily="34" charset="0"/>
              </a:rPr>
              <a:t>picture of the men coming to nurse her was as</a:t>
            </a:r>
          </a:p>
          <a:p>
            <a:pPr marL="0" indent="0">
              <a:lnSpc>
                <a:spcPct val="120000"/>
              </a:lnSpc>
              <a:spcBef>
                <a:spcPts val="0"/>
              </a:spcBef>
              <a:buNone/>
            </a:pPr>
            <a:r>
              <a:rPr lang="en-US" sz="3000" dirty="0">
                <a:latin typeface="Abadi" panose="020B0604020104020204" pitchFamily="34" charset="0"/>
              </a:rPr>
              <a:t>lifeless as the nerves in her back where the skin</a:t>
            </a:r>
          </a:p>
          <a:p>
            <a:pPr marL="0" indent="0">
              <a:lnSpc>
                <a:spcPct val="120000"/>
              </a:lnSpc>
              <a:spcBef>
                <a:spcPts val="0"/>
              </a:spcBef>
              <a:buNone/>
            </a:pPr>
            <a:r>
              <a:rPr lang="en-US" sz="3000" dirty="0">
                <a:latin typeface="Abadi" panose="020B0604020104020204" pitchFamily="34" charset="0"/>
              </a:rPr>
              <a:t>buckled like a washboard. Nor was there the</a:t>
            </a:r>
          </a:p>
          <a:p>
            <a:pPr marL="0" indent="0">
              <a:lnSpc>
                <a:spcPct val="120000"/>
              </a:lnSpc>
              <a:spcBef>
                <a:spcPts val="0"/>
              </a:spcBef>
              <a:buNone/>
            </a:pPr>
            <a:r>
              <a:rPr lang="en-US" sz="3000" dirty="0">
                <a:latin typeface="Abadi" panose="020B0604020104020204" pitchFamily="34" charset="0"/>
              </a:rPr>
              <a:t>faintest scent of ink or the cherry gum and oak</a:t>
            </a:r>
          </a:p>
          <a:p>
            <a:pPr marL="0" indent="0">
              <a:lnSpc>
                <a:spcPct val="120000"/>
              </a:lnSpc>
              <a:spcBef>
                <a:spcPts val="0"/>
              </a:spcBef>
              <a:buNone/>
            </a:pPr>
            <a:r>
              <a:rPr lang="en-US" sz="3000" dirty="0">
                <a:latin typeface="Abadi" panose="020B0604020104020204" pitchFamily="34" charset="0"/>
              </a:rPr>
              <a:t>bark from which it was made. </a:t>
            </a:r>
          </a:p>
          <a:p>
            <a:pPr marL="0" indent="0">
              <a:lnSpc>
                <a:spcPct val="120000"/>
              </a:lnSpc>
              <a:spcBef>
                <a:spcPts val="0"/>
              </a:spcBef>
              <a:buNone/>
            </a:pPr>
            <a:r>
              <a:rPr lang="en-US" sz="3500" dirty="0">
                <a:latin typeface="Abadi" panose="020B0604020104020204" pitchFamily="34" charset="0"/>
              </a:rPr>
              <a:t>Nothing. Just the breeze cooling her face as she rushed toward</a:t>
            </a:r>
          </a:p>
          <a:p>
            <a:pPr marL="0" indent="0">
              <a:lnSpc>
                <a:spcPct val="120000"/>
              </a:lnSpc>
              <a:spcBef>
                <a:spcPts val="0"/>
              </a:spcBef>
              <a:buNone/>
            </a:pPr>
            <a:r>
              <a:rPr lang="en-US" sz="3500" dirty="0">
                <a:latin typeface="Abadi" panose="020B0604020104020204" pitchFamily="34" charset="0"/>
              </a:rPr>
              <a:t>water. And then sopping the chamomile away</a:t>
            </a:r>
          </a:p>
          <a:p>
            <a:pPr marL="0" indent="0">
              <a:lnSpc>
                <a:spcPct val="120000"/>
              </a:lnSpc>
              <a:spcBef>
                <a:spcPts val="0"/>
              </a:spcBef>
              <a:buNone/>
            </a:pPr>
            <a:r>
              <a:rPr lang="en-US" sz="3500" dirty="0">
                <a:latin typeface="Abadi" panose="020B0604020104020204" pitchFamily="34" charset="0"/>
              </a:rPr>
              <a:t>with pump water and rags, her mind fixed on</a:t>
            </a:r>
          </a:p>
          <a:p>
            <a:pPr marL="0" indent="0">
              <a:lnSpc>
                <a:spcPct val="120000"/>
              </a:lnSpc>
              <a:spcBef>
                <a:spcPts val="0"/>
              </a:spcBef>
              <a:buNone/>
            </a:pPr>
            <a:r>
              <a:rPr lang="en-US" sz="3500" dirty="0">
                <a:latin typeface="Abadi" panose="020B0604020104020204" pitchFamily="34" charset="0"/>
              </a:rPr>
              <a:t>getting every last bit of sap off--on her</a:t>
            </a:r>
          </a:p>
          <a:p>
            <a:pPr marL="0" indent="0">
              <a:lnSpc>
                <a:spcPct val="120000"/>
              </a:lnSpc>
              <a:spcBef>
                <a:spcPts val="0"/>
              </a:spcBef>
              <a:buNone/>
            </a:pPr>
            <a:r>
              <a:rPr lang="en-US" sz="3500" dirty="0">
                <a:latin typeface="Abadi" panose="020B0604020104020204" pitchFamily="34" charset="0"/>
              </a:rPr>
              <a:t>carelessness in taking a shortcut across the</a:t>
            </a:r>
          </a:p>
          <a:p>
            <a:pPr marL="0" indent="0">
              <a:lnSpc>
                <a:spcPct val="120000"/>
              </a:lnSpc>
              <a:spcBef>
                <a:spcPts val="0"/>
              </a:spcBef>
              <a:buNone/>
            </a:pPr>
            <a:r>
              <a:rPr lang="en-US" sz="3500" dirty="0">
                <a:latin typeface="Abadi" panose="020B0604020104020204" pitchFamily="34" charset="0"/>
              </a:rPr>
              <a:t>field just to save a half mile, and not noticing</a:t>
            </a:r>
          </a:p>
          <a:p>
            <a:pPr marL="0" indent="0">
              <a:lnSpc>
                <a:spcPct val="120000"/>
              </a:lnSpc>
              <a:spcBef>
                <a:spcPts val="0"/>
              </a:spcBef>
              <a:buNone/>
            </a:pPr>
            <a:r>
              <a:rPr lang="en-US" sz="3500" dirty="0">
                <a:latin typeface="Abadi" panose="020B0604020104020204" pitchFamily="34" charset="0"/>
              </a:rPr>
              <a:t>how high the weeds had grown until the itching</a:t>
            </a:r>
          </a:p>
          <a:p>
            <a:pPr marL="0" indent="0">
              <a:lnSpc>
                <a:spcPct val="120000"/>
              </a:lnSpc>
              <a:spcBef>
                <a:spcPts val="0"/>
              </a:spcBef>
              <a:buNone/>
            </a:pPr>
            <a:r>
              <a:rPr lang="en-US" sz="3500" dirty="0">
                <a:latin typeface="Abadi" panose="020B0604020104020204" pitchFamily="34" charset="0"/>
              </a:rPr>
              <a:t>was all the way to her knees. </a:t>
            </a:r>
            <a:endParaRPr lang="en-GB" sz="3500" dirty="0"/>
          </a:p>
        </p:txBody>
      </p:sp>
      <p:sp>
        <p:nvSpPr>
          <p:cNvPr id="5" name="Content Placeholder 4">
            <a:extLst>
              <a:ext uri="{FF2B5EF4-FFF2-40B4-BE49-F238E27FC236}">
                <a16:creationId xmlns:a16="http://schemas.microsoft.com/office/drawing/2014/main" id="{83078CE4-75F2-40CB-8567-A553557FEE48}"/>
              </a:ext>
            </a:extLst>
          </p:cNvPr>
          <p:cNvSpPr>
            <a:spLocks noGrp="1"/>
          </p:cNvSpPr>
          <p:nvPr>
            <p:ph sz="half" idx="2"/>
          </p:nvPr>
        </p:nvSpPr>
        <p:spPr>
          <a:xfrm>
            <a:off x="7241365" y="1436914"/>
            <a:ext cx="5470279" cy="5372810"/>
          </a:xfrm>
        </p:spPr>
        <p:txBody>
          <a:bodyPr>
            <a:noAutofit/>
          </a:bodyPr>
          <a:lstStyle/>
          <a:p>
            <a:pPr marL="0" indent="0">
              <a:lnSpc>
                <a:spcPct val="120000"/>
              </a:lnSpc>
              <a:spcBef>
                <a:spcPts val="0"/>
              </a:spcBef>
              <a:buNone/>
            </a:pPr>
            <a:r>
              <a:rPr lang="en-US" sz="1400" dirty="0">
                <a:latin typeface="Abadi" panose="020B0604020104020204" pitchFamily="34" charset="0"/>
              </a:rPr>
              <a:t>Then something.</a:t>
            </a:r>
          </a:p>
          <a:p>
            <a:pPr marL="0" indent="0">
              <a:lnSpc>
                <a:spcPct val="120000"/>
              </a:lnSpc>
              <a:spcBef>
                <a:spcPts val="0"/>
              </a:spcBef>
              <a:buNone/>
            </a:pPr>
            <a:r>
              <a:rPr lang="en-US" sz="1400" dirty="0">
                <a:latin typeface="Abadi" panose="020B0604020104020204" pitchFamily="34" charset="0"/>
              </a:rPr>
              <a:t>The plash of water, the sight of her shoes and</a:t>
            </a:r>
          </a:p>
          <a:p>
            <a:pPr marL="0" indent="0">
              <a:lnSpc>
                <a:spcPct val="120000"/>
              </a:lnSpc>
              <a:spcBef>
                <a:spcPts val="0"/>
              </a:spcBef>
              <a:buNone/>
            </a:pPr>
            <a:r>
              <a:rPr lang="en-US" sz="1400" dirty="0">
                <a:latin typeface="Abadi" panose="020B0604020104020204" pitchFamily="34" charset="0"/>
              </a:rPr>
              <a:t>stockings awry on the path where she had flung</a:t>
            </a:r>
          </a:p>
          <a:p>
            <a:pPr marL="0" indent="0">
              <a:lnSpc>
                <a:spcPct val="120000"/>
              </a:lnSpc>
              <a:spcBef>
                <a:spcPts val="0"/>
              </a:spcBef>
              <a:buNone/>
            </a:pPr>
            <a:r>
              <a:rPr lang="en-US" sz="1400" dirty="0">
                <a:latin typeface="Abadi" panose="020B0604020104020204" pitchFamily="34" charset="0"/>
              </a:rPr>
              <a:t>them; or Here Boy lapping in the puddle near</a:t>
            </a:r>
          </a:p>
          <a:p>
            <a:pPr marL="0" indent="0">
              <a:lnSpc>
                <a:spcPct val="120000"/>
              </a:lnSpc>
              <a:spcBef>
                <a:spcPts val="0"/>
              </a:spcBef>
              <a:buNone/>
            </a:pPr>
            <a:r>
              <a:rPr lang="en-US" sz="1400" dirty="0">
                <a:latin typeface="Abadi" panose="020B0604020104020204" pitchFamily="34" charset="0"/>
              </a:rPr>
              <a:t>her feet, and suddenly there was Sweet Home</a:t>
            </a:r>
          </a:p>
          <a:p>
            <a:pPr marL="0" indent="0">
              <a:lnSpc>
                <a:spcPct val="120000"/>
              </a:lnSpc>
              <a:spcBef>
                <a:spcPts val="0"/>
              </a:spcBef>
              <a:buNone/>
            </a:pPr>
            <a:r>
              <a:rPr lang="en-US" sz="1400" dirty="0">
                <a:latin typeface="Abadi" panose="020B0604020104020204" pitchFamily="34" charset="0"/>
              </a:rPr>
              <a:t>rolling, rolling, rolling out before her eyes, and</a:t>
            </a:r>
          </a:p>
          <a:p>
            <a:pPr marL="0" indent="0">
              <a:lnSpc>
                <a:spcPct val="120000"/>
              </a:lnSpc>
              <a:spcBef>
                <a:spcPts val="0"/>
              </a:spcBef>
              <a:buNone/>
            </a:pPr>
            <a:r>
              <a:rPr lang="en-US" sz="1400" dirty="0">
                <a:latin typeface="Abadi" panose="020B0604020104020204" pitchFamily="34" charset="0"/>
              </a:rPr>
              <a:t>although there was not a leaf on that farm that</a:t>
            </a:r>
          </a:p>
          <a:p>
            <a:pPr marL="0" indent="0">
              <a:lnSpc>
                <a:spcPct val="120000"/>
              </a:lnSpc>
              <a:spcBef>
                <a:spcPts val="0"/>
              </a:spcBef>
              <a:buNone/>
            </a:pPr>
            <a:r>
              <a:rPr lang="en-US" sz="1400" dirty="0">
                <a:latin typeface="Abadi" panose="020B0604020104020204" pitchFamily="34" charset="0"/>
              </a:rPr>
              <a:t>did not make her want to scream, it rolled itself</a:t>
            </a:r>
          </a:p>
          <a:p>
            <a:pPr marL="0" indent="0">
              <a:lnSpc>
                <a:spcPct val="120000"/>
              </a:lnSpc>
              <a:spcBef>
                <a:spcPts val="0"/>
              </a:spcBef>
              <a:buNone/>
            </a:pPr>
            <a:r>
              <a:rPr lang="en-US" sz="1400" dirty="0">
                <a:latin typeface="Abadi" panose="020B0604020104020204" pitchFamily="34" charset="0"/>
              </a:rPr>
              <a:t>out before her in shameless beauty. It never</a:t>
            </a:r>
          </a:p>
          <a:p>
            <a:pPr marL="0" indent="0">
              <a:lnSpc>
                <a:spcPct val="120000"/>
              </a:lnSpc>
              <a:spcBef>
                <a:spcPts val="0"/>
              </a:spcBef>
              <a:buNone/>
            </a:pPr>
            <a:r>
              <a:rPr lang="en-US" sz="1400" dirty="0">
                <a:latin typeface="Abadi" panose="020B0604020104020204" pitchFamily="34" charset="0"/>
              </a:rPr>
              <a:t>looked as terrible as it was and it made her</a:t>
            </a:r>
          </a:p>
          <a:p>
            <a:pPr marL="0" indent="0">
              <a:lnSpc>
                <a:spcPct val="120000"/>
              </a:lnSpc>
              <a:spcBef>
                <a:spcPts val="0"/>
              </a:spcBef>
              <a:buNone/>
            </a:pPr>
            <a:r>
              <a:rPr lang="en-US" sz="1400" dirty="0">
                <a:latin typeface="Abadi" panose="020B0604020104020204" pitchFamily="34" charset="0"/>
              </a:rPr>
              <a:t>wonder if hell was a pretty place too. Fire and</a:t>
            </a:r>
          </a:p>
          <a:p>
            <a:pPr marL="0" indent="0">
              <a:lnSpc>
                <a:spcPct val="120000"/>
              </a:lnSpc>
              <a:spcBef>
                <a:spcPts val="0"/>
              </a:spcBef>
              <a:buNone/>
            </a:pPr>
            <a:r>
              <a:rPr lang="en-US" sz="1400" dirty="0">
                <a:latin typeface="Abadi" panose="020B0604020104020204" pitchFamily="34" charset="0"/>
              </a:rPr>
              <a:t>brimstone all right, but hidden in lacy groves.</a:t>
            </a:r>
          </a:p>
          <a:p>
            <a:pPr marL="0" indent="0">
              <a:lnSpc>
                <a:spcPct val="120000"/>
              </a:lnSpc>
              <a:spcBef>
                <a:spcPts val="0"/>
              </a:spcBef>
              <a:buNone/>
            </a:pPr>
            <a:r>
              <a:rPr lang="en-US" sz="1400" dirty="0">
                <a:latin typeface="Abadi" panose="020B0604020104020204" pitchFamily="34" charset="0"/>
              </a:rPr>
              <a:t>Boys hanging from the most beautiful</a:t>
            </a:r>
          </a:p>
          <a:p>
            <a:pPr marL="0" indent="0">
              <a:lnSpc>
                <a:spcPct val="120000"/>
              </a:lnSpc>
              <a:spcBef>
                <a:spcPts val="0"/>
              </a:spcBef>
              <a:buNone/>
            </a:pPr>
            <a:r>
              <a:rPr lang="en-US" sz="1400" dirty="0">
                <a:latin typeface="Abadi" panose="020B0604020104020204" pitchFamily="34" charset="0"/>
              </a:rPr>
              <a:t>sycamores in the world. It shamed her--</a:t>
            </a:r>
          </a:p>
          <a:p>
            <a:pPr marL="0" indent="0">
              <a:lnSpc>
                <a:spcPct val="120000"/>
              </a:lnSpc>
              <a:spcBef>
                <a:spcPts val="0"/>
              </a:spcBef>
              <a:buNone/>
            </a:pPr>
            <a:r>
              <a:rPr lang="en-US" sz="1400" dirty="0">
                <a:latin typeface="Abadi" panose="020B0604020104020204" pitchFamily="34" charset="0"/>
              </a:rPr>
              <a:t>remembering the wonderful soughing trees</a:t>
            </a:r>
          </a:p>
          <a:p>
            <a:pPr marL="0" indent="0">
              <a:lnSpc>
                <a:spcPct val="120000"/>
              </a:lnSpc>
              <a:spcBef>
                <a:spcPts val="0"/>
              </a:spcBef>
              <a:buNone/>
            </a:pPr>
            <a:r>
              <a:rPr lang="en-US" sz="1400" dirty="0">
                <a:latin typeface="Abadi" panose="020B0604020104020204" pitchFamily="34" charset="0"/>
              </a:rPr>
              <a:t>rather than the boys. Try as she might to make</a:t>
            </a:r>
          </a:p>
          <a:p>
            <a:pPr marL="0" indent="0">
              <a:lnSpc>
                <a:spcPct val="120000"/>
              </a:lnSpc>
              <a:spcBef>
                <a:spcPts val="0"/>
              </a:spcBef>
              <a:buNone/>
            </a:pPr>
            <a:r>
              <a:rPr lang="en-US" sz="1400" dirty="0">
                <a:latin typeface="Abadi" panose="020B0604020104020204" pitchFamily="34" charset="0"/>
              </a:rPr>
              <a:t>it otherwise, the sycamores beat out the</a:t>
            </a:r>
          </a:p>
          <a:p>
            <a:pPr marL="0" indent="0">
              <a:lnSpc>
                <a:spcPct val="120000"/>
              </a:lnSpc>
              <a:spcBef>
                <a:spcPts val="0"/>
              </a:spcBef>
              <a:buNone/>
            </a:pPr>
            <a:r>
              <a:rPr lang="en-US" sz="1400" dirty="0">
                <a:latin typeface="Abadi" panose="020B0604020104020204" pitchFamily="34" charset="0"/>
              </a:rPr>
              <a:t>children every time and she could not forgive</a:t>
            </a:r>
          </a:p>
          <a:p>
            <a:pPr marL="0" indent="0">
              <a:lnSpc>
                <a:spcPct val="120000"/>
              </a:lnSpc>
              <a:spcBef>
                <a:spcPts val="0"/>
              </a:spcBef>
              <a:buNone/>
            </a:pPr>
            <a:r>
              <a:rPr lang="en-US" sz="1400" dirty="0">
                <a:latin typeface="Abadi" panose="020B0604020104020204" pitchFamily="34" charset="0"/>
              </a:rPr>
              <a:t>her memory for that.</a:t>
            </a:r>
          </a:p>
        </p:txBody>
      </p:sp>
    </p:spTree>
    <p:extLst>
      <p:ext uri="{BB962C8B-B14F-4D97-AF65-F5344CB8AC3E}">
        <p14:creationId xmlns:p14="http://schemas.microsoft.com/office/powerpoint/2010/main" val="3495855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841EC-AAFC-4510-8AD1-501248F4E511}"/>
              </a:ext>
            </a:extLst>
          </p:cNvPr>
          <p:cNvSpPr>
            <a:spLocks noGrp="1"/>
          </p:cNvSpPr>
          <p:nvPr>
            <p:ph type="title"/>
          </p:nvPr>
        </p:nvSpPr>
        <p:spPr>
          <a:xfrm>
            <a:off x="0" y="93084"/>
            <a:ext cx="11128247" cy="547544"/>
          </a:xfrm>
        </p:spPr>
        <p:txBody>
          <a:bodyPr>
            <a:normAutofit/>
          </a:bodyPr>
          <a:lstStyle/>
          <a:p>
            <a:r>
              <a:rPr lang="en-GB" sz="1800" b="1" dirty="0">
                <a:solidFill>
                  <a:schemeClr val="tx1"/>
                </a:solidFill>
                <a:latin typeface="Abadi" panose="020B0604020104020204" pitchFamily="34" charset="0"/>
              </a:rPr>
              <a:t>The Past intrudes into the Present: Excerpt 4, p. 19 </a:t>
            </a:r>
          </a:p>
        </p:txBody>
      </p:sp>
      <p:sp>
        <p:nvSpPr>
          <p:cNvPr id="4" name="Content Placeholder 3">
            <a:extLst>
              <a:ext uri="{FF2B5EF4-FFF2-40B4-BE49-F238E27FC236}">
                <a16:creationId xmlns:a16="http://schemas.microsoft.com/office/drawing/2014/main" id="{9D5DCE1B-5EA7-4FAC-ACE4-9007F93D18A4}"/>
              </a:ext>
            </a:extLst>
          </p:cNvPr>
          <p:cNvSpPr>
            <a:spLocks noGrp="1"/>
          </p:cNvSpPr>
          <p:nvPr>
            <p:ph sz="half" idx="1"/>
          </p:nvPr>
        </p:nvSpPr>
        <p:spPr>
          <a:xfrm>
            <a:off x="169739" y="876072"/>
            <a:ext cx="6356010" cy="5757589"/>
          </a:xfrm>
        </p:spPr>
        <p:txBody>
          <a:bodyPr>
            <a:normAutofit fontScale="77500" lnSpcReduction="20000"/>
          </a:bodyPr>
          <a:lstStyle/>
          <a:p>
            <a:pPr marL="0" indent="0">
              <a:lnSpc>
                <a:spcPct val="120000"/>
              </a:lnSpc>
              <a:spcBef>
                <a:spcPts val="0"/>
              </a:spcBef>
              <a:buNone/>
            </a:pPr>
            <a:r>
              <a:rPr lang="en-US" sz="1800" dirty="0">
                <a:latin typeface="Abadi" panose="020B0604020104020204" pitchFamily="34" charset="0"/>
              </a:rPr>
              <a:t>""What tree on your back?"</a:t>
            </a:r>
          </a:p>
          <a:p>
            <a:pPr marL="0" indent="0">
              <a:lnSpc>
                <a:spcPct val="120000"/>
              </a:lnSpc>
              <a:spcBef>
                <a:spcPts val="0"/>
              </a:spcBef>
              <a:buNone/>
            </a:pPr>
            <a:r>
              <a:rPr lang="en-US" sz="1800" dirty="0">
                <a:latin typeface="Abadi" panose="020B0604020104020204" pitchFamily="34" charset="0"/>
              </a:rPr>
              <a:t>"Huh." </a:t>
            </a:r>
            <a:r>
              <a:rPr lang="en-US" sz="1800" dirty="0" err="1">
                <a:latin typeface="Abadi" panose="020B0604020104020204" pitchFamily="34" charset="0"/>
              </a:rPr>
              <a:t>Sethe</a:t>
            </a:r>
            <a:r>
              <a:rPr lang="en-US" sz="1800" dirty="0">
                <a:latin typeface="Abadi" panose="020B0604020104020204" pitchFamily="34" charset="0"/>
              </a:rPr>
              <a:t> put a bowl on the table and</a:t>
            </a:r>
          </a:p>
          <a:p>
            <a:pPr marL="0" indent="0">
              <a:lnSpc>
                <a:spcPct val="120000"/>
              </a:lnSpc>
              <a:spcBef>
                <a:spcPts val="0"/>
              </a:spcBef>
              <a:buNone/>
            </a:pPr>
            <a:r>
              <a:rPr lang="en-US" sz="1800" dirty="0">
                <a:latin typeface="Abadi" panose="020B0604020104020204" pitchFamily="34" charset="0"/>
              </a:rPr>
              <a:t>reached under it for flour.</a:t>
            </a:r>
          </a:p>
          <a:p>
            <a:pPr marL="0" indent="0">
              <a:lnSpc>
                <a:spcPct val="120000"/>
              </a:lnSpc>
              <a:spcBef>
                <a:spcPts val="0"/>
              </a:spcBef>
              <a:buNone/>
            </a:pPr>
            <a:r>
              <a:rPr lang="en-US" sz="1800" dirty="0">
                <a:latin typeface="Abadi" panose="020B0604020104020204" pitchFamily="34" charset="0"/>
              </a:rPr>
              <a:t>"What tree on your back? Is something</a:t>
            </a:r>
          </a:p>
          <a:p>
            <a:pPr marL="0" indent="0">
              <a:lnSpc>
                <a:spcPct val="120000"/>
              </a:lnSpc>
              <a:spcBef>
                <a:spcPts val="0"/>
              </a:spcBef>
              <a:buNone/>
            </a:pPr>
            <a:r>
              <a:rPr lang="en-US" sz="1800" dirty="0">
                <a:latin typeface="Abadi" panose="020B0604020104020204" pitchFamily="34" charset="0"/>
              </a:rPr>
              <a:t>growing on your back?</a:t>
            </a:r>
          </a:p>
          <a:p>
            <a:pPr marL="0" indent="0">
              <a:lnSpc>
                <a:spcPct val="120000"/>
              </a:lnSpc>
              <a:spcBef>
                <a:spcPts val="0"/>
              </a:spcBef>
              <a:buNone/>
            </a:pPr>
            <a:r>
              <a:rPr lang="en-US" sz="1800" dirty="0">
                <a:latin typeface="Abadi" panose="020B0604020104020204" pitchFamily="34" charset="0"/>
              </a:rPr>
              <a:t>I don't see nothing growing on your back."</a:t>
            </a:r>
          </a:p>
          <a:p>
            <a:pPr marL="0" indent="0">
              <a:lnSpc>
                <a:spcPct val="120000"/>
              </a:lnSpc>
              <a:spcBef>
                <a:spcPts val="0"/>
              </a:spcBef>
              <a:buNone/>
            </a:pPr>
            <a:r>
              <a:rPr lang="en-US" sz="1800" dirty="0">
                <a:latin typeface="Abadi" panose="020B0604020104020204" pitchFamily="34" charset="0"/>
              </a:rPr>
              <a:t>"It's there all the same."</a:t>
            </a:r>
          </a:p>
          <a:p>
            <a:pPr marL="0" indent="0">
              <a:lnSpc>
                <a:spcPct val="120000"/>
              </a:lnSpc>
              <a:spcBef>
                <a:spcPts val="0"/>
              </a:spcBef>
              <a:buNone/>
            </a:pPr>
            <a:r>
              <a:rPr lang="en-US" sz="1800" dirty="0">
                <a:latin typeface="Abadi" panose="020B0604020104020204" pitchFamily="34" charset="0"/>
              </a:rPr>
              <a:t>"Who told you that?"</a:t>
            </a:r>
          </a:p>
          <a:p>
            <a:pPr marL="0" indent="0">
              <a:lnSpc>
                <a:spcPct val="120000"/>
              </a:lnSpc>
              <a:spcBef>
                <a:spcPts val="0"/>
              </a:spcBef>
              <a:buNone/>
            </a:pPr>
            <a:r>
              <a:rPr lang="en-US" sz="1800" dirty="0">
                <a:latin typeface="Abadi" panose="020B0604020104020204" pitchFamily="34" charset="0"/>
              </a:rPr>
              <a:t>"</a:t>
            </a:r>
            <a:r>
              <a:rPr lang="en-US" sz="1800" dirty="0" err="1">
                <a:latin typeface="Abadi" panose="020B0604020104020204" pitchFamily="34" charset="0"/>
              </a:rPr>
              <a:t>Whitegirl</a:t>
            </a:r>
            <a:r>
              <a:rPr lang="en-US" sz="1800" dirty="0">
                <a:latin typeface="Abadi" panose="020B0604020104020204" pitchFamily="34" charset="0"/>
              </a:rPr>
              <a:t>. That's what she called it. I've</a:t>
            </a:r>
          </a:p>
          <a:p>
            <a:pPr marL="0" indent="0">
              <a:lnSpc>
                <a:spcPct val="120000"/>
              </a:lnSpc>
              <a:spcBef>
                <a:spcPts val="0"/>
              </a:spcBef>
              <a:buNone/>
            </a:pPr>
            <a:r>
              <a:rPr lang="en-US" sz="1800" dirty="0">
                <a:latin typeface="Abadi" panose="020B0604020104020204" pitchFamily="34" charset="0"/>
              </a:rPr>
              <a:t>never seen it and never will. But that's what she</a:t>
            </a:r>
          </a:p>
          <a:p>
            <a:pPr marL="0" indent="0">
              <a:lnSpc>
                <a:spcPct val="120000"/>
              </a:lnSpc>
              <a:spcBef>
                <a:spcPts val="0"/>
              </a:spcBef>
              <a:buNone/>
            </a:pPr>
            <a:r>
              <a:rPr lang="en-US" sz="1800" dirty="0">
                <a:latin typeface="Abadi" panose="020B0604020104020204" pitchFamily="34" charset="0"/>
              </a:rPr>
              <a:t>said it looked like. A chokecherry tree.</a:t>
            </a:r>
          </a:p>
          <a:p>
            <a:pPr marL="0" indent="0">
              <a:lnSpc>
                <a:spcPct val="120000"/>
              </a:lnSpc>
              <a:spcBef>
                <a:spcPts val="0"/>
              </a:spcBef>
              <a:buNone/>
            </a:pPr>
            <a:r>
              <a:rPr lang="en-US" sz="1800" dirty="0">
                <a:latin typeface="Abadi" panose="020B0604020104020204" pitchFamily="34" charset="0"/>
              </a:rPr>
              <a:t>Trunk, branches, and even leaves. Tiny</a:t>
            </a:r>
          </a:p>
          <a:p>
            <a:pPr marL="0" indent="0">
              <a:lnSpc>
                <a:spcPct val="120000"/>
              </a:lnSpc>
              <a:spcBef>
                <a:spcPts val="0"/>
              </a:spcBef>
              <a:buNone/>
            </a:pPr>
            <a:r>
              <a:rPr lang="en-US" sz="1800" dirty="0">
                <a:latin typeface="Abadi" panose="020B0604020104020204" pitchFamily="34" charset="0"/>
              </a:rPr>
              <a:t>little chokecherry leaves. But that was eighteen</a:t>
            </a:r>
          </a:p>
          <a:p>
            <a:pPr marL="0" indent="0">
              <a:lnSpc>
                <a:spcPct val="120000"/>
              </a:lnSpc>
              <a:spcBef>
                <a:spcPts val="0"/>
              </a:spcBef>
              <a:buNone/>
            </a:pPr>
            <a:r>
              <a:rPr lang="en-US" sz="1800" dirty="0">
                <a:latin typeface="Abadi" panose="020B0604020104020204" pitchFamily="34" charset="0"/>
              </a:rPr>
              <a:t>years ago. Could have cherries too now for all I</a:t>
            </a:r>
          </a:p>
          <a:p>
            <a:pPr marL="0" indent="0">
              <a:lnSpc>
                <a:spcPct val="120000"/>
              </a:lnSpc>
              <a:spcBef>
                <a:spcPts val="0"/>
              </a:spcBef>
              <a:buNone/>
            </a:pPr>
            <a:r>
              <a:rPr lang="en-US" sz="1800" dirty="0">
                <a:latin typeface="Abadi" panose="020B0604020104020204" pitchFamily="34" charset="0"/>
              </a:rPr>
              <a:t>know.“</a:t>
            </a:r>
          </a:p>
          <a:p>
            <a:pPr marL="0" indent="0">
              <a:lnSpc>
                <a:spcPct val="120000"/>
              </a:lnSpc>
              <a:spcBef>
                <a:spcPts val="0"/>
              </a:spcBef>
              <a:buNone/>
            </a:pPr>
            <a:r>
              <a:rPr lang="en-US" sz="1800" dirty="0">
                <a:latin typeface="Abadi" panose="020B0604020104020204" pitchFamily="34" charset="0"/>
              </a:rPr>
              <a:t>[…]</a:t>
            </a:r>
            <a:endParaRPr lang="en-GB" sz="1800" dirty="0"/>
          </a:p>
        </p:txBody>
      </p:sp>
      <p:sp>
        <p:nvSpPr>
          <p:cNvPr id="6" name="Content Placeholder 5">
            <a:extLst>
              <a:ext uri="{FF2B5EF4-FFF2-40B4-BE49-F238E27FC236}">
                <a16:creationId xmlns:a16="http://schemas.microsoft.com/office/drawing/2014/main" id="{8CE30E44-2554-4694-9ACF-C3C2F9388B64}"/>
              </a:ext>
            </a:extLst>
          </p:cNvPr>
          <p:cNvSpPr>
            <a:spLocks noGrp="1"/>
          </p:cNvSpPr>
          <p:nvPr>
            <p:ph sz="half" idx="2"/>
          </p:nvPr>
        </p:nvSpPr>
        <p:spPr>
          <a:xfrm>
            <a:off x="6773130" y="640628"/>
            <a:ext cx="4345973" cy="5531572"/>
          </a:xfrm>
        </p:spPr>
        <p:txBody>
          <a:bodyPr>
            <a:normAutofit fontScale="77500" lnSpcReduction="20000"/>
          </a:bodyPr>
          <a:lstStyle/>
          <a:p>
            <a:pPr marL="0" indent="0">
              <a:lnSpc>
                <a:spcPct val="140000"/>
              </a:lnSpc>
              <a:spcBef>
                <a:spcPts val="0"/>
              </a:spcBef>
              <a:buNone/>
            </a:pPr>
            <a:r>
              <a:rPr lang="en-US" sz="1600" dirty="0">
                <a:latin typeface="Abadi" panose="020B0604020104020204" pitchFamily="34" charset="0"/>
              </a:rPr>
              <a:t>"We was talking 'bout a tree, </a:t>
            </a:r>
            <a:r>
              <a:rPr lang="en-US" sz="1600" dirty="0" err="1">
                <a:latin typeface="Abadi" panose="020B0604020104020204" pitchFamily="34" charset="0"/>
              </a:rPr>
              <a:t>Sethe</a:t>
            </a:r>
            <a:r>
              <a:rPr lang="en-US" sz="1600" dirty="0">
                <a:latin typeface="Abadi" panose="020B0604020104020204" pitchFamily="34" charset="0"/>
              </a:rPr>
              <a:t>."</a:t>
            </a:r>
          </a:p>
          <a:p>
            <a:pPr marL="0" indent="0">
              <a:lnSpc>
                <a:spcPct val="140000"/>
              </a:lnSpc>
              <a:spcBef>
                <a:spcPts val="0"/>
              </a:spcBef>
              <a:buNone/>
            </a:pPr>
            <a:r>
              <a:rPr lang="en-US" sz="1600" dirty="0">
                <a:latin typeface="Abadi" panose="020B0604020104020204" pitchFamily="34" charset="0"/>
              </a:rPr>
              <a:t>"After I left you, those boys came in there</a:t>
            </a:r>
          </a:p>
          <a:p>
            <a:pPr marL="0" indent="0">
              <a:lnSpc>
                <a:spcPct val="140000"/>
              </a:lnSpc>
              <a:spcBef>
                <a:spcPts val="0"/>
              </a:spcBef>
              <a:buNone/>
            </a:pPr>
            <a:r>
              <a:rPr lang="en-US" sz="1600" dirty="0">
                <a:latin typeface="Abadi" panose="020B0604020104020204" pitchFamily="34" charset="0"/>
              </a:rPr>
              <a:t>and took my milk.</a:t>
            </a:r>
          </a:p>
          <a:p>
            <a:pPr marL="0" indent="0">
              <a:lnSpc>
                <a:spcPct val="140000"/>
              </a:lnSpc>
              <a:spcBef>
                <a:spcPts val="0"/>
              </a:spcBef>
              <a:buNone/>
            </a:pPr>
            <a:r>
              <a:rPr lang="en-US" sz="1600" dirty="0">
                <a:latin typeface="Abadi" panose="020B0604020104020204" pitchFamily="34" charset="0"/>
              </a:rPr>
              <a:t>That's what they came in there for. Held</a:t>
            </a:r>
          </a:p>
          <a:p>
            <a:pPr marL="0" indent="0">
              <a:lnSpc>
                <a:spcPct val="140000"/>
              </a:lnSpc>
              <a:spcBef>
                <a:spcPts val="0"/>
              </a:spcBef>
              <a:buNone/>
            </a:pPr>
            <a:r>
              <a:rPr lang="en-US" sz="1600" dirty="0">
                <a:latin typeface="Abadi" panose="020B0604020104020204" pitchFamily="34" charset="0"/>
              </a:rPr>
              <a:t>me down and took it. I told Mrs. Garner on </a:t>
            </a:r>
            <a:r>
              <a:rPr lang="en-US" sz="1600" dirty="0" err="1">
                <a:latin typeface="Abadi" panose="020B0604020104020204" pitchFamily="34" charset="0"/>
              </a:rPr>
              <a:t>em</a:t>
            </a:r>
            <a:r>
              <a:rPr lang="en-US" sz="1600" dirty="0">
                <a:latin typeface="Abadi" panose="020B0604020104020204" pitchFamily="34" charset="0"/>
              </a:rPr>
              <a:t>.</a:t>
            </a:r>
          </a:p>
          <a:p>
            <a:pPr marL="0" indent="0">
              <a:lnSpc>
                <a:spcPct val="140000"/>
              </a:lnSpc>
              <a:spcBef>
                <a:spcPts val="0"/>
              </a:spcBef>
              <a:buNone/>
            </a:pPr>
            <a:r>
              <a:rPr lang="en-US" sz="1600" dirty="0">
                <a:latin typeface="Abadi" panose="020B0604020104020204" pitchFamily="34" charset="0"/>
              </a:rPr>
              <a:t>She had that lump and couldn't speak but her</a:t>
            </a:r>
          </a:p>
          <a:p>
            <a:pPr marL="0" indent="0">
              <a:lnSpc>
                <a:spcPct val="140000"/>
              </a:lnSpc>
              <a:spcBef>
                <a:spcPts val="0"/>
              </a:spcBef>
              <a:buNone/>
            </a:pPr>
            <a:r>
              <a:rPr lang="en-US" sz="1600" dirty="0">
                <a:latin typeface="Abadi" panose="020B0604020104020204" pitchFamily="34" charset="0"/>
              </a:rPr>
              <a:t>eyes rolled out tears. Them boys found out I told</a:t>
            </a:r>
          </a:p>
          <a:p>
            <a:pPr marL="0" indent="0">
              <a:lnSpc>
                <a:spcPct val="140000"/>
              </a:lnSpc>
              <a:spcBef>
                <a:spcPts val="0"/>
              </a:spcBef>
              <a:buNone/>
            </a:pPr>
            <a:r>
              <a:rPr lang="en-US" sz="1600" dirty="0">
                <a:latin typeface="Abadi" panose="020B0604020104020204" pitchFamily="34" charset="0"/>
              </a:rPr>
              <a:t>on </a:t>
            </a:r>
            <a:r>
              <a:rPr lang="en-US" sz="1600" dirty="0" err="1">
                <a:latin typeface="Abadi" panose="020B0604020104020204" pitchFamily="34" charset="0"/>
              </a:rPr>
              <a:t>em</a:t>
            </a:r>
            <a:r>
              <a:rPr lang="en-US" sz="1600" dirty="0">
                <a:latin typeface="Abadi" panose="020B0604020104020204" pitchFamily="34" charset="0"/>
              </a:rPr>
              <a:t>. Schoolteacher made one open up my</a:t>
            </a:r>
          </a:p>
          <a:p>
            <a:pPr marL="0" indent="0">
              <a:lnSpc>
                <a:spcPct val="140000"/>
              </a:lnSpc>
              <a:spcBef>
                <a:spcPts val="0"/>
              </a:spcBef>
              <a:buNone/>
            </a:pPr>
            <a:r>
              <a:rPr lang="en-US" sz="1600" dirty="0">
                <a:latin typeface="Abadi" panose="020B0604020104020204" pitchFamily="34" charset="0"/>
              </a:rPr>
              <a:t>back, and when it closed it made a tree. It grows</a:t>
            </a:r>
          </a:p>
          <a:p>
            <a:pPr marL="0" indent="0">
              <a:lnSpc>
                <a:spcPct val="140000"/>
              </a:lnSpc>
              <a:spcBef>
                <a:spcPts val="0"/>
              </a:spcBef>
              <a:buNone/>
            </a:pPr>
            <a:r>
              <a:rPr lang="en-US" sz="1600" dirty="0">
                <a:latin typeface="Abadi" panose="020B0604020104020204" pitchFamily="34" charset="0"/>
              </a:rPr>
              <a:t>there still."</a:t>
            </a:r>
          </a:p>
          <a:p>
            <a:pPr marL="0" indent="0">
              <a:lnSpc>
                <a:spcPct val="140000"/>
              </a:lnSpc>
              <a:spcBef>
                <a:spcPts val="0"/>
              </a:spcBef>
              <a:buNone/>
            </a:pPr>
            <a:r>
              <a:rPr lang="en-US" sz="1600" dirty="0">
                <a:latin typeface="Abadi" panose="020B0604020104020204" pitchFamily="34" charset="0"/>
              </a:rPr>
              <a:t>"They used cowhide on you?"</a:t>
            </a:r>
          </a:p>
          <a:p>
            <a:pPr marL="0" indent="0">
              <a:lnSpc>
                <a:spcPct val="140000"/>
              </a:lnSpc>
              <a:spcBef>
                <a:spcPts val="0"/>
              </a:spcBef>
              <a:buNone/>
            </a:pPr>
            <a:r>
              <a:rPr lang="en-US" sz="1600" dirty="0">
                <a:latin typeface="Abadi" panose="020B0604020104020204" pitchFamily="34" charset="0"/>
              </a:rPr>
              <a:t>"And they took my milk."</a:t>
            </a:r>
          </a:p>
          <a:p>
            <a:pPr marL="0" indent="0">
              <a:lnSpc>
                <a:spcPct val="140000"/>
              </a:lnSpc>
              <a:spcBef>
                <a:spcPts val="0"/>
              </a:spcBef>
              <a:buNone/>
            </a:pPr>
            <a:r>
              <a:rPr lang="en-US" sz="1600" dirty="0">
                <a:latin typeface="Abadi" panose="020B0604020104020204" pitchFamily="34" charset="0"/>
              </a:rPr>
              <a:t>"They beat you and you was pregnant?"</a:t>
            </a:r>
          </a:p>
          <a:p>
            <a:pPr marL="0" indent="0">
              <a:lnSpc>
                <a:spcPct val="140000"/>
              </a:lnSpc>
              <a:spcBef>
                <a:spcPts val="0"/>
              </a:spcBef>
              <a:buNone/>
            </a:pPr>
            <a:r>
              <a:rPr lang="en-US" sz="1600" dirty="0">
                <a:latin typeface="Abadi" panose="020B0604020104020204" pitchFamily="34" charset="0"/>
              </a:rPr>
              <a:t>"And they took my milk!"</a:t>
            </a:r>
          </a:p>
          <a:p>
            <a:pPr marL="0" indent="0">
              <a:lnSpc>
                <a:spcPct val="140000"/>
              </a:lnSpc>
              <a:spcBef>
                <a:spcPts val="0"/>
              </a:spcBef>
              <a:buNone/>
            </a:pPr>
            <a:r>
              <a:rPr lang="en-US" sz="1600" dirty="0">
                <a:latin typeface="Abadi" panose="020B0604020104020204" pitchFamily="34" charset="0"/>
              </a:rPr>
              <a:t>The fat white circles of dough lined the</a:t>
            </a:r>
          </a:p>
          <a:p>
            <a:pPr marL="0" indent="0">
              <a:lnSpc>
                <a:spcPct val="140000"/>
              </a:lnSpc>
              <a:spcBef>
                <a:spcPts val="0"/>
              </a:spcBef>
              <a:buNone/>
            </a:pPr>
            <a:r>
              <a:rPr lang="en-US" sz="1600" dirty="0">
                <a:latin typeface="Abadi" panose="020B0604020104020204" pitchFamily="34" charset="0"/>
              </a:rPr>
              <a:t>pan in rows. Once more </a:t>
            </a:r>
            <a:r>
              <a:rPr lang="en-US" sz="1600" dirty="0" err="1">
                <a:latin typeface="Abadi" panose="020B0604020104020204" pitchFamily="34" charset="0"/>
              </a:rPr>
              <a:t>Sethe</a:t>
            </a:r>
            <a:r>
              <a:rPr lang="en-US" sz="1600" dirty="0">
                <a:latin typeface="Abadi" panose="020B0604020104020204" pitchFamily="34" charset="0"/>
              </a:rPr>
              <a:t> touched a wet</a:t>
            </a:r>
          </a:p>
          <a:p>
            <a:pPr marL="0" indent="0">
              <a:lnSpc>
                <a:spcPct val="140000"/>
              </a:lnSpc>
              <a:spcBef>
                <a:spcPts val="0"/>
              </a:spcBef>
              <a:buNone/>
            </a:pPr>
            <a:r>
              <a:rPr lang="en-US" sz="1600" dirty="0">
                <a:latin typeface="Abadi" panose="020B0604020104020204" pitchFamily="34" charset="0"/>
              </a:rPr>
              <a:t>forefinger to the stove. She opened the oven</a:t>
            </a:r>
          </a:p>
          <a:p>
            <a:pPr marL="0" indent="0">
              <a:lnSpc>
                <a:spcPct val="140000"/>
              </a:lnSpc>
              <a:spcBef>
                <a:spcPts val="0"/>
              </a:spcBef>
              <a:buNone/>
            </a:pPr>
            <a:r>
              <a:rPr lang="en-US" sz="1600" dirty="0">
                <a:latin typeface="Abadi" panose="020B0604020104020204" pitchFamily="34" charset="0"/>
              </a:rPr>
              <a:t>door and slid the pan of biscuits in. As she raised</a:t>
            </a:r>
          </a:p>
          <a:p>
            <a:pPr marL="0" indent="0">
              <a:lnSpc>
                <a:spcPct val="140000"/>
              </a:lnSpc>
              <a:spcBef>
                <a:spcPts val="0"/>
              </a:spcBef>
              <a:buNone/>
            </a:pPr>
            <a:r>
              <a:rPr lang="en-US" sz="1600" dirty="0">
                <a:latin typeface="Abadi" panose="020B0604020104020204" pitchFamily="34" charset="0"/>
              </a:rPr>
              <a:t>up from the heat she felt Paul D behind her and</a:t>
            </a:r>
          </a:p>
          <a:p>
            <a:pPr marL="0" indent="0">
              <a:lnSpc>
                <a:spcPct val="140000"/>
              </a:lnSpc>
              <a:spcBef>
                <a:spcPts val="0"/>
              </a:spcBef>
              <a:buNone/>
            </a:pPr>
            <a:r>
              <a:rPr lang="en-US" sz="1600" dirty="0">
                <a:latin typeface="Abadi" panose="020B0604020104020204" pitchFamily="34" charset="0"/>
              </a:rPr>
              <a:t>his hands under her breasts. She straightened</a:t>
            </a:r>
          </a:p>
          <a:p>
            <a:pPr marL="0" indent="0">
              <a:lnSpc>
                <a:spcPct val="140000"/>
              </a:lnSpc>
              <a:spcBef>
                <a:spcPts val="0"/>
              </a:spcBef>
              <a:buNone/>
            </a:pPr>
            <a:r>
              <a:rPr lang="en-US" sz="1600" dirty="0">
                <a:latin typeface="Abadi" panose="020B0604020104020204" pitchFamily="34" charset="0"/>
              </a:rPr>
              <a:t>up and knew, but could not feel, that his cheek</a:t>
            </a:r>
          </a:p>
          <a:p>
            <a:pPr marL="0" indent="0">
              <a:lnSpc>
                <a:spcPct val="140000"/>
              </a:lnSpc>
              <a:spcBef>
                <a:spcPts val="0"/>
              </a:spcBef>
              <a:buNone/>
            </a:pPr>
            <a:r>
              <a:rPr lang="en-US" sz="1600" dirty="0">
                <a:latin typeface="Abadi" panose="020B0604020104020204" pitchFamily="34" charset="0"/>
              </a:rPr>
              <a:t>was pressing into the branches of her</a:t>
            </a:r>
          </a:p>
          <a:p>
            <a:pPr marL="0" indent="0">
              <a:lnSpc>
                <a:spcPct val="140000"/>
              </a:lnSpc>
              <a:spcBef>
                <a:spcPts val="0"/>
              </a:spcBef>
              <a:buNone/>
            </a:pPr>
            <a:r>
              <a:rPr lang="en-US" sz="1600" dirty="0">
                <a:latin typeface="Abadi" panose="020B0604020104020204" pitchFamily="34" charset="0"/>
              </a:rPr>
              <a:t>chokecherry tree.</a:t>
            </a:r>
          </a:p>
        </p:txBody>
      </p:sp>
    </p:spTree>
    <p:extLst>
      <p:ext uri="{BB962C8B-B14F-4D97-AF65-F5344CB8AC3E}">
        <p14:creationId xmlns:p14="http://schemas.microsoft.com/office/powerpoint/2010/main" val="2314817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51D27FC2-0C2F-4A57-A253-AB872F24188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6403" y="1108098"/>
            <a:ext cx="2825496" cy="218269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4A4FA1A4-2514-4BB7-B071-ADF5E621927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19131" y="1055535"/>
            <a:ext cx="1810512" cy="12085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0CE6496-5456-4B21-A732-C6D4C4AA474C}"/>
              </a:ext>
            </a:extLst>
          </p:cNvPr>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tretch>
            <a:fillRect/>
          </a:stretch>
        </p:blipFill>
        <p:spPr bwMode="auto">
          <a:xfrm>
            <a:off x="816403" y="4155845"/>
            <a:ext cx="2825496" cy="167410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665692FC-5580-411D-A431-3956F863557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119131" y="3458602"/>
            <a:ext cx="1810512" cy="196794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AA257569-6AB9-4C7D-8B6B-3309EFFEEDBC}"/>
              </a:ext>
            </a:extLst>
          </p:cNvPr>
          <p:cNvSpPr>
            <a:spLocks noGrp="1"/>
          </p:cNvSpPr>
          <p:nvPr>
            <p:ph sz="half" idx="4294967295"/>
          </p:nvPr>
        </p:nvSpPr>
        <p:spPr>
          <a:xfrm>
            <a:off x="6435436" y="640078"/>
            <a:ext cx="5107633" cy="5573909"/>
          </a:xfrm>
        </p:spPr>
        <p:txBody>
          <a:bodyPr vert="horz" lIns="91440" tIns="45720" rIns="91440" bIns="45720" rtlCol="0">
            <a:normAutofit/>
          </a:bodyPr>
          <a:lstStyle/>
          <a:p>
            <a:pPr marL="0" indent="0">
              <a:buNone/>
            </a:pPr>
            <a:endParaRPr lang="en-US" sz="1800" dirty="0"/>
          </a:p>
          <a:p>
            <a:pPr marL="0" indent="0">
              <a:buNone/>
            </a:pPr>
            <a:r>
              <a:rPr lang="en-US" sz="2400" b="1" dirty="0"/>
              <a:t>Objects and History: </a:t>
            </a:r>
          </a:p>
          <a:p>
            <a:pPr marL="0" indent="0">
              <a:buNone/>
            </a:pPr>
            <a:r>
              <a:rPr lang="en-US" sz="2400" dirty="0"/>
              <a:t>What can these artefacts tell you about the history of slavery and its different facets? </a:t>
            </a:r>
          </a:p>
          <a:p>
            <a:pPr marL="0" indent="0">
              <a:buNone/>
            </a:pPr>
            <a:r>
              <a:rPr lang="en-US" sz="2400" dirty="0"/>
              <a:t>Middle passage and Roots : </a:t>
            </a:r>
            <a:r>
              <a:rPr lang="en-US" sz="2400" dirty="0">
                <a:hlinkClick r:id="rId6"/>
              </a:rPr>
              <a:t>https://youtu.be/0IJrhQE6DZk</a:t>
            </a:r>
            <a:r>
              <a:rPr lang="en-US" sz="2400" dirty="0"/>
              <a:t> </a:t>
            </a:r>
          </a:p>
          <a:p>
            <a:pPr marL="0" indent="0">
              <a:buNone/>
            </a:pPr>
            <a:endParaRPr lang="en-US" sz="1800" dirty="0"/>
          </a:p>
          <a:p>
            <a:pPr marL="0" indent="0">
              <a:buNone/>
            </a:pPr>
            <a:r>
              <a:rPr lang="en-US" sz="1800" b="1" dirty="0"/>
              <a:t>Reconstruction, </a:t>
            </a:r>
            <a:r>
              <a:rPr lang="en-US" sz="1800" dirty="0"/>
              <a:t>in U.S. history, the period (1865–77) that followed the American Civil War and during which attempts were made to redress the inequities of slavery and its political, social, and economic legacy. </a:t>
            </a:r>
          </a:p>
          <a:p>
            <a:pPr marL="0" indent="0">
              <a:buNone/>
            </a:pPr>
            <a:r>
              <a:rPr lang="en-US" sz="1800" dirty="0"/>
              <a:t>Watch this video to learn more: </a:t>
            </a:r>
            <a:r>
              <a:rPr lang="en-US" sz="1800" dirty="0">
                <a:hlinkClick r:id="rId7"/>
              </a:rPr>
              <a:t>https://www.britannica.com/event/Reconstruction-United-States-history</a:t>
            </a:r>
            <a:r>
              <a:rPr lang="en-US" sz="1800" dirty="0"/>
              <a:t> </a:t>
            </a:r>
          </a:p>
        </p:txBody>
      </p:sp>
    </p:spTree>
    <p:extLst>
      <p:ext uri="{BB962C8B-B14F-4D97-AF65-F5344CB8AC3E}">
        <p14:creationId xmlns:p14="http://schemas.microsoft.com/office/powerpoint/2010/main" val="2205263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841EC-AAFC-4510-8AD1-501248F4E511}"/>
              </a:ext>
            </a:extLst>
          </p:cNvPr>
          <p:cNvSpPr>
            <a:spLocks noGrp="1"/>
          </p:cNvSpPr>
          <p:nvPr>
            <p:ph type="title"/>
          </p:nvPr>
        </p:nvSpPr>
        <p:spPr>
          <a:xfrm>
            <a:off x="0" y="93084"/>
            <a:ext cx="11128247" cy="547544"/>
          </a:xfrm>
        </p:spPr>
        <p:txBody>
          <a:bodyPr>
            <a:normAutofit/>
          </a:bodyPr>
          <a:lstStyle/>
          <a:p>
            <a:r>
              <a:rPr lang="en-GB" sz="1800" b="1" dirty="0">
                <a:solidFill>
                  <a:schemeClr val="tx1"/>
                </a:solidFill>
                <a:latin typeface="Abadi" panose="020B0604020104020204" pitchFamily="34" charset="0"/>
              </a:rPr>
              <a:t>The Past intrudes into the Present: Excerpt 7, p. 35-36</a:t>
            </a:r>
          </a:p>
        </p:txBody>
      </p:sp>
      <p:sp>
        <p:nvSpPr>
          <p:cNvPr id="4" name="Content Placeholder 3">
            <a:extLst>
              <a:ext uri="{FF2B5EF4-FFF2-40B4-BE49-F238E27FC236}">
                <a16:creationId xmlns:a16="http://schemas.microsoft.com/office/drawing/2014/main" id="{9D5DCE1B-5EA7-4FAC-ACE4-9007F93D18A4}"/>
              </a:ext>
            </a:extLst>
          </p:cNvPr>
          <p:cNvSpPr>
            <a:spLocks noGrp="1"/>
          </p:cNvSpPr>
          <p:nvPr>
            <p:ph sz="half" idx="1"/>
          </p:nvPr>
        </p:nvSpPr>
        <p:spPr>
          <a:xfrm>
            <a:off x="465719" y="2021903"/>
            <a:ext cx="6060030" cy="4611758"/>
          </a:xfrm>
        </p:spPr>
        <p:txBody>
          <a:bodyPr>
            <a:normAutofit fontScale="77500" lnSpcReduction="20000"/>
          </a:bodyPr>
          <a:lstStyle/>
          <a:p>
            <a:pPr marL="0" indent="0">
              <a:lnSpc>
                <a:spcPct val="120000"/>
              </a:lnSpc>
              <a:spcBef>
                <a:spcPts val="0"/>
              </a:spcBef>
              <a:buNone/>
            </a:pPr>
            <a:r>
              <a:rPr lang="en-US" sz="1600" dirty="0">
                <a:latin typeface="Abadi" panose="020B0604020104020204" pitchFamily="34" charset="0"/>
              </a:rPr>
              <a:t>And it was the tender</a:t>
            </a:r>
          </a:p>
          <a:p>
            <a:pPr marL="0" indent="0">
              <a:lnSpc>
                <a:spcPct val="120000"/>
              </a:lnSpc>
              <a:spcBef>
                <a:spcPts val="0"/>
              </a:spcBef>
              <a:buNone/>
            </a:pPr>
            <a:r>
              <a:rPr lang="en-US" sz="1600" dirty="0">
                <a:latin typeface="Abadi" panose="020B0604020104020204" pitchFamily="34" charset="0"/>
              </a:rPr>
              <a:t>embrace of the dress sleeve that made Denver</a:t>
            </a:r>
          </a:p>
          <a:p>
            <a:pPr marL="0" indent="0">
              <a:lnSpc>
                <a:spcPct val="120000"/>
              </a:lnSpc>
              <a:spcBef>
                <a:spcPts val="0"/>
              </a:spcBef>
              <a:buNone/>
            </a:pPr>
            <a:r>
              <a:rPr lang="en-US" sz="1600" dirty="0">
                <a:latin typeface="Abadi" panose="020B0604020104020204" pitchFamily="34" charset="0"/>
              </a:rPr>
              <a:t>remember the details of her birth--that and the</a:t>
            </a:r>
          </a:p>
          <a:p>
            <a:pPr marL="0" indent="0">
              <a:lnSpc>
                <a:spcPct val="120000"/>
              </a:lnSpc>
              <a:spcBef>
                <a:spcPts val="0"/>
              </a:spcBef>
              <a:buNone/>
            </a:pPr>
            <a:r>
              <a:rPr lang="en-US" sz="1600" dirty="0">
                <a:latin typeface="Abadi" panose="020B0604020104020204" pitchFamily="34" charset="0"/>
              </a:rPr>
              <a:t>thin, whipping snow she was standing in, like the</a:t>
            </a:r>
          </a:p>
          <a:p>
            <a:pPr marL="0" indent="0">
              <a:lnSpc>
                <a:spcPct val="120000"/>
              </a:lnSpc>
              <a:spcBef>
                <a:spcPts val="0"/>
              </a:spcBef>
              <a:buNone/>
            </a:pPr>
            <a:r>
              <a:rPr lang="en-US" sz="1600" dirty="0">
                <a:latin typeface="Abadi" panose="020B0604020104020204" pitchFamily="34" charset="0"/>
              </a:rPr>
              <a:t>fruit of common flowers. The dress and her</a:t>
            </a:r>
          </a:p>
          <a:p>
            <a:pPr marL="0" indent="0">
              <a:lnSpc>
                <a:spcPct val="120000"/>
              </a:lnSpc>
              <a:spcBef>
                <a:spcPts val="0"/>
              </a:spcBef>
              <a:buNone/>
            </a:pPr>
            <a:r>
              <a:rPr lang="en-US" sz="1600" dirty="0">
                <a:latin typeface="Abadi" panose="020B0604020104020204" pitchFamily="34" charset="0"/>
              </a:rPr>
              <a:t>mother together looked like two friendly</a:t>
            </a:r>
          </a:p>
          <a:p>
            <a:pPr marL="0" indent="0">
              <a:lnSpc>
                <a:spcPct val="120000"/>
              </a:lnSpc>
              <a:spcBef>
                <a:spcPts val="0"/>
              </a:spcBef>
              <a:buNone/>
            </a:pPr>
            <a:r>
              <a:rPr lang="en-US" sz="1600" dirty="0">
                <a:latin typeface="Abadi" panose="020B0604020104020204" pitchFamily="34" charset="0"/>
              </a:rPr>
              <a:t>grown-up women--one (the dress) helping out the</a:t>
            </a:r>
          </a:p>
          <a:p>
            <a:pPr marL="0" indent="0">
              <a:lnSpc>
                <a:spcPct val="120000"/>
              </a:lnSpc>
              <a:spcBef>
                <a:spcPts val="0"/>
              </a:spcBef>
              <a:buNone/>
            </a:pPr>
            <a:r>
              <a:rPr lang="en-US" sz="1600" dirty="0">
                <a:latin typeface="Abadi" panose="020B0604020104020204" pitchFamily="34" charset="0"/>
              </a:rPr>
              <a:t>other.</a:t>
            </a:r>
          </a:p>
          <a:p>
            <a:pPr marL="0" indent="0">
              <a:lnSpc>
                <a:spcPct val="120000"/>
              </a:lnSpc>
              <a:spcBef>
                <a:spcPts val="0"/>
              </a:spcBef>
              <a:buNone/>
            </a:pPr>
            <a:r>
              <a:rPr lang="en-US" sz="1600" dirty="0">
                <a:latin typeface="Abadi" panose="020B0604020104020204" pitchFamily="34" charset="0"/>
              </a:rPr>
              <a:t>And the magic of her birth, its miracle in fact,</a:t>
            </a:r>
          </a:p>
          <a:p>
            <a:pPr marL="0" indent="0">
              <a:lnSpc>
                <a:spcPct val="120000"/>
              </a:lnSpc>
              <a:spcBef>
                <a:spcPts val="0"/>
              </a:spcBef>
              <a:buNone/>
            </a:pPr>
            <a:r>
              <a:rPr lang="en-US" sz="1600" dirty="0">
                <a:latin typeface="Abadi" panose="020B0604020104020204" pitchFamily="34" charset="0"/>
              </a:rPr>
              <a:t>testified to that friendliness as did her own name.</a:t>
            </a:r>
          </a:p>
          <a:p>
            <a:pPr marL="0" indent="0">
              <a:lnSpc>
                <a:spcPct val="120000"/>
              </a:lnSpc>
              <a:spcBef>
                <a:spcPts val="0"/>
              </a:spcBef>
              <a:buNone/>
            </a:pPr>
            <a:r>
              <a:rPr lang="en-US" sz="1600" dirty="0">
                <a:latin typeface="Abadi" panose="020B0604020104020204" pitchFamily="34" charset="0"/>
              </a:rPr>
              <a:t>Easily she stepped into the told story that</a:t>
            </a:r>
          </a:p>
          <a:p>
            <a:pPr marL="0" indent="0">
              <a:lnSpc>
                <a:spcPct val="120000"/>
              </a:lnSpc>
              <a:spcBef>
                <a:spcPts val="0"/>
              </a:spcBef>
              <a:buNone/>
            </a:pPr>
            <a:r>
              <a:rPr lang="en-US" sz="1600" dirty="0">
                <a:latin typeface="Abadi" panose="020B0604020104020204" pitchFamily="34" charset="0"/>
              </a:rPr>
              <a:t>lay before her eyes on the path she followed away</a:t>
            </a:r>
          </a:p>
          <a:p>
            <a:pPr marL="0" indent="0">
              <a:lnSpc>
                <a:spcPct val="120000"/>
              </a:lnSpc>
              <a:spcBef>
                <a:spcPts val="0"/>
              </a:spcBef>
              <a:buNone/>
            </a:pPr>
            <a:r>
              <a:rPr lang="en-US" sz="1600" dirty="0">
                <a:latin typeface="Abadi" panose="020B0604020104020204" pitchFamily="34" charset="0"/>
              </a:rPr>
              <a:t>from the window. There was only one door to the</a:t>
            </a:r>
          </a:p>
          <a:p>
            <a:pPr marL="0" indent="0">
              <a:lnSpc>
                <a:spcPct val="120000"/>
              </a:lnSpc>
              <a:spcBef>
                <a:spcPts val="0"/>
              </a:spcBef>
              <a:buNone/>
            </a:pPr>
            <a:r>
              <a:rPr lang="en-US" sz="1600" dirty="0">
                <a:latin typeface="Abadi" panose="020B0604020104020204" pitchFamily="34" charset="0"/>
              </a:rPr>
              <a:t>house and to get to it from the back you had to</a:t>
            </a:r>
          </a:p>
          <a:p>
            <a:pPr marL="0" indent="0">
              <a:lnSpc>
                <a:spcPct val="120000"/>
              </a:lnSpc>
              <a:spcBef>
                <a:spcPts val="0"/>
              </a:spcBef>
              <a:buNone/>
            </a:pPr>
            <a:r>
              <a:rPr lang="en-US" sz="1600" dirty="0">
                <a:latin typeface="Abadi" panose="020B0604020104020204" pitchFamily="34" charset="0"/>
              </a:rPr>
              <a:t>walk all the way around to the front of 124, past</a:t>
            </a:r>
          </a:p>
          <a:p>
            <a:pPr marL="0" indent="0">
              <a:lnSpc>
                <a:spcPct val="120000"/>
              </a:lnSpc>
              <a:spcBef>
                <a:spcPts val="0"/>
              </a:spcBef>
              <a:buNone/>
            </a:pPr>
            <a:r>
              <a:rPr lang="en-US" sz="1600" dirty="0">
                <a:latin typeface="Abadi" panose="020B0604020104020204" pitchFamily="34" charset="0"/>
              </a:rPr>
              <a:t>the storeroom, past the cold house, the privy, the</a:t>
            </a:r>
          </a:p>
          <a:p>
            <a:pPr marL="0" indent="0">
              <a:lnSpc>
                <a:spcPct val="120000"/>
              </a:lnSpc>
              <a:spcBef>
                <a:spcPts val="0"/>
              </a:spcBef>
              <a:buNone/>
            </a:pPr>
            <a:r>
              <a:rPr lang="en-US" sz="1600" dirty="0">
                <a:latin typeface="Abadi" panose="020B0604020104020204" pitchFamily="34" charset="0"/>
              </a:rPr>
              <a:t>shed, on around to the porch. And to get to the</a:t>
            </a:r>
          </a:p>
          <a:p>
            <a:pPr marL="0" indent="0">
              <a:lnSpc>
                <a:spcPct val="120000"/>
              </a:lnSpc>
              <a:spcBef>
                <a:spcPts val="0"/>
              </a:spcBef>
              <a:buNone/>
            </a:pPr>
            <a:r>
              <a:rPr lang="en-US" sz="1600" dirty="0">
                <a:latin typeface="Abadi" panose="020B0604020104020204" pitchFamily="34" charset="0"/>
              </a:rPr>
              <a:t>part of the story she liked best, she had to start</a:t>
            </a:r>
          </a:p>
          <a:p>
            <a:pPr marL="0" indent="0">
              <a:lnSpc>
                <a:spcPct val="120000"/>
              </a:lnSpc>
              <a:spcBef>
                <a:spcPts val="0"/>
              </a:spcBef>
              <a:buNone/>
            </a:pPr>
            <a:r>
              <a:rPr lang="en-US" sz="1600" dirty="0">
                <a:latin typeface="Abadi" panose="020B0604020104020204" pitchFamily="34" charset="0"/>
              </a:rPr>
              <a:t>way back: hear the birds in the thick woods, the crunch of leaves</a:t>
            </a:r>
          </a:p>
          <a:p>
            <a:pPr marL="0" indent="0">
              <a:lnSpc>
                <a:spcPct val="120000"/>
              </a:lnSpc>
              <a:spcBef>
                <a:spcPts val="0"/>
              </a:spcBef>
              <a:buNone/>
            </a:pPr>
            <a:r>
              <a:rPr lang="en-US" sz="1600" dirty="0">
                <a:latin typeface="Abadi" panose="020B0604020104020204" pitchFamily="34" charset="0"/>
              </a:rPr>
              <a:t>underfoot; see her mother making her way up into</a:t>
            </a:r>
          </a:p>
          <a:p>
            <a:pPr marL="0" indent="0">
              <a:lnSpc>
                <a:spcPct val="120000"/>
              </a:lnSpc>
              <a:spcBef>
                <a:spcPts val="0"/>
              </a:spcBef>
              <a:buNone/>
            </a:pPr>
            <a:r>
              <a:rPr lang="en-US" sz="1600" dirty="0">
                <a:latin typeface="Abadi" panose="020B0604020104020204" pitchFamily="34" charset="0"/>
              </a:rPr>
              <a:t>the hills where no houses were likely to be. How</a:t>
            </a:r>
          </a:p>
          <a:p>
            <a:pPr marL="0" indent="0">
              <a:lnSpc>
                <a:spcPct val="120000"/>
              </a:lnSpc>
              <a:spcBef>
                <a:spcPts val="0"/>
              </a:spcBef>
              <a:buNone/>
            </a:pPr>
            <a:r>
              <a:rPr lang="en-US" sz="1600" dirty="0" err="1">
                <a:latin typeface="Abadi" panose="020B0604020104020204" pitchFamily="34" charset="0"/>
              </a:rPr>
              <a:t>Sethe</a:t>
            </a:r>
            <a:r>
              <a:rPr lang="en-US" sz="1600" dirty="0">
                <a:latin typeface="Abadi" panose="020B0604020104020204" pitchFamily="34" charset="0"/>
              </a:rPr>
              <a:t> was walking on two feet meant for standing</a:t>
            </a:r>
          </a:p>
          <a:p>
            <a:pPr marL="0" indent="0">
              <a:lnSpc>
                <a:spcPct val="120000"/>
              </a:lnSpc>
              <a:spcBef>
                <a:spcPts val="0"/>
              </a:spcBef>
              <a:buNone/>
            </a:pPr>
            <a:r>
              <a:rPr lang="en-US" sz="1600" dirty="0">
                <a:latin typeface="Abadi" panose="020B0604020104020204" pitchFamily="34" charset="0"/>
              </a:rPr>
              <a:t>still.</a:t>
            </a:r>
            <a:endParaRPr lang="en-GB" sz="1800" dirty="0"/>
          </a:p>
        </p:txBody>
      </p:sp>
      <p:sp>
        <p:nvSpPr>
          <p:cNvPr id="6" name="Content Placeholder 5">
            <a:extLst>
              <a:ext uri="{FF2B5EF4-FFF2-40B4-BE49-F238E27FC236}">
                <a16:creationId xmlns:a16="http://schemas.microsoft.com/office/drawing/2014/main" id="{8CE30E44-2554-4694-9ACF-C3C2F9388B64}"/>
              </a:ext>
            </a:extLst>
          </p:cNvPr>
          <p:cNvSpPr>
            <a:spLocks noGrp="1"/>
          </p:cNvSpPr>
          <p:nvPr>
            <p:ph sz="half" idx="2"/>
          </p:nvPr>
        </p:nvSpPr>
        <p:spPr/>
        <p:txBody>
          <a:bodyPr>
            <a:normAutofit fontScale="77500" lnSpcReduction="20000"/>
          </a:bodyPr>
          <a:lstStyle/>
          <a:p>
            <a:pPr marL="0" indent="0">
              <a:buNone/>
            </a:pPr>
            <a:endParaRPr lang="en-GB" dirty="0"/>
          </a:p>
        </p:txBody>
      </p:sp>
    </p:spTree>
    <p:extLst>
      <p:ext uri="{BB962C8B-B14F-4D97-AF65-F5344CB8AC3E}">
        <p14:creationId xmlns:p14="http://schemas.microsoft.com/office/powerpoint/2010/main" val="1291471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841EC-AAFC-4510-8AD1-501248F4E511}"/>
              </a:ext>
            </a:extLst>
          </p:cNvPr>
          <p:cNvSpPr>
            <a:spLocks noGrp="1"/>
          </p:cNvSpPr>
          <p:nvPr>
            <p:ph type="title"/>
          </p:nvPr>
        </p:nvSpPr>
        <p:spPr>
          <a:xfrm>
            <a:off x="0" y="93084"/>
            <a:ext cx="11128247" cy="547544"/>
          </a:xfrm>
        </p:spPr>
        <p:txBody>
          <a:bodyPr>
            <a:normAutofit/>
          </a:bodyPr>
          <a:lstStyle/>
          <a:p>
            <a:r>
              <a:rPr lang="en-GB" sz="1800" b="1" dirty="0">
                <a:solidFill>
                  <a:schemeClr val="tx1"/>
                </a:solidFill>
                <a:latin typeface="Abadi" panose="020B0604020104020204" pitchFamily="34" charset="0"/>
              </a:rPr>
              <a:t>The Past intrudes into the Present: Excerpt 7, p. 43</a:t>
            </a:r>
          </a:p>
        </p:txBody>
      </p:sp>
      <p:sp>
        <p:nvSpPr>
          <p:cNvPr id="4" name="Content Placeholder 3">
            <a:extLst>
              <a:ext uri="{FF2B5EF4-FFF2-40B4-BE49-F238E27FC236}">
                <a16:creationId xmlns:a16="http://schemas.microsoft.com/office/drawing/2014/main" id="{9D5DCE1B-5EA7-4FAC-ACE4-9007F93D18A4}"/>
              </a:ext>
            </a:extLst>
          </p:cNvPr>
          <p:cNvSpPr>
            <a:spLocks noGrp="1"/>
          </p:cNvSpPr>
          <p:nvPr>
            <p:ph sz="half" idx="1"/>
          </p:nvPr>
        </p:nvSpPr>
        <p:spPr>
          <a:xfrm>
            <a:off x="304194" y="872058"/>
            <a:ext cx="6060030" cy="4611758"/>
          </a:xfrm>
        </p:spPr>
        <p:txBody>
          <a:bodyPr>
            <a:normAutofit fontScale="32500" lnSpcReduction="20000"/>
          </a:bodyPr>
          <a:lstStyle/>
          <a:p>
            <a:pPr marL="0" indent="0">
              <a:lnSpc>
                <a:spcPct val="120000"/>
              </a:lnSpc>
              <a:spcBef>
                <a:spcPts val="0"/>
              </a:spcBef>
              <a:buNone/>
            </a:pPr>
            <a:r>
              <a:rPr lang="en-US" sz="3000" dirty="0">
                <a:latin typeface="Abadi" panose="020B0604020104020204" pitchFamily="34" charset="0"/>
              </a:rPr>
              <a:t>"Not for anything. I don't pray anymore. I</a:t>
            </a:r>
          </a:p>
          <a:p>
            <a:pPr marL="0" indent="0">
              <a:lnSpc>
                <a:spcPct val="120000"/>
              </a:lnSpc>
              <a:spcBef>
                <a:spcPts val="0"/>
              </a:spcBef>
              <a:buNone/>
            </a:pPr>
            <a:r>
              <a:rPr lang="en-US" sz="3000" dirty="0">
                <a:latin typeface="Abadi" panose="020B0604020104020204" pitchFamily="34" charset="0"/>
              </a:rPr>
              <a:t>just talk."</a:t>
            </a:r>
          </a:p>
          <a:p>
            <a:pPr marL="0" indent="0">
              <a:lnSpc>
                <a:spcPct val="120000"/>
              </a:lnSpc>
              <a:spcBef>
                <a:spcPts val="0"/>
              </a:spcBef>
              <a:buNone/>
            </a:pPr>
            <a:r>
              <a:rPr lang="en-US" sz="3000" dirty="0">
                <a:latin typeface="Abadi" panose="020B0604020104020204" pitchFamily="34" charset="0"/>
              </a:rPr>
              <a:t>"What were you talking about?"</a:t>
            </a:r>
          </a:p>
          <a:p>
            <a:pPr marL="0" indent="0">
              <a:lnSpc>
                <a:spcPct val="120000"/>
              </a:lnSpc>
              <a:spcBef>
                <a:spcPts val="0"/>
              </a:spcBef>
              <a:buNone/>
            </a:pPr>
            <a:r>
              <a:rPr lang="en-US" sz="3000" dirty="0">
                <a:latin typeface="Abadi" panose="020B0604020104020204" pitchFamily="34" charset="0"/>
              </a:rPr>
              <a:t>"You won't understand, baby."</a:t>
            </a:r>
          </a:p>
          <a:p>
            <a:pPr marL="0" indent="0">
              <a:lnSpc>
                <a:spcPct val="120000"/>
              </a:lnSpc>
              <a:spcBef>
                <a:spcPts val="0"/>
              </a:spcBef>
              <a:buNone/>
            </a:pPr>
            <a:r>
              <a:rPr lang="en-US" sz="3000" dirty="0">
                <a:latin typeface="Abadi" panose="020B0604020104020204" pitchFamily="34" charset="0"/>
              </a:rPr>
              <a:t>"Yes, I will."</a:t>
            </a:r>
          </a:p>
          <a:p>
            <a:pPr marL="0" indent="0">
              <a:lnSpc>
                <a:spcPct val="120000"/>
              </a:lnSpc>
              <a:spcBef>
                <a:spcPts val="0"/>
              </a:spcBef>
              <a:buNone/>
            </a:pPr>
            <a:r>
              <a:rPr lang="en-US" sz="3000" dirty="0">
                <a:latin typeface="Abadi" panose="020B0604020104020204" pitchFamily="34" charset="0"/>
              </a:rPr>
              <a:t>"I was talking about time. It's so hard for me</a:t>
            </a:r>
          </a:p>
          <a:p>
            <a:pPr marL="0" indent="0">
              <a:lnSpc>
                <a:spcPct val="120000"/>
              </a:lnSpc>
              <a:spcBef>
                <a:spcPts val="0"/>
              </a:spcBef>
              <a:buNone/>
            </a:pPr>
            <a:r>
              <a:rPr lang="en-US" sz="3000" dirty="0">
                <a:latin typeface="Abadi" panose="020B0604020104020204" pitchFamily="34" charset="0"/>
              </a:rPr>
              <a:t>to believe in it.</a:t>
            </a:r>
          </a:p>
          <a:p>
            <a:pPr marL="0" indent="0">
              <a:lnSpc>
                <a:spcPct val="120000"/>
              </a:lnSpc>
              <a:spcBef>
                <a:spcPts val="0"/>
              </a:spcBef>
              <a:buNone/>
            </a:pPr>
            <a:r>
              <a:rPr lang="en-US" sz="3000" dirty="0">
                <a:latin typeface="Abadi" panose="020B0604020104020204" pitchFamily="34" charset="0"/>
              </a:rPr>
              <a:t>Some things go. Pass on. Some things</a:t>
            </a:r>
          </a:p>
          <a:p>
            <a:pPr marL="0" indent="0">
              <a:lnSpc>
                <a:spcPct val="120000"/>
              </a:lnSpc>
              <a:spcBef>
                <a:spcPts val="0"/>
              </a:spcBef>
              <a:buNone/>
            </a:pPr>
            <a:r>
              <a:rPr lang="en-US" sz="3000" dirty="0">
                <a:latin typeface="Abadi" panose="020B0604020104020204" pitchFamily="34" charset="0"/>
              </a:rPr>
              <a:t>just stay. I used to think it was my </a:t>
            </a:r>
            <a:r>
              <a:rPr lang="en-US" sz="3000" dirty="0" err="1">
                <a:latin typeface="Abadi" panose="020B0604020104020204" pitchFamily="34" charset="0"/>
              </a:rPr>
              <a:t>rememory</a:t>
            </a:r>
            <a:r>
              <a:rPr lang="en-US" sz="3000" dirty="0">
                <a:latin typeface="Abadi" panose="020B0604020104020204" pitchFamily="34" charset="0"/>
              </a:rPr>
              <a:t>.</a:t>
            </a:r>
          </a:p>
          <a:p>
            <a:pPr marL="0" indent="0">
              <a:lnSpc>
                <a:spcPct val="120000"/>
              </a:lnSpc>
              <a:spcBef>
                <a:spcPts val="0"/>
              </a:spcBef>
              <a:buNone/>
            </a:pPr>
            <a:r>
              <a:rPr lang="en-US" sz="3000" dirty="0">
                <a:latin typeface="Abadi" panose="020B0604020104020204" pitchFamily="34" charset="0"/>
              </a:rPr>
              <a:t>You know. Some things you forget. Other</a:t>
            </a:r>
          </a:p>
          <a:p>
            <a:pPr marL="0" indent="0">
              <a:lnSpc>
                <a:spcPct val="120000"/>
              </a:lnSpc>
              <a:spcBef>
                <a:spcPts val="0"/>
              </a:spcBef>
              <a:buNone/>
            </a:pPr>
            <a:r>
              <a:rPr lang="en-US" sz="3000" dirty="0">
                <a:latin typeface="Abadi" panose="020B0604020104020204" pitchFamily="34" charset="0"/>
              </a:rPr>
              <a:t>things you never do. But it's not. Places, places</a:t>
            </a:r>
          </a:p>
          <a:p>
            <a:pPr marL="0" indent="0">
              <a:lnSpc>
                <a:spcPct val="120000"/>
              </a:lnSpc>
              <a:spcBef>
                <a:spcPts val="0"/>
              </a:spcBef>
              <a:buNone/>
            </a:pPr>
            <a:r>
              <a:rPr lang="en-US" sz="3000" dirty="0">
                <a:latin typeface="Abadi" panose="020B0604020104020204" pitchFamily="34" charset="0"/>
              </a:rPr>
              <a:t>are still there. If a house burns down, it's gone,</a:t>
            </a:r>
          </a:p>
          <a:p>
            <a:pPr marL="0" indent="0">
              <a:lnSpc>
                <a:spcPct val="120000"/>
              </a:lnSpc>
              <a:spcBef>
                <a:spcPts val="0"/>
              </a:spcBef>
              <a:buNone/>
            </a:pPr>
            <a:r>
              <a:rPr lang="en-US" sz="3000" dirty="0">
                <a:latin typeface="Abadi" panose="020B0604020104020204" pitchFamily="34" charset="0"/>
              </a:rPr>
              <a:t>but the place--the picture of it--stays, and not</a:t>
            </a:r>
          </a:p>
          <a:p>
            <a:pPr marL="0" indent="0">
              <a:lnSpc>
                <a:spcPct val="120000"/>
              </a:lnSpc>
              <a:spcBef>
                <a:spcPts val="0"/>
              </a:spcBef>
              <a:buNone/>
            </a:pPr>
            <a:r>
              <a:rPr lang="en-US" sz="3000" dirty="0">
                <a:latin typeface="Abadi" panose="020B0604020104020204" pitchFamily="34" charset="0"/>
              </a:rPr>
              <a:t>just in my </a:t>
            </a:r>
            <a:r>
              <a:rPr lang="en-US" sz="3000" dirty="0" err="1">
                <a:latin typeface="Abadi" panose="020B0604020104020204" pitchFamily="34" charset="0"/>
              </a:rPr>
              <a:t>rememory</a:t>
            </a:r>
            <a:r>
              <a:rPr lang="en-US" sz="3000" dirty="0">
                <a:latin typeface="Abadi" panose="020B0604020104020204" pitchFamily="34" charset="0"/>
              </a:rPr>
              <a:t>, but out there, in the</a:t>
            </a:r>
          </a:p>
          <a:p>
            <a:pPr marL="0" indent="0">
              <a:lnSpc>
                <a:spcPct val="120000"/>
              </a:lnSpc>
              <a:spcBef>
                <a:spcPts val="0"/>
              </a:spcBef>
              <a:buNone/>
            </a:pPr>
            <a:r>
              <a:rPr lang="en-US" sz="3000" dirty="0">
                <a:latin typeface="Abadi" panose="020B0604020104020204" pitchFamily="34" charset="0"/>
              </a:rPr>
              <a:t>world. What I remember is a picture floating</a:t>
            </a:r>
          </a:p>
          <a:p>
            <a:pPr marL="0" indent="0">
              <a:lnSpc>
                <a:spcPct val="120000"/>
              </a:lnSpc>
              <a:spcBef>
                <a:spcPts val="0"/>
              </a:spcBef>
              <a:buNone/>
            </a:pPr>
            <a:r>
              <a:rPr lang="en-US" sz="3000" dirty="0">
                <a:latin typeface="Abadi" panose="020B0604020104020204" pitchFamily="34" charset="0"/>
              </a:rPr>
              <a:t>around out there outside my head. I mean,</a:t>
            </a:r>
          </a:p>
          <a:p>
            <a:pPr marL="0" indent="0">
              <a:lnSpc>
                <a:spcPct val="120000"/>
              </a:lnSpc>
              <a:spcBef>
                <a:spcPts val="0"/>
              </a:spcBef>
              <a:buNone/>
            </a:pPr>
            <a:r>
              <a:rPr lang="en-US" sz="3000" dirty="0">
                <a:latin typeface="Abadi" panose="020B0604020104020204" pitchFamily="34" charset="0"/>
              </a:rPr>
              <a:t>even if I don't think it, even if I die, the picture</a:t>
            </a:r>
          </a:p>
          <a:p>
            <a:pPr marL="0" indent="0">
              <a:lnSpc>
                <a:spcPct val="120000"/>
              </a:lnSpc>
              <a:spcBef>
                <a:spcPts val="0"/>
              </a:spcBef>
              <a:buNone/>
            </a:pPr>
            <a:r>
              <a:rPr lang="en-US" sz="3000" dirty="0">
                <a:latin typeface="Abadi" panose="020B0604020104020204" pitchFamily="34" charset="0"/>
              </a:rPr>
              <a:t>of what I did, or knew, or saw is still out there.</a:t>
            </a:r>
          </a:p>
          <a:p>
            <a:pPr marL="0" indent="0">
              <a:lnSpc>
                <a:spcPct val="120000"/>
              </a:lnSpc>
              <a:spcBef>
                <a:spcPts val="0"/>
              </a:spcBef>
              <a:buNone/>
            </a:pPr>
            <a:r>
              <a:rPr lang="en-US" sz="3000" dirty="0">
                <a:latin typeface="Abadi" panose="020B0604020104020204" pitchFamily="34" charset="0"/>
              </a:rPr>
              <a:t>Right in the place where it happened."</a:t>
            </a:r>
          </a:p>
          <a:p>
            <a:pPr marL="0" indent="0">
              <a:lnSpc>
                <a:spcPct val="120000"/>
              </a:lnSpc>
              <a:spcBef>
                <a:spcPts val="0"/>
              </a:spcBef>
              <a:buNone/>
            </a:pPr>
            <a:endParaRPr lang="en-GB" sz="1200" dirty="0">
              <a:latin typeface="Abadi" panose="020B0604020104020204" pitchFamily="34" charset="0"/>
            </a:endParaRPr>
          </a:p>
        </p:txBody>
      </p:sp>
      <p:sp>
        <p:nvSpPr>
          <p:cNvPr id="6" name="Content Placeholder 5">
            <a:extLst>
              <a:ext uri="{FF2B5EF4-FFF2-40B4-BE49-F238E27FC236}">
                <a16:creationId xmlns:a16="http://schemas.microsoft.com/office/drawing/2014/main" id="{8CE30E44-2554-4694-9ACF-C3C2F9388B64}"/>
              </a:ext>
            </a:extLst>
          </p:cNvPr>
          <p:cNvSpPr>
            <a:spLocks noGrp="1"/>
          </p:cNvSpPr>
          <p:nvPr>
            <p:ph sz="half" idx="2"/>
          </p:nvPr>
        </p:nvSpPr>
        <p:spPr>
          <a:xfrm>
            <a:off x="6364224" y="2194559"/>
            <a:ext cx="5468222" cy="4375979"/>
          </a:xfrm>
        </p:spPr>
        <p:txBody>
          <a:bodyPr>
            <a:normAutofit fontScale="32500" lnSpcReduction="20000"/>
          </a:bodyPr>
          <a:lstStyle/>
          <a:p>
            <a:pPr marL="0" indent="0">
              <a:lnSpc>
                <a:spcPct val="120000"/>
              </a:lnSpc>
              <a:spcBef>
                <a:spcPts val="0"/>
              </a:spcBef>
              <a:buNone/>
            </a:pPr>
            <a:r>
              <a:rPr lang="en-US" sz="3100" dirty="0">
                <a:latin typeface="Abadi" panose="020B0604020104020204" pitchFamily="34" charset="0"/>
              </a:rPr>
              <a:t>"Can other people see it?" asked Denver.</a:t>
            </a:r>
          </a:p>
          <a:p>
            <a:pPr marL="0" indent="0">
              <a:lnSpc>
                <a:spcPct val="120000"/>
              </a:lnSpc>
              <a:spcBef>
                <a:spcPts val="0"/>
              </a:spcBef>
              <a:buNone/>
            </a:pPr>
            <a:r>
              <a:rPr lang="en-US" sz="3100" dirty="0">
                <a:latin typeface="Abadi" panose="020B0604020104020204" pitchFamily="34" charset="0"/>
              </a:rPr>
              <a:t>"Oh, yes. Oh, yes, yes, yes. Someday you</a:t>
            </a:r>
          </a:p>
          <a:p>
            <a:pPr marL="0" indent="0">
              <a:lnSpc>
                <a:spcPct val="120000"/>
              </a:lnSpc>
              <a:spcBef>
                <a:spcPts val="0"/>
              </a:spcBef>
              <a:buNone/>
            </a:pPr>
            <a:r>
              <a:rPr lang="en-US" sz="3100" dirty="0">
                <a:latin typeface="Abadi" panose="020B0604020104020204" pitchFamily="34" charset="0"/>
              </a:rPr>
              <a:t>be walking down the road and you hear</a:t>
            </a:r>
          </a:p>
          <a:p>
            <a:pPr marL="0" indent="0">
              <a:lnSpc>
                <a:spcPct val="120000"/>
              </a:lnSpc>
              <a:spcBef>
                <a:spcPts val="0"/>
              </a:spcBef>
              <a:buNone/>
            </a:pPr>
            <a:r>
              <a:rPr lang="en-US" sz="3100" dirty="0">
                <a:latin typeface="Abadi" panose="020B0604020104020204" pitchFamily="34" charset="0"/>
              </a:rPr>
              <a:t>something or see something going on. So clear.</a:t>
            </a:r>
          </a:p>
          <a:p>
            <a:pPr marL="0" indent="0">
              <a:lnSpc>
                <a:spcPct val="120000"/>
              </a:lnSpc>
              <a:spcBef>
                <a:spcPts val="0"/>
              </a:spcBef>
              <a:buNone/>
            </a:pPr>
            <a:r>
              <a:rPr lang="en-US" sz="3100" dirty="0">
                <a:latin typeface="Abadi" panose="020B0604020104020204" pitchFamily="34" charset="0"/>
              </a:rPr>
              <a:t>And you think it's you thinking it up. A</a:t>
            </a:r>
          </a:p>
          <a:p>
            <a:pPr marL="0" indent="0">
              <a:lnSpc>
                <a:spcPct val="120000"/>
              </a:lnSpc>
              <a:spcBef>
                <a:spcPts val="0"/>
              </a:spcBef>
              <a:buNone/>
            </a:pPr>
            <a:r>
              <a:rPr lang="en-US" sz="3100" dirty="0">
                <a:latin typeface="Abadi" panose="020B0604020104020204" pitchFamily="34" charset="0"/>
              </a:rPr>
              <a:t>thought picture. But no. It's when you bump</a:t>
            </a:r>
          </a:p>
          <a:p>
            <a:pPr marL="0" indent="0">
              <a:lnSpc>
                <a:spcPct val="120000"/>
              </a:lnSpc>
              <a:spcBef>
                <a:spcPts val="0"/>
              </a:spcBef>
              <a:buNone/>
            </a:pPr>
            <a:r>
              <a:rPr lang="en-US" sz="3100" dirty="0">
                <a:latin typeface="Abadi" panose="020B0604020104020204" pitchFamily="34" charset="0"/>
              </a:rPr>
              <a:t>into a </a:t>
            </a:r>
            <a:r>
              <a:rPr lang="en-US" sz="3100" dirty="0" err="1">
                <a:latin typeface="Abadi" panose="020B0604020104020204" pitchFamily="34" charset="0"/>
              </a:rPr>
              <a:t>rememory</a:t>
            </a:r>
            <a:r>
              <a:rPr lang="en-US" sz="3100" dirty="0">
                <a:latin typeface="Abadi" panose="020B0604020104020204" pitchFamily="34" charset="0"/>
              </a:rPr>
              <a:t> that belongs to somebody</a:t>
            </a:r>
          </a:p>
          <a:p>
            <a:pPr marL="0" indent="0">
              <a:lnSpc>
                <a:spcPct val="120000"/>
              </a:lnSpc>
              <a:spcBef>
                <a:spcPts val="0"/>
              </a:spcBef>
              <a:buNone/>
            </a:pPr>
            <a:r>
              <a:rPr lang="en-US" sz="3100" dirty="0">
                <a:latin typeface="Abadi" panose="020B0604020104020204" pitchFamily="34" charset="0"/>
              </a:rPr>
              <a:t>else.</a:t>
            </a:r>
          </a:p>
          <a:p>
            <a:pPr marL="0" indent="0">
              <a:lnSpc>
                <a:spcPct val="120000"/>
              </a:lnSpc>
              <a:spcBef>
                <a:spcPts val="0"/>
              </a:spcBef>
              <a:buNone/>
            </a:pPr>
            <a:r>
              <a:rPr lang="en-US" sz="3100" dirty="0">
                <a:latin typeface="Abadi" panose="020B0604020104020204" pitchFamily="34" charset="0"/>
              </a:rPr>
              <a:t>Where I was before I came here, that</a:t>
            </a:r>
          </a:p>
          <a:p>
            <a:pPr marL="0" indent="0">
              <a:lnSpc>
                <a:spcPct val="120000"/>
              </a:lnSpc>
              <a:spcBef>
                <a:spcPts val="0"/>
              </a:spcBef>
              <a:buNone/>
            </a:pPr>
            <a:r>
              <a:rPr lang="en-US" sz="3100" dirty="0">
                <a:latin typeface="Abadi" panose="020B0604020104020204" pitchFamily="34" charset="0"/>
              </a:rPr>
              <a:t>place is real. It's never going away. Even if the</a:t>
            </a:r>
          </a:p>
          <a:p>
            <a:pPr marL="0" indent="0">
              <a:lnSpc>
                <a:spcPct val="120000"/>
              </a:lnSpc>
              <a:spcBef>
                <a:spcPts val="0"/>
              </a:spcBef>
              <a:buNone/>
            </a:pPr>
            <a:r>
              <a:rPr lang="en-US" sz="3100" dirty="0">
                <a:latin typeface="Abadi" panose="020B0604020104020204" pitchFamily="34" charset="0"/>
              </a:rPr>
              <a:t>whole farm- -every tree and grass blade of it</a:t>
            </a:r>
          </a:p>
          <a:p>
            <a:pPr marL="0" indent="0">
              <a:lnSpc>
                <a:spcPct val="120000"/>
              </a:lnSpc>
              <a:spcBef>
                <a:spcPts val="0"/>
              </a:spcBef>
              <a:buNone/>
            </a:pPr>
            <a:r>
              <a:rPr lang="en-US" sz="3100" dirty="0">
                <a:latin typeface="Abadi" panose="020B0604020104020204" pitchFamily="34" charset="0"/>
              </a:rPr>
              <a:t>dies.</a:t>
            </a:r>
          </a:p>
          <a:p>
            <a:pPr marL="0" indent="0">
              <a:lnSpc>
                <a:spcPct val="120000"/>
              </a:lnSpc>
              <a:spcBef>
                <a:spcPts val="0"/>
              </a:spcBef>
              <a:buNone/>
            </a:pPr>
            <a:r>
              <a:rPr lang="en-US" sz="3100" dirty="0">
                <a:latin typeface="Abadi" panose="020B0604020104020204" pitchFamily="34" charset="0"/>
              </a:rPr>
              <a:t>The picture is still there and what's more,</a:t>
            </a:r>
          </a:p>
          <a:p>
            <a:pPr marL="0" indent="0">
              <a:lnSpc>
                <a:spcPct val="120000"/>
              </a:lnSpc>
              <a:spcBef>
                <a:spcPts val="0"/>
              </a:spcBef>
              <a:buNone/>
            </a:pPr>
            <a:r>
              <a:rPr lang="en-US" sz="3100" dirty="0">
                <a:latin typeface="Abadi" panose="020B0604020104020204" pitchFamily="34" charset="0"/>
              </a:rPr>
              <a:t>if you go there--you who never was there--if</a:t>
            </a:r>
          </a:p>
          <a:p>
            <a:pPr marL="0" indent="0">
              <a:lnSpc>
                <a:spcPct val="120000"/>
              </a:lnSpc>
              <a:spcBef>
                <a:spcPts val="0"/>
              </a:spcBef>
              <a:buNone/>
            </a:pPr>
            <a:r>
              <a:rPr lang="en-US" sz="3100" dirty="0">
                <a:latin typeface="Abadi" panose="020B0604020104020204" pitchFamily="34" charset="0"/>
              </a:rPr>
              <a:t>you go there and stand in the place where it</a:t>
            </a:r>
          </a:p>
          <a:p>
            <a:pPr marL="0" indent="0">
              <a:lnSpc>
                <a:spcPct val="120000"/>
              </a:lnSpc>
              <a:spcBef>
                <a:spcPts val="0"/>
              </a:spcBef>
              <a:buNone/>
            </a:pPr>
            <a:r>
              <a:rPr lang="en-US" sz="3100" dirty="0">
                <a:latin typeface="Abadi" panose="020B0604020104020204" pitchFamily="34" charset="0"/>
              </a:rPr>
              <a:t>was, it will happen again; it will be there for</a:t>
            </a:r>
          </a:p>
          <a:p>
            <a:pPr marL="0" indent="0">
              <a:lnSpc>
                <a:spcPct val="120000"/>
              </a:lnSpc>
              <a:spcBef>
                <a:spcPts val="0"/>
              </a:spcBef>
              <a:buNone/>
            </a:pPr>
            <a:r>
              <a:rPr lang="en-US" sz="3100" dirty="0">
                <a:latin typeface="Abadi" panose="020B0604020104020204" pitchFamily="34" charset="0"/>
              </a:rPr>
              <a:t>you, waiting for you. So, Denver, you can't</a:t>
            </a:r>
          </a:p>
          <a:p>
            <a:pPr marL="0" indent="0">
              <a:lnSpc>
                <a:spcPct val="120000"/>
              </a:lnSpc>
              <a:spcBef>
                <a:spcPts val="0"/>
              </a:spcBef>
              <a:buNone/>
            </a:pPr>
            <a:r>
              <a:rPr lang="en-US" sz="3100" dirty="0">
                <a:latin typeface="Abadi" panose="020B0604020104020204" pitchFamily="34" charset="0"/>
              </a:rPr>
              <a:t>never go there. Never. Because even though</a:t>
            </a:r>
          </a:p>
          <a:p>
            <a:pPr marL="0" indent="0">
              <a:lnSpc>
                <a:spcPct val="120000"/>
              </a:lnSpc>
              <a:spcBef>
                <a:spcPts val="0"/>
              </a:spcBef>
              <a:buNone/>
            </a:pPr>
            <a:r>
              <a:rPr lang="en-US" sz="3100" dirty="0">
                <a:latin typeface="Abadi" panose="020B0604020104020204" pitchFamily="34" charset="0"/>
              </a:rPr>
              <a:t>it's all over--over and done with--it's going to</a:t>
            </a:r>
          </a:p>
          <a:p>
            <a:pPr marL="0" indent="0">
              <a:lnSpc>
                <a:spcPct val="120000"/>
              </a:lnSpc>
              <a:spcBef>
                <a:spcPts val="0"/>
              </a:spcBef>
              <a:buNone/>
            </a:pPr>
            <a:r>
              <a:rPr lang="en-US" sz="3100" dirty="0">
                <a:latin typeface="Abadi" panose="020B0604020104020204" pitchFamily="34" charset="0"/>
              </a:rPr>
              <a:t>always be there waiting for you. That's how</a:t>
            </a:r>
          </a:p>
          <a:p>
            <a:pPr marL="0" indent="0">
              <a:lnSpc>
                <a:spcPct val="120000"/>
              </a:lnSpc>
              <a:spcBef>
                <a:spcPts val="0"/>
              </a:spcBef>
              <a:buNone/>
            </a:pPr>
            <a:r>
              <a:rPr lang="en-US" sz="3100" dirty="0">
                <a:latin typeface="Abadi" panose="020B0604020104020204" pitchFamily="34" charset="0"/>
              </a:rPr>
              <a:t>come I had to get all my children out. No matter</a:t>
            </a:r>
          </a:p>
          <a:p>
            <a:pPr marL="0" indent="0">
              <a:lnSpc>
                <a:spcPct val="120000"/>
              </a:lnSpc>
              <a:spcBef>
                <a:spcPts val="0"/>
              </a:spcBef>
              <a:buNone/>
            </a:pPr>
            <a:r>
              <a:rPr lang="en-US" sz="3100" dirty="0">
                <a:latin typeface="Abadi" panose="020B0604020104020204" pitchFamily="34" charset="0"/>
              </a:rPr>
              <a:t>what."</a:t>
            </a:r>
          </a:p>
          <a:p>
            <a:pPr marL="0" indent="0">
              <a:lnSpc>
                <a:spcPct val="120000"/>
              </a:lnSpc>
              <a:spcBef>
                <a:spcPts val="0"/>
              </a:spcBef>
              <a:buNone/>
            </a:pPr>
            <a:r>
              <a:rPr lang="en-US" sz="3100" dirty="0">
                <a:latin typeface="Abadi" panose="020B0604020104020204" pitchFamily="34" charset="0"/>
              </a:rPr>
              <a:t>Denver picked at her fingernails. "If it's still</a:t>
            </a:r>
          </a:p>
          <a:p>
            <a:pPr marL="0" indent="0">
              <a:lnSpc>
                <a:spcPct val="120000"/>
              </a:lnSpc>
              <a:spcBef>
                <a:spcPts val="0"/>
              </a:spcBef>
              <a:buNone/>
            </a:pPr>
            <a:r>
              <a:rPr lang="en-US" sz="3100" dirty="0">
                <a:latin typeface="Abadi" panose="020B0604020104020204" pitchFamily="34" charset="0"/>
              </a:rPr>
              <a:t>there, waiting, that must mean that nothing ever</a:t>
            </a:r>
          </a:p>
          <a:p>
            <a:pPr marL="0" indent="0">
              <a:lnSpc>
                <a:spcPct val="120000"/>
              </a:lnSpc>
              <a:spcBef>
                <a:spcPts val="0"/>
              </a:spcBef>
              <a:buNone/>
            </a:pPr>
            <a:r>
              <a:rPr lang="en-US" sz="3100" dirty="0">
                <a:latin typeface="Abadi" panose="020B0604020104020204" pitchFamily="34" charset="0"/>
              </a:rPr>
              <a:t>dies."</a:t>
            </a:r>
          </a:p>
          <a:p>
            <a:pPr marL="0" indent="0">
              <a:lnSpc>
                <a:spcPct val="120000"/>
              </a:lnSpc>
              <a:spcBef>
                <a:spcPts val="0"/>
              </a:spcBef>
              <a:buNone/>
            </a:pPr>
            <a:r>
              <a:rPr lang="en-US" sz="3100" dirty="0" err="1">
                <a:latin typeface="Abadi" panose="020B0604020104020204" pitchFamily="34" charset="0"/>
              </a:rPr>
              <a:t>Sethe</a:t>
            </a:r>
            <a:r>
              <a:rPr lang="en-US" sz="3100" dirty="0">
                <a:latin typeface="Abadi" panose="020B0604020104020204" pitchFamily="34" charset="0"/>
              </a:rPr>
              <a:t> looked right in Denver's face. "Nothing</a:t>
            </a:r>
          </a:p>
          <a:p>
            <a:pPr marL="0" indent="0">
              <a:lnSpc>
                <a:spcPct val="120000"/>
              </a:lnSpc>
              <a:spcBef>
                <a:spcPts val="0"/>
              </a:spcBef>
              <a:buNone/>
            </a:pPr>
            <a:r>
              <a:rPr lang="en-US" sz="3100" dirty="0">
                <a:latin typeface="Abadi" panose="020B0604020104020204" pitchFamily="34" charset="0"/>
              </a:rPr>
              <a:t>ever does," she said.</a:t>
            </a:r>
            <a:endParaRPr lang="en-GB" dirty="0"/>
          </a:p>
        </p:txBody>
      </p:sp>
    </p:spTree>
    <p:extLst>
      <p:ext uri="{BB962C8B-B14F-4D97-AF65-F5344CB8AC3E}">
        <p14:creationId xmlns:p14="http://schemas.microsoft.com/office/powerpoint/2010/main" val="1906262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841EC-AAFC-4510-8AD1-501248F4E511}"/>
              </a:ext>
            </a:extLst>
          </p:cNvPr>
          <p:cNvSpPr>
            <a:spLocks noGrp="1"/>
          </p:cNvSpPr>
          <p:nvPr>
            <p:ph type="title"/>
          </p:nvPr>
        </p:nvSpPr>
        <p:spPr>
          <a:xfrm>
            <a:off x="0" y="93084"/>
            <a:ext cx="11128247" cy="547544"/>
          </a:xfrm>
        </p:spPr>
        <p:txBody>
          <a:bodyPr>
            <a:normAutofit/>
          </a:bodyPr>
          <a:lstStyle/>
          <a:p>
            <a:r>
              <a:rPr lang="en-GB" sz="1800" b="1" dirty="0">
                <a:solidFill>
                  <a:schemeClr val="tx1"/>
                </a:solidFill>
                <a:latin typeface="Abadi" panose="020B0604020104020204" pitchFamily="34" charset="0"/>
              </a:rPr>
              <a:t>The Past intrudes into the Present: Excerpt 10, p. 69</a:t>
            </a:r>
          </a:p>
        </p:txBody>
      </p:sp>
      <p:sp>
        <p:nvSpPr>
          <p:cNvPr id="4" name="Content Placeholder 3">
            <a:extLst>
              <a:ext uri="{FF2B5EF4-FFF2-40B4-BE49-F238E27FC236}">
                <a16:creationId xmlns:a16="http://schemas.microsoft.com/office/drawing/2014/main" id="{9D5DCE1B-5EA7-4FAC-ACE4-9007F93D18A4}"/>
              </a:ext>
            </a:extLst>
          </p:cNvPr>
          <p:cNvSpPr>
            <a:spLocks noGrp="1"/>
          </p:cNvSpPr>
          <p:nvPr>
            <p:ph sz="half" idx="1"/>
          </p:nvPr>
        </p:nvSpPr>
        <p:spPr>
          <a:xfrm>
            <a:off x="304194" y="872058"/>
            <a:ext cx="5861162" cy="5879170"/>
          </a:xfrm>
        </p:spPr>
        <p:txBody>
          <a:bodyPr>
            <a:normAutofit/>
          </a:bodyPr>
          <a:lstStyle/>
          <a:p>
            <a:pPr marL="0" indent="0">
              <a:lnSpc>
                <a:spcPct val="120000"/>
              </a:lnSpc>
              <a:spcBef>
                <a:spcPts val="0"/>
              </a:spcBef>
              <a:buNone/>
            </a:pPr>
            <a:r>
              <a:rPr lang="en-US" sz="1000" dirty="0">
                <a:latin typeface="Abadi" panose="020B0604020104020204" pitchFamily="34" charset="0"/>
              </a:rPr>
              <a:t>"Where your diamonds?" Beloved searched</a:t>
            </a:r>
          </a:p>
          <a:p>
            <a:pPr marL="0" indent="0">
              <a:lnSpc>
                <a:spcPct val="120000"/>
              </a:lnSpc>
              <a:spcBef>
                <a:spcPts val="0"/>
              </a:spcBef>
              <a:buNone/>
            </a:pPr>
            <a:r>
              <a:rPr lang="en-US" sz="1000" dirty="0" err="1">
                <a:latin typeface="Abadi" panose="020B0604020104020204" pitchFamily="34" charset="0"/>
              </a:rPr>
              <a:t>Sethe's</a:t>
            </a:r>
            <a:r>
              <a:rPr lang="en-US" sz="1000" dirty="0">
                <a:latin typeface="Abadi" panose="020B0604020104020204" pitchFamily="34" charset="0"/>
              </a:rPr>
              <a:t> face.</a:t>
            </a:r>
          </a:p>
          <a:p>
            <a:pPr marL="0" indent="0">
              <a:lnSpc>
                <a:spcPct val="120000"/>
              </a:lnSpc>
              <a:spcBef>
                <a:spcPts val="0"/>
              </a:spcBef>
              <a:buNone/>
            </a:pPr>
            <a:r>
              <a:rPr lang="en-US" sz="1000" dirty="0">
                <a:latin typeface="Abadi" panose="020B0604020104020204" pitchFamily="34" charset="0"/>
              </a:rPr>
              <a:t>"Diamonds? What would I be doing with</a:t>
            </a:r>
          </a:p>
          <a:p>
            <a:pPr marL="0" indent="0">
              <a:lnSpc>
                <a:spcPct val="120000"/>
              </a:lnSpc>
              <a:spcBef>
                <a:spcPts val="0"/>
              </a:spcBef>
              <a:buNone/>
            </a:pPr>
            <a:r>
              <a:rPr lang="en-US" sz="1000" dirty="0">
                <a:latin typeface="Abadi" panose="020B0604020104020204" pitchFamily="34" charset="0"/>
              </a:rPr>
              <a:t>diamonds?"</a:t>
            </a:r>
          </a:p>
          <a:p>
            <a:pPr marL="0" indent="0">
              <a:lnSpc>
                <a:spcPct val="120000"/>
              </a:lnSpc>
              <a:spcBef>
                <a:spcPts val="0"/>
              </a:spcBef>
              <a:buNone/>
            </a:pPr>
            <a:r>
              <a:rPr lang="en-US" sz="1000" dirty="0">
                <a:latin typeface="Abadi" panose="020B0604020104020204" pitchFamily="34" charset="0"/>
              </a:rPr>
              <a:t>"On your ears."</a:t>
            </a:r>
          </a:p>
          <a:p>
            <a:pPr marL="0" indent="0">
              <a:lnSpc>
                <a:spcPct val="120000"/>
              </a:lnSpc>
              <a:spcBef>
                <a:spcPts val="0"/>
              </a:spcBef>
              <a:buNone/>
            </a:pPr>
            <a:r>
              <a:rPr lang="en-US" sz="1000" dirty="0">
                <a:latin typeface="Abadi" panose="020B0604020104020204" pitchFamily="34" charset="0"/>
              </a:rPr>
              <a:t>"Wish I did. I had some crystal once. A</a:t>
            </a:r>
          </a:p>
          <a:p>
            <a:pPr marL="0" indent="0">
              <a:lnSpc>
                <a:spcPct val="120000"/>
              </a:lnSpc>
              <a:spcBef>
                <a:spcPts val="0"/>
              </a:spcBef>
              <a:buNone/>
            </a:pPr>
            <a:r>
              <a:rPr lang="en-US" sz="1000" dirty="0">
                <a:latin typeface="Abadi" panose="020B0604020104020204" pitchFamily="34" charset="0"/>
              </a:rPr>
              <a:t>present from a lady I worked for."</a:t>
            </a:r>
          </a:p>
          <a:p>
            <a:pPr marL="0" indent="0">
              <a:lnSpc>
                <a:spcPct val="120000"/>
              </a:lnSpc>
              <a:spcBef>
                <a:spcPts val="0"/>
              </a:spcBef>
              <a:buNone/>
            </a:pPr>
            <a:r>
              <a:rPr lang="en-US" sz="1000" dirty="0">
                <a:latin typeface="Abadi" panose="020B0604020104020204" pitchFamily="34" charset="0"/>
              </a:rPr>
              <a:t>"Tell me," said Beloved, smiling a wide</a:t>
            </a:r>
          </a:p>
          <a:p>
            <a:pPr marL="0" indent="0">
              <a:lnSpc>
                <a:spcPct val="120000"/>
              </a:lnSpc>
              <a:spcBef>
                <a:spcPts val="0"/>
              </a:spcBef>
              <a:buNone/>
            </a:pPr>
            <a:r>
              <a:rPr lang="en-US" sz="1000" dirty="0">
                <a:latin typeface="Abadi" panose="020B0604020104020204" pitchFamily="34" charset="0"/>
              </a:rPr>
              <a:t>happy smile. "Tell me your diamonds."</a:t>
            </a:r>
          </a:p>
          <a:p>
            <a:pPr marL="0" indent="0">
              <a:lnSpc>
                <a:spcPct val="120000"/>
              </a:lnSpc>
              <a:spcBef>
                <a:spcPts val="0"/>
              </a:spcBef>
              <a:buNone/>
            </a:pPr>
            <a:r>
              <a:rPr lang="en-US" sz="1000" dirty="0">
                <a:latin typeface="Abadi" panose="020B0604020104020204" pitchFamily="34" charset="0"/>
              </a:rPr>
              <a:t>It became a way to feed her. Just as Denver</a:t>
            </a:r>
          </a:p>
          <a:p>
            <a:pPr marL="0" indent="0">
              <a:lnSpc>
                <a:spcPct val="120000"/>
              </a:lnSpc>
              <a:spcBef>
                <a:spcPts val="0"/>
              </a:spcBef>
              <a:buNone/>
            </a:pPr>
            <a:r>
              <a:rPr lang="en-US" sz="1000" dirty="0">
                <a:latin typeface="Abadi" panose="020B0604020104020204" pitchFamily="34" charset="0"/>
              </a:rPr>
              <a:t>discovered and relied on the delightful effect</a:t>
            </a:r>
          </a:p>
          <a:p>
            <a:pPr marL="0" indent="0">
              <a:lnSpc>
                <a:spcPct val="120000"/>
              </a:lnSpc>
              <a:spcBef>
                <a:spcPts val="0"/>
              </a:spcBef>
              <a:buNone/>
            </a:pPr>
            <a:r>
              <a:rPr lang="en-US" sz="1000" dirty="0">
                <a:latin typeface="Abadi" panose="020B0604020104020204" pitchFamily="34" charset="0"/>
              </a:rPr>
              <a:t>sweet things had on Beloved, </a:t>
            </a:r>
            <a:r>
              <a:rPr lang="en-US" sz="1000" dirty="0" err="1">
                <a:latin typeface="Abadi" panose="020B0604020104020204" pitchFamily="34" charset="0"/>
              </a:rPr>
              <a:t>Sethe</a:t>
            </a:r>
            <a:r>
              <a:rPr lang="en-US" sz="1000" dirty="0">
                <a:latin typeface="Abadi" panose="020B0604020104020204" pitchFamily="34" charset="0"/>
              </a:rPr>
              <a:t> learned the</a:t>
            </a:r>
          </a:p>
          <a:p>
            <a:pPr marL="0" indent="0">
              <a:lnSpc>
                <a:spcPct val="120000"/>
              </a:lnSpc>
              <a:spcBef>
                <a:spcPts val="0"/>
              </a:spcBef>
              <a:buNone/>
            </a:pPr>
            <a:r>
              <a:rPr lang="en-US" sz="1000" dirty="0">
                <a:latin typeface="Abadi" panose="020B0604020104020204" pitchFamily="34" charset="0"/>
              </a:rPr>
              <a:t>profound satisfaction Beloved got from</a:t>
            </a:r>
          </a:p>
          <a:p>
            <a:pPr marL="0" indent="0">
              <a:lnSpc>
                <a:spcPct val="120000"/>
              </a:lnSpc>
              <a:spcBef>
                <a:spcPts val="0"/>
              </a:spcBef>
              <a:buNone/>
            </a:pPr>
            <a:r>
              <a:rPr lang="en-US" sz="1000" dirty="0">
                <a:latin typeface="Abadi" panose="020B0604020104020204" pitchFamily="34" charset="0"/>
              </a:rPr>
              <a:t>storytelling. It amazed </a:t>
            </a:r>
            <a:r>
              <a:rPr lang="en-US" sz="1000" dirty="0" err="1">
                <a:latin typeface="Abadi" panose="020B0604020104020204" pitchFamily="34" charset="0"/>
              </a:rPr>
              <a:t>Sethe</a:t>
            </a:r>
            <a:r>
              <a:rPr lang="en-US" sz="1000" dirty="0">
                <a:latin typeface="Abadi" panose="020B0604020104020204" pitchFamily="34" charset="0"/>
              </a:rPr>
              <a:t> (as much as it</a:t>
            </a:r>
          </a:p>
          <a:p>
            <a:pPr marL="0" indent="0">
              <a:lnSpc>
                <a:spcPct val="120000"/>
              </a:lnSpc>
              <a:spcBef>
                <a:spcPts val="0"/>
              </a:spcBef>
              <a:buNone/>
            </a:pPr>
            <a:r>
              <a:rPr lang="en-US" sz="1000" dirty="0">
                <a:latin typeface="Abadi" panose="020B0604020104020204" pitchFamily="34" charset="0"/>
              </a:rPr>
              <a:t>pleased Beloved) because every mention of her</a:t>
            </a:r>
          </a:p>
          <a:p>
            <a:pPr marL="0" indent="0">
              <a:lnSpc>
                <a:spcPct val="120000"/>
              </a:lnSpc>
              <a:spcBef>
                <a:spcPts val="0"/>
              </a:spcBef>
              <a:buNone/>
            </a:pPr>
            <a:r>
              <a:rPr lang="en-US" sz="1000" dirty="0">
                <a:latin typeface="Abadi" panose="020B0604020104020204" pitchFamily="34" charset="0"/>
              </a:rPr>
              <a:t>past life hurt. Everything in it was painful or lost.</a:t>
            </a:r>
          </a:p>
          <a:p>
            <a:pPr marL="0" indent="0">
              <a:lnSpc>
                <a:spcPct val="120000"/>
              </a:lnSpc>
              <a:spcBef>
                <a:spcPts val="0"/>
              </a:spcBef>
              <a:buNone/>
            </a:pPr>
            <a:r>
              <a:rPr lang="en-US" sz="1000" dirty="0">
                <a:latin typeface="Abadi" panose="020B0604020104020204" pitchFamily="34" charset="0"/>
              </a:rPr>
              <a:t>She and Baby Suggs had agreed without saying so</a:t>
            </a:r>
          </a:p>
          <a:p>
            <a:pPr marL="0" indent="0">
              <a:lnSpc>
                <a:spcPct val="120000"/>
              </a:lnSpc>
              <a:spcBef>
                <a:spcPts val="0"/>
              </a:spcBef>
              <a:buNone/>
            </a:pPr>
            <a:r>
              <a:rPr lang="en-US" sz="1000" dirty="0">
                <a:latin typeface="Abadi" panose="020B0604020104020204" pitchFamily="34" charset="0"/>
              </a:rPr>
              <a:t>that it was unspeakable; to Denver's inquiries</a:t>
            </a:r>
          </a:p>
          <a:p>
            <a:pPr marL="0" indent="0">
              <a:lnSpc>
                <a:spcPct val="120000"/>
              </a:lnSpc>
              <a:spcBef>
                <a:spcPts val="0"/>
              </a:spcBef>
              <a:buNone/>
            </a:pPr>
            <a:r>
              <a:rPr lang="en-US" sz="1000" dirty="0" err="1">
                <a:latin typeface="Abadi" panose="020B0604020104020204" pitchFamily="34" charset="0"/>
              </a:rPr>
              <a:t>Sethe</a:t>
            </a:r>
            <a:r>
              <a:rPr lang="en-US" sz="1000" dirty="0">
                <a:latin typeface="Abadi" panose="020B0604020104020204" pitchFamily="34" charset="0"/>
              </a:rPr>
              <a:t> gave short replies or rambling incomplete</a:t>
            </a:r>
          </a:p>
          <a:p>
            <a:pPr marL="0" indent="0">
              <a:lnSpc>
                <a:spcPct val="120000"/>
              </a:lnSpc>
              <a:spcBef>
                <a:spcPts val="0"/>
              </a:spcBef>
              <a:buNone/>
            </a:pPr>
            <a:r>
              <a:rPr lang="en-US" sz="1000" dirty="0">
                <a:latin typeface="Abadi" panose="020B0604020104020204" pitchFamily="34" charset="0"/>
              </a:rPr>
              <a:t>reveries.</a:t>
            </a:r>
          </a:p>
          <a:p>
            <a:pPr marL="0" indent="0">
              <a:lnSpc>
                <a:spcPct val="120000"/>
              </a:lnSpc>
              <a:spcBef>
                <a:spcPts val="0"/>
              </a:spcBef>
              <a:buNone/>
            </a:pPr>
            <a:r>
              <a:rPr lang="en-US" sz="1000" dirty="0">
                <a:latin typeface="Abadi" panose="020B0604020104020204" pitchFamily="34" charset="0"/>
              </a:rPr>
              <a:t>Even with Paul D, who had shared some of it</a:t>
            </a:r>
          </a:p>
          <a:p>
            <a:pPr marL="0" indent="0">
              <a:lnSpc>
                <a:spcPct val="120000"/>
              </a:lnSpc>
              <a:spcBef>
                <a:spcPts val="0"/>
              </a:spcBef>
              <a:buNone/>
            </a:pPr>
            <a:r>
              <a:rPr lang="en-US" sz="1000" dirty="0">
                <a:latin typeface="Abadi" panose="020B0604020104020204" pitchFamily="34" charset="0"/>
              </a:rPr>
              <a:t>and to whom she could talk with at least a</a:t>
            </a:r>
          </a:p>
          <a:p>
            <a:pPr marL="0" indent="0">
              <a:lnSpc>
                <a:spcPct val="120000"/>
              </a:lnSpc>
              <a:spcBef>
                <a:spcPts val="0"/>
              </a:spcBef>
              <a:buNone/>
            </a:pPr>
            <a:r>
              <a:rPr lang="en-US" sz="1000" dirty="0">
                <a:latin typeface="Abadi" panose="020B0604020104020204" pitchFamily="34" charset="0"/>
              </a:rPr>
              <a:t>measure of calm, the hurt was always there-like a</a:t>
            </a:r>
          </a:p>
          <a:p>
            <a:pPr marL="0" indent="0">
              <a:lnSpc>
                <a:spcPct val="120000"/>
              </a:lnSpc>
              <a:spcBef>
                <a:spcPts val="0"/>
              </a:spcBef>
              <a:buNone/>
            </a:pPr>
            <a:r>
              <a:rPr lang="en-US" sz="1000" dirty="0">
                <a:latin typeface="Abadi" panose="020B0604020104020204" pitchFamily="34" charset="0"/>
              </a:rPr>
              <a:t>tender place in the corner of her mouth that the bit</a:t>
            </a:r>
          </a:p>
          <a:p>
            <a:pPr marL="0" indent="0">
              <a:lnSpc>
                <a:spcPct val="120000"/>
              </a:lnSpc>
              <a:spcBef>
                <a:spcPts val="0"/>
              </a:spcBef>
              <a:buNone/>
            </a:pPr>
            <a:r>
              <a:rPr lang="en-US" sz="1000" dirty="0">
                <a:latin typeface="Abadi" panose="020B0604020104020204" pitchFamily="34" charset="0"/>
              </a:rPr>
              <a:t>left.</a:t>
            </a:r>
          </a:p>
          <a:p>
            <a:pPr marL="0" indent="0">
              <a:lnSpc>
                <a:spcPct val="120000"/>
              </a:lnSpc>
              <a:spcBef>
                <a:spcPts val="0"/>
              </a:spcBef>
              <a:buNone/>
            </a:pPr>
            <a:r>
              <a:rPr lang="en-US" sz="1000" dirty="0">
                <a:latin typeface="Abadi" panose="020B0604020104020204" pitchFamily="34" charset="0"/>
              </a:rPr>
              <a:t>But, as she began telling about the earrings,</a:t>
            </a:r>
          </a:p>
          <a:p>
            <a:pPr marL="0" indent="0">
              <a:lnSpc>
                <a:spcPct val="120000"/>
              </a:lnSpc>
              <a:spcBef>
                <a:spcPts val="0"/>
              </a:spcBef>
              <a:buNone/>
            </a:pPr>
            <a:r>
              <a:rPr lang="en-US" sz="1000" dirty="0">
                <a:latin typeface="Abadi" panose="020B0604020104020204" pitchFamily="34" charset="0"/>
              </a:rPr>
              <a:t>she found herself wanting to, liking it. Perhaps it</a:t>
            </a:r>
          </a:p>
          <a:p>
            <a:pPr marL="0" indent="0">
              <a:lnSpc>
                <a:spcPct val="120000"/>
              </a:lnSpc>
              <a:spcBef>
                <a:spcPts val="0"/>
              </a:spcBef>
              <a:buNone/>
            </a:pPr>
            <a:r>
              <a:rPr lang="en-US" sz="1000" dirty="0">
                <a:latin typeface="Abadi" panose="020B0604020104020204" pitchFamily="34" charset="0"/>
              </a:rPr>
              <a:t>was Beloved's distance from the events itself, or</a:t>
            </a:r>
          </a:p>
          <a:p>
            <a:pPr marL="0" indent="0">
              <a:lnSpc>
                <a:spcPct val="120000"/>
              </a:lnSpc>
              <a:spcBef>
                <a:spcPts val="0"/>
              </a:spcBef>
              <a:buNone/>
            </a:pPr>
            <a:r>
              <a:rPr lang="en-US" sz="1000" dirty="0">
                <a:latin typeface="Abadi" panose="020B0604020104020204" pitchFamily="34" charset="0"/>
              </a:rPr>
              <a:t>her thirst for hearing it—in any case it was an</a:t>
            </a:r>
          </a:p>
          <a:p>
            <a:pPr marL="0" indent="0">
              <a:lnSpc>
                <a:spcPct val="120000"/>
              </a:lnSpc>
              <a:spcBef>
                <a:spcPts val="0"/>
              </a:spcBef>
              <a:buNone/>
            </a:pPr>
            <a:r>
              <a:rPr lang="en-US" sz="1000" dirty="0">
                <a:latin typeface="Abadi" panose="020B0604020104020204" pitchFamily="34" charset="0"/>
              </a:rPr>
              <a:t>unexpected pleasure.</a:t>
            </a:r>
          </a:p>
          <a:p>
            <a:pPr marL="0" indent="0">
              <a:lnSpc>
                <a:spcPct val="120000"/>
              </a:lnSpc>
              <a:spcBef>
                <a:spcPts val="0"/>
              </a:spcBef>
              <a:buNone/>
            </a:pPr>
            <a:r>
              <a:rPr lang="en-US" sz="1000" dirty="0">
                <a:latin typeface="Abadi" panose="020B0604020104020204" pitchFamily="34" charset="0"/>
              </a:rPr>
              <a:t>[…]</a:t>
            </a:r>
            <a:endParaRPr lang="en-GB" sz="600" dirty="0">
              <a:latin typeface="Abadi" panose="020B0604020104020204" pitchFamily="34" charset="0"/>
            </a:endParaRPr>
          </a:p>
        </p:txBody>
      </p:sp>
    </p:spTree>
    <p:extLst>
      <p:ext uri="{BB962C8B-B14F-4D97-AF65-F5344CB8AC3E}">
        <p14:creationId xmlns:p14="http://schemas.microsoft.com/office/powerpoint/2010/main" val="3163641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841EC-AAFC-4510-8AD1-501248F4E511}"/>
              </a:ext>
            </a:extLst>
          </p:cNvPr>
          <p:cNvSpPr>
            <a:spLocks noGrp="1"/>
          </p:cNvSpPr>
          <p:nvPr>
            <p:ph type="title"/>
          </p:nvPr>
        </p:nvSpPr>
        <p:spPr>
          <a:xfrm>
            <a:off x="0" y="93084"/>
            <a:ext cx="11128247" cy="547544"/>
          </a:xfrm>
        </p:spPr>
        <p:txBody>
          <a:bodyPr>
            <a:normAutofit/>
          </a:bodyPr>
          <a:lstStyle/>
          <a:p>
            <a:r>
              <a:rPr lang="en-GB" sz="1800" b="1" dirty="0">
                <a:solidFill>
                  <a:schemeClr val="tx1"/>
                </a:solidFill>
                <a:latin typeface="Abadi" panose="020B0604020104020204" pitchFamily="34" charset="0"/>
              </a:rPr>
              <a:t>The Past intrudes into the Present: Excerpt 11, p. 73</a:t>
            </a:r>
          </a:p>
        </p:txBody>
      </p:sp>
      <p:sp>
        <p:nvSpPr>
          <p:cNvPr id="4" name="Content Placeholder 3">
            <a:extLst>
              <a:ext uri="{FF2B5EF4-FFF2-40B4-BE49-F238E27FC236}">
                <a16:creationId xmlns:a16="http://schemas.microsoft.com/office/drawing/2014/main" id="{9D5DCE1B-5EA7-4FAC-ACE4-9007F93D18A4}"/>
              </a:ext>
            </a:extLst>
          </p:cNvPr>
          <p:cNvSpPr>
            <a:spLocks noGrp="1"/>
          </p:cNvSpPr>
          <p:nvPr>
            <p:ph sz="half" idx="1"/>
          </p:nvPr>
        </p:nvSpPr>
        <p:spPr>
          <a:xfrm>
            <a:off x="304194" y="872058"/>
            <a:ext cx="5861162" cy="5879170"/>
          </a:xfrm>
        </p:spPr>
        <p:txBody>
          <a:bodyPr>
            <a:normAutofit fontScale="92500" lnSpcReduction="10000"/>
          </a:bodyPr>
          <a:lstStyle/>
          <a:p>
            <a:pPr marL="0" indent="0">
              <a:lnSpc>
                <a:spcPct val="120000"/>
              </a:lnSpc>
              <a:spcBef>
                <a:spcPts val="0"/>
              </a:spcBef>
              <a:buNone/>
            </a:pPr>
            <a:r>
              <a:rPr lang="en-US" sz="1000" dirty="0" err="1">
                <a:latin typeface="Abadi" panose="020B0604020104020204" pitchFamily="34" charset="0"/>
              </a:rPr>
              <a:t>Sethe</a:t>
            </a:r>
            <a:r>
              <a:rPr lang="en-US" sz="1000" dirty="0">
                <a:latin typeface="Abadi" panose="020B0604020104020204" pitchFamily="34" charset="0"/>
              </a:rPr>
              <a:t> gathered hair from the comb and</a:t>
            </a:r>
          </a:p>
          <a:p>
            <a:pPr marL="0" indent="0">
              <a:lnSpc>
                <a:spcPct val="120000"/>
              </a:lnSpc>
              <a:spcBef>
                <a:spcPts val="0"/>
              </a:spcBef>
              <a:buNone/>
            </a:pPr>
            <a:r>
              <a:rPr lang="en-US" sz="1000" dirty="0">
                <a:latin typeface="Abadi" panose="020B0604020104020204" pitchFamily="34" charset="0"/>
              </a:rPr>
              <a:t>leaning back tossed it into the fire. It exploded</a:t>
            </a:r>
          </a:p>
          <a:p>
            <a:pPr marL="0" indent="0">
              <a:lnSpc>
                <a:spcPct val="120000"/>
              </a:lnSpc>
              <a:spcBef>
                <a:spcPts val="0"/>
              </a:spcBef>
              <a:buNone/>
            </a:pPr>
            <a:r>
              <a:rPr lang="en-US" sz="1000" dirty="0">
                <a:latin typeface="Abadi" panose="020B0604020104020204" pitchFamily="34" charset="0"/>
              </a:rPr>
              <a:t>into stars and the smell infuriated them. "Oh,</a:t>
            </a:r>
          </a:p>
          <a:p>
            <a:pPr marL="0" indent="0">
              <a:lnSpc>
                <a:spcPct val="120000"/>
              </a:lnSpc>
              <a:spcBef>
                <a:spcPts val="0"/>
              </a:spcBef>
              <a:buNone/>
            </a:pPr>
            <a:r>
              <a:rPr lang="en-US" sz="1000" dirty="0">
                <a:latin typeface="Abadi" panose="020B0604020104020204" pitchFamily="34" charset="0"/>
              </a:rPr>
              <a:t>my Jesus," she said and stood up so suddenly</a:t>
            </a:r>
          </a:p>
          <a:p>
            <a:pPr marL="0" indent="0">
              <a:lnSpc>
                <a:spcPct val="120000"/>
              </a:lnSpc>
              <a:spcBef>
                <a:spcPts val="0"/>
              </a:spcBef>
              <a:buNone/>
            </a:pPr>
            <a:r>
              <a:rPr lang="en-US" sz="1000" dirty="0">
                <a:latin typeface="Abadi" panose="020B0604020104020204" pitchFamily="34" charset="0"/>
              </a:rPr>
              <a:t>the comb she had parked in Denver's hair fell to</a:t>
            </a:r>
          </a:p>
          <a:p>
            <a:pPr marL="0" indent="0">
              <a:lnSpc>
                <a:spcPct val="120000"/>
              </a:lnSpc>
              <a:spcBef>
                <a:spcPts val="0"/>
              </a:spcBef>
              <a:buNone/>
            </a:pPr>
            <a:r>
              <a:rPr lang="en-US" sz="1000" dirty="0">
                <a:latin typeface="Abadi" panose="020B0604020104020204" pitchFamily="34" charset="0"/>
              </a:rPr>
              <a:t>the floor.</a:t>
            </a:r>
          </a:p>
          <a:p>
            <a:pPr marL="0" indent="0">
              <a:lnSpc>
                <a:spcPct val="120000"/>
              </a:lnSpc>
              <a:spcBef>
                <a:spcPts val="0"/>
              </a:spcBef>
              <a:buNone/>
            </a:pPr>
            <a:r>
              <a:rPr lang="en-US" sz="1000" dirty="0">
                <a:latin typeface="Abadi" panose="020B0604020104020204" pitchFamily="34" charset="0"/>
              </a:rPr>
              <a:t>"Ma'am? What's the matter with you,</a:t>
            </a:r>
          </a:p>
          <a:p>
            <a:pPr marL="0" indent="0">
              <a:lnSpc>
                <a:spcPct val="120000"/>
              </a:lnSpc>
              <a:spcBef>
                <a:spcPts val="0"/>
              </a:spcBef>
              <a:buNone/>
            </a:pPr>
            <a:r>
              <a:rPr lang="en-US" sz="1000" dirty="0">
                <a:latin typeface="Abadi" panose="020B0604020104020204" pitchFamily="34" charset="0"/>
              </a:rPr>
              <a:t>Ma'am?"</a:t>
            </a:r>
          </a:p>
          <a:p>
            <a:pPr marL="0" indent="0">
              <a:lnSpc>
                <a:spcPct val="120000"/>
              </a:lnSpc>
              <a:spcBef>
                <a:spcPts val="0"/>
              </a:spcBef>
              <a:buNone/>
            </a:pPr>
            <a:r>
              <a:rPr lang="en-US" sz="1000" dirty="0" err="1">
                <a:latin typeface="Abadi" panose="020B0604020104020204" pitchFamily="34" charset="0"/>
              </a:rPr>
              <a:t>Sethe</a:t>
            </a:r>
            <a:r>
              <a:rPr lang="en-US" sz="1000" dirty="0">
                <a:latin typeface="Abadi" panose="020B0604020104020204" pitchFamily="34" charset="0"/>
              </a:rPr>
              <a:t> walked over to a chair, lifted a sheet</a:t>
            </a:r>
          </a:p>
          <a:p>
            <a:pPr marL="0" indent="0">
              <a:lnSpc>
                <a:spcPct val="120000"/>
              </a:lnSpc>
              <a:spcBef>
                <a:spcPts val="0"/>
              </a:spcBef>
              <a:buNone/>
            </a:pPr>
            <a:r>
              <a:rPr lang="en-US" sz="1000" dirty="0">
                <a:latin typeface="Abadi" panose="020B0604020104020204" pitchFamily="34" charset="0"/>
              </a:rPr>
              <a:t>and stretched it as wide as her arms would go.</a:t>
            </a:r>
          </a:p>
          <a:p>
            <a:pPr marL="0" indent="0">
              <a:lnSpc>
                <a:spcPct val="120000"/>
              </a:lnSpc>
              <a:spcBef>
                <a:spcPts val="0"/>
              </a:spcBef>
              <a:buNone/>
            </a:pPr>
            <a:r>
              <a:rPr lang="en-US" sz="1000" dirty="0">
                <a:latin typeface="Abadi" panose="020B0604020104020204" pitchFamily="34" charset="0"/>
              </a:rPr>
              <a:t>Then she folded, refolded and double folded it.</a:t>
            </a:r>
          </a:p>
          <a:p>
            <a:pPr marL="0" indent="0">
              <a:lnSpc>
                <a:spcPct val="120000"/>
              </a:lnSpc>
              <a:spcBef>
                <a:spcPts val="0"/>
              </a:spcBef>
              <a:buNone/>
            </a:pPr>
            <a:r>
              <a:rPr lang="en-US" sz="1000" dirty="0">
                <a:latin typeface="Abadi" panose="020B0604020104020204" pitchFamily="34" charset="0"/>
              </a:rPr>
              <a:t>She took another. Neither was completely dry</a:t>
            </a:r>
          </a:p>
          <a:p>
            <a:pPr marL="0" indent="0">
              <a:lnSpc>
                <a:spcPct val="120000"/>
              </a:lnSpc>
              <a:spcBef>
                <a:spcPts val="0"/>
              </a:spcBef>
              <a:buNone/>
            </a:pPr>
            <a:r>
              <a:rPr lang="en-US" sz="1000" dirty="0">
                <a:latin typeface="Abadi" panose="020B0604020104020204" pitchFamily="34" charset="0"/>
              </a:rPr>
              <a:t>but the folding felt too fine to stop. She had to</a:t>
            </a:r>
          </a:p>
          <a:p>
            <a:pPr marL="0" indent="0">
              <a:lnSpc>
                <a:spcPct val="120000"/>
              </a:lnSpc>
              <a:spcBef>
                <a:spcPts val="0"/>
              </a:spcBef>
              <a:buNone/>
            </a:pPr>
            <a:r>
              <a:rPr lang="en-US" sz="1000" dirty="0">
                <a:latin typeface="Abadi" panose="020B0604020104020204" pitchFamily="34" charset="0"/>
              </a:rPr>
              <a:t>do something with her hands because she was</a:t>
            </a:r>
          </a:p>
          <a:p>
            <a:pPr marL="0" indent="0">
              <a:lnSpc>
                <a:spcPct val="120000"/>
              </a:lnSpc>
              <a:spcBef>
                <a:spcPts val="0"/>
              </a:spcBef>
              <a:buNone/>
            </a:pPr>
            <a:r>
              <a:rPr lang="en-US" sz="1000" dirty="0">
                <a:latin typeface="Abadi" panose="020B0604020104020204" pitchFamily="34" charset="0"/>
              </a:rPr>
              <a:t>remembering something she had forgotten she</a:t>
            </a:r>
          </a:p>
          <a:p>
            <a:pPr marL="0" indent="0">
              <a:lnSpc>
                <a:spcPct val="120000"/>
              </a:lnSpc>
              <a:spcBef>
                <a:spcPts val="0"/>
              </a:spcBef>
              <a:buNone/>
            </a:pPr>
            <a:r>
              <a:rPr lang="en-US" sz="1000" dirty="0">
                <a:latin typeface="Abadi" panose="020B0604020104020204" pitchFamily="34" charset="0"/>
              </a:rPr>
              <a:t>knew.</a:t>
            </a:r>
          </a:p>
          <a:p>
            <a:pPr marL="0" indent="0">
              <a:lnSpc>
                <a:spcPct val="120000"/>
              </a:lnSpc>
              <a:spcBef>
                <a:spcPts val="0"/>
              </a:spcBef>
              <a:buNone/>
            </a:pPr>
            <a:r>
              <a:rPr lang="en-US" sz="1000" dirty="0">
                <a:latin typeface="Abadi" panose="020B0604020104020204" pitchFamily="34" charset="0"/>
              </a:rPr>
              <a:t>Something privately shameful that had</a:t>
            </a:r>
          </a:p>
          <a:p>
            <a:pPr marL="0" indent="0">
              <a:lnSpc>
                <a:spcPct val="120000"/>
              </a:lnSpc>
              <a:spcBef>
                <a:spcPts val="0"/>
              </a:spcBef>
              <a:buNone/>
            </a:pPr>
            <a:r>
              <a:rPr lang="en-US" sz="1000" dirty="0">
                <a:latin typeface="Abadi" panose="020B0604020104020204" pitchFamily="34" charset="0"/>
              </a:rPr>
              <a:t>seeped into a slit in her mind right behind the</a:t>
            </a:r>
          </a:p>
          <a:p>
            <a:pPr marL="0" indent="0">
              <a:lnSpc>
                <a:spcPct val="120000"/>
              </a:lnSpc>
              <a:spcBef>
                <a:spcPts val="0"/>
              </a:spcBef>
              <a:buNone/>
            </a:pPr>
            <a:r>
              <a:rPr lang="en-US" sz="1000" dirty="0">
                <a:latin typeface="Abadi" panose="020B0604020104020204" pitchFamily="34" charset="0"/>
              </a:rPr>
              <a:t>slap on her face and the circled cross.</a:t>
            </a:r>
          </a:p>
          <a:p>
            <a:pPr marL="0" indent="0">
              <a:lnSpc>
                <a:spcPct val="120000"/>
              </a:lnSpc>
              <a:spcBef>
                <a:spcPts val="0"/>
              </a:spcBef>
              <a:buNone/>
            </a:pPr>
            <a:r>
              <a:rPr lang="en-US" sz="1000" dirty="0">
                <a:latin typeface="Abadi" panose="020B0604020104020204" pitchFamily="34" charset="0"/>
              </a:rPr>
              <a:t>"Why they hang your ma'am?" Denver</a:t>
            </a:r>
          </a:p>
          <a:p>
            <a:pPr marL="0" indent="0">
              <a:lnSpc>
                <a:spcPct val="120000"/>
              </a:lnSpc>
              <a:spcBef>
                <a:spcPts val="0"/>
              </a:spcBef>
              <a:buNone/>
            </a:pPr>
            <a:r>
              <a:rPr lang="en-US" sz="1000" dirty="0">
                <a:latin typeface="Abadi" panose="020B0604020104020204" pitchFamily="34" charset="0"/>
              </a:rPr>
              <a:t>asked. This was the first time she had heard</a:t>
            </a:r>
          </a:p>
          <a:p>
            <a:pPr marL="0" indent="0">
              <a:lnSpc>
                <a:spcPct val="120000"/>
              </a:lnSpc>
              <a:spcBef>
                <a:spcPts val="0"/>
              </a:spcBef>
              <a:buNone/>
            </a:pPr>
            <a:r>
              <a:rPr lang="en-US" sz="1000" dirty="0">
                <a:latin typeface="Abadi" panose="020B0604020104020204" pitchFamily="34" charset="0"/>
              </a:rPr>
              <a:t>anything about her mother's mother. Baby</a:t>
            </a:r>
          </a:p>
          <a:p>
            <a:pPr marL="0" indent="0">
              <a:lnSpc>
                <a:spcPct val="120000"/>
              </a:lnSpc>
              <a:spcBef>
                <a:spcPts val="0"/>
              </a:spcBef>
              <a:buNone/>
            </a:pPr>
            <a:r>
              <a:rPr lang="en-US" sz="1000" dirty="0">
                <a:latin typeface="Abadi" panose="020B0604020104020204" pitchFamily="34" charset="0"/>
              </a:rPr>
              <a:t>Suggs was the only grandmother she knew.</a:t>
            </a:r>
          </a:p>
          <a:p>
            <a:pPr marL="0" indent="0">
              <a:lnSpc>
                <a:spcPct val="120000"/>
              </a:lnSpc>
              <a:spcBef>
                <a:spcPts val="0"/>
              </a:spcBef>
              <a:buNone/>
            </a:pPr>
            <a:r>
              <a:rPr lang="en-US" sz="1000" dirty="0">
                <a:latin typeface="Abadi" panose="020B0604020104020204" pitchFamily="34" charset="0"/>
              </a:rPr>
              <a:t>"I never found out. It was a lot of them,"</a:t>
            </a:r>
          </a:p>
          <a:p>
            <a:pPr marL="0" indent="0">
              <a:lnSpc>
                <a:spcPct val="120000"/>
              </a:lnSpc>
              <a:spcBef>
                <a:spcPts val="0"/>
              </a:spcBef>
              <a:buNone/>
            </a:pPr>
            <a:r>
              <a:rPr lang="en-US" sz="1000" dirty="0">
                <a:latin typeface="Abadi" panose="020B0604020104020204" pitchFamily="34" charset="0"/>
              </a:rPr>
              <a:t>she said, but what was getting clear and clearer</a:t>
            </a:r>
          </a:p>
          <a:p>
            <a:pPr marL="0" indent="0">
              <a:lnSpc>
                <a:spcPct val="120000"/>
              </a:lnSpc>
              <a:spcBef>
                <a:spcPts val="0"/>
              </a:spcBef>
              <a:buNone/>
            </a:pPr>
            <a:r>
              <a:rPr lang="en-US" sz="1000" dirty="0">
                <a:latin typeface="Abadi" panose="020B0604020104020204" pitchFamily="34" charset="0"/>
              </a:rPr>
              <a:t>as she folded and refolded damp laundry was</a:t>
            </a:r>
          </a:p>
          <a:p>
            <a:pPr marL="0" indent="0">
              <a:lnSpc>
                <a:spcPct val="120000"/>
              </a:lnSpc>
              <a:spcBef>
                <a:spcPts val="0"/>
              </a:spcBef>
              <a:buNone/>
            </a:pPr>
            <a:r>
              <a:rPr lang="en-US" sz="1000" dirty="0">
                <a:latin typeface="Abadi" panose="020B0604020104020204" pitchFamily="34" charset="0"/>
              </a:rPr>
              <a:t>the woman called Nan who took her hand and</a:t>
            </a:r>
          </a:p>
          <a:p>
            <a:pPr marL="0" indent="0">
              <a:lnSpc>
                <a:spcPct val="120000"/>
              </a:lnSpc>
              <a:spcBef>
                <a:spcPts val="0"/>
              </a:spcBef>
              <a:buNone/>
            </a:pPr>
            <a:r>
              <a:rPr lang="en-US" sz="1000" dirty="0">
                <a:latin typeface="Abadi" panose="020B0604020104020204" pitchFamily="34" charset="0"/>
              </a:rPr>
              <a:t>yanked her away from the pile before she could</a:t>
            </a:r>
          </a:p>
          <a:p>
            <a:pPr marL="0" indent="0">
              <a:lnSpc>
                <a:spcPct val="120000"/>
              </a:lnSpc>
              <a:spcBef>
                <a:spcPts val="0"/>
              </a:spcBef>
              <a:buNone/>
            </a:pPr>
            <a:r>
              <a:rPr lang="en-US" sz="1000" dirty="0">
                <a:latin typeface="Abadi" panose="020B0604020104020204" pitchFamily="34" charset="0"/>
              </a:rPr>
              <a:t>make out the mark. Nan was the one she knew</a:t>
            </a:r>
          </a:p>
          <a:p>
            <a:pPr marL="0" indent="0">
              <a:lnSpc>
                <a:spcPct val="120000"/>
              </a:lnSpc>
              <a:spcBef>
                <a:spcPts val="0"/>
              </a:spcBef>
              <a:buNone/>
            </a:pPr>
            <a:r>
              <a:rPr lang="en-US" sz="1000" dirty="0">
                <a:latin typeface="Abadi" panose="020B0604020104020204" pitchFamily="34" charset="0"/>
              </a:rPr>
              <a:t>best, who was around all day, who nursed</a:t>
            </a:r>
          </a:p>
          <a:p>
            <a:pPr marL="0" indent="0">
              <a:lnSpc>
                <a:spcPct val="120000"/>
              </a:lnSpc>
              <a:spcBef>
                <a:spcPts val="0"/>
              </a:spcBef>
              <a:buNone/>
            </a:pPr>
            <a:r>
              <a:rPr lang="en-US" sz="1000" dirty="0">
                <a:latin typeface="Abadi" panose="020B0604020104020204" pitchFamily="34" charset="0"/>
              </a:rPr>
              <a:t>babies, cooked, had one good arm and half of</a:t>
            </a:r>
          </a:p>
          <a:p>
            <a:pPr marL="0" indent="0">
              <a:lnSpc>
                <a:spcPct val="120000"/>
              </a:lnSpc>
              <a:spcBef>
                <a:spcPts val="0"/>
              </a:spcBef>
              <a:buNone/>
            </a:pPr>
            <a:r>
              <a:rPr lang="en-US" sz="1000" dirty="0">
                <a:latin typeface="Abadi" panose="020B0604020104020204" pitchFamily="34" charset="0"/>
              </a:rPr>
              <a:t>another. And who used different words.</a:t>
            </a:r>
          </a:p>
          <a:p>
            <a:pPr marL="0" indent="0">
              <a:lnSpc>
                <a:spcPct val="120000"/>
              </a:lnSpc>
              <a:spcBef>
                <a:spcPts val="0"/>
              </a:spcBef>
              <a:buNone/>
            </a:pPr>
            <a:r>
              <a:rPr lang="en-US" sz="1000" dirty="0">
                <a:latin typeface="Abadi" panose="020B0604020104020204" pitchFamily="34" charset="0"/>
              </a:rPr>
              <a:t>Words </a:t>
            </a:r>
            <a:r>
              <a:rPr lang="en-US" sz="1000" dirty="0" err="1">
                <a:latin typeface="Abadi" panose="020B0604020104020204" pitchFamily="34" charset="0"/>
              </a:rPr>
              <a:t>Sethe</a:t>
            </a:r>
            <a:r>
              <a:rPr lang="en-US" sz="1000" dirty="0">
                <a:latin typeface="Abadi" panose="020B0604020104020204" pitchFamily="34" charset="0"/>
              </a:rPr>
              <a:t> understood then but could</a:t>
            </a:r>
          </a:p>
          <a:p>
            <a:pPr marL="0" indent="0">
              <a:lnSpc>
                <a:spcPct val="120000"/>
              </a:lnSpc>
              <a:spcBef>
                <a:spcPts val="0"/>
              </a:spcBef>
              <a:buNone/>
            </a:pPr>
            <a:r>
              <a:rPr lang="en-US" sz="1000" dirty="0">
                <a:latin typeface="Abadi" panose="020B0604020104020204" pitchFamily="34" charset="0"/>
              </a:rPr>
              <a:t>neither recall nor repeat now. She believed that</a:t>
            </a:r>
          </a:p>
          <a:p>
            <a:pPr marL="0" indent="0">
              <a:lnSpc>
                <a:spcPct val="120000"/>
              </a:lnSpc>
              <a:spcBef>
                <a:spcPts val="0"/>
              </a:spcBef>
              <a:buNone/>
            </a:pPr>
            <a:r>
              <a:rPr lang="en-US" sz="1000" dirty="0">
                <a:latin typeface="Abadi" panose="020B0604020104020204" pitchFamily="34" charset="0"/>
              </a:rPr>
              <a:t>must be why she remembered so little before</a:t>
            </a:r>
          </a:p>
          <a:p>
            <a:pPr marL="0" indent="0">
              <a:lnSpc>
                <a:spcPct val="120000"/>
              </a:lnSpc>
              <a:spcBef>
                <a:spcPts val="0"/>
              </a:spcBef>
              <a:buNone/>
            </a:pPr>
            <a:r>
              <a:rPr lang="en-US" sz="1000" dirty="0">
                <a:latin typeface="Abadi" panose="020B0604020104020204" pitchFamily="34" charset="0"/>
              </a:rPr>
              <a:t>Sweet Home except singing and dancing and</a:t>
            </a:r>
          </a:p>
          <a:p>
            <a:pPr marL="0" indent="0">
              <a:lnSpc>
                <a:spcPct val="120000"/>
              </a:lnSpc>
              <a:spcBef>
                <a:spcPts val="0"/>
              </a:spcBef>
              <a:buNone/>
            </a:pPr>
            <a:r>
              <a:rPr lang="en-US" sz="1000" dirty="0">
                <a:latin typeface="Abadi" panose="020B0604020104020204" pitchFamily="34" charset="0"/>
              </a:rPr>
              <a:t>how crowded it was.</a:t>
            </a:r>
          </a:p>
          <a:p>
            <a:pPr marL="0" indent="0">
              <a:lnSpc>
                <a:spcPct val="120000"/>
              </a:lnSpc>
              <a:spcBef>
                <a:spcPts val="0"/>
              </a:spcBef>
              <a:buNone/>
            </a:pPr>
            <a:endParaRPr lang="en-GB" sz="600" dirty="0">
              <a:latin typeface="Abadi" panose="020B0604020104020204" pitchFamily="34" charset="0"/>
            </a:endParaRPr>
          </a:p>
        </p:txBody>
      </p:sp>
      <p:sp>
        <p:nvSpPr>
          <p:cNvPr id="6" name="Content Placeholder 5">
            <a:extLst>
              <a:ext uri="{FF2B5EF4-FFF2-40B4-BE49-F238E27FC236}">
                <a16:creationId xmlns:a16="http://schemas.microsoft.com/office/drawing/2014/main" id="{8CE30E44-2554-4694-9ACF-C3C2F9388B64}"/>
              </a:ext>
            </a:extLst>
          </p:cNvPr>
          <p:cNvSpPr>
            <a:spLocks noGrp="1"/>
          </p:cNvSpPr>
          <p:nvPr>
            <p:ph sz="half" idx="2"/>
          </p:nvPr>
        </p:nvSpPr>
        <p:spPr>
          <a:xfrm>
            <a:off x="6096000" y="273773"/>
            <a:ext cx="5736446" cy="6296766"/>
          </a:xfrm>
        </p:spPr>
        <p:txBody>
          <a:bodyPr>
            <a:noAutofit/>
          </a:bodyPr>
          <a:lstStyle/>
          <a:p>
            <a:pPr marL="0" indent="0">
              <a:lnSpc>
                <a:spcPct val="120000"/>
              </a:lnSpc>
              <a:spcBef>
                <a:spcPts val="0"/>
              </a:spcBef>
              <a:buNone/>
            </a:pPr>
            <a:r>
              <a:rPr lang="en-US" sz="1100" dirty="0">
                <a:latin typeface="Abadi" panose="020B0604020104020204" pitchFamily="34" charset="0"/>
              </a:rPr>
              <a:t>What Nan told her she had forgotten,</a:t>
            </a:r>
          </a:p>
          <a:p>
            <a:pPr marL="0" indent="0">
              <a:lnSpc>
                <a:spcPct val="120000"/>
              </a:lnSpc>
              <a:spcBef>
                <a:spcPts val="0"/>
              </a:spcBef>
              <a:buNone/>
            </a:pPr>
            <a:r>
              <a:rPr lang="en-US" sz="1100" dirty="0">
                <a:latin typeface="Abadi" panose="020B0604020104020204" pitchFamily="34" charset="0"/>
              </a:rPr>
              <a:t>along with the language she told it in. The same</a:t>
            </a:r>
          </a:p>
          <a:p>
            <a:pPr marL="0" indent="0">
              <a:lnSpc>
                <a:spcPct val="120000"/>
              </a:lnSpc>
              <a:spcBef>
                <a:spcPts val="0"/>
              </a:spcBef>
              <a:buNone/>
            </a:pPr>
            <a:r>
              <a:rPr lang="en-US" sz="1100" dirty="0">
                <a:latin typeface="Abadi" panose="020B0604020104020204" pitchFamily="34" charset="0"/>
              </a:rPr>
              <a:t>language her ma'am spoke, and which would</a:t>
            </a:r>
          </a:p>
          <a:p>
            <a:pPr marL="0" indent="0">
              <a:lnSpc>
                <a:spcPct val="120000"/>
              </a:lnSpc>
              <a:spcBef>
                <a:spcPts val="0"/>
              </a:spcBef>
              <a:buNone/>
            </a:pPr>
            <a:r>
              <a:rPr lang="en-US" sz="1100" dirty="0">
                <a:latin typeface="Abadi" panose="020B0604020104020204" pitchFamily="34" charset="0"/>
              </a:rPr>
              <a:t>never come back. But the message--that was</a:t>
            </a:r>
          </a:p>
          <a:p>
            <a:pPr marL="0" indent="0">
              <a:lnSpc>
                <a:spcPct val="120000"/>
              </a:lnSpc>
              <a:spcBef>
                <a:spcPts val="0"/>
              </a:spcBef>
              <a:buNone/>
            </a:pPr>
            <a:r>
              <a:rPr lang="en-US" sz="1100" dirty="0">
                <a:latin typeface="Abadi" panose="020B0604020104020204" pitchFamily="34" charset="0"/>
              </a:rPr>
              <a:t>and had been there all along. Holding the damp</a:t>
            </a:r>
          </a:p>
          <a:p>
            <a:pPr marL="0" indent="0">
              <a:lnSpc>
                <a:spcPct val="120000"/>
              </a:lnSpc>
              <a:spcBef>
                <a:spcPts val="0"/>
              </a:spcBef>
              <a:buNone/>
            </a:pPr>
            <a:r>
              <a:rPr lang="en-US" sz="1100" dirty="0">
                <a:latin typeface="Abadi" panose="020B0604020104020204" pitchFamily="34" charset="0"/>
              </a:rPr>
              <a:t>white sheets against her chest, she was picking</a:t>
            </a:r>
          </a:p>
          <a:p>
            <a:pPr marL="0" indent="0">
              <a:lnSpc>
                <a:spcPct val="120000"/>
              </a:lnSpc>
              <a:spcBef>
                <a:spcPts val="0"/>
              </a:spcBef>
              <a:buNone/>
            </a:pPr>
            <a:r>
              <a:rPr lang="en-US" sz="1100" dirty="0">
                <a:latin typeface="Abadi" panose="020B0604020104020204" pitchFamily="34" charset="0"/>
              </a:rPr>
              <a:t>meaning out of a code she no longer</a:t>
            </a:r>
          </a:p>
          <a:p>
            <a:pPr marL="0" indent="0">
              <a:lnSpc>
                <a:spcPct val="120000"/>
              </a:lnSpc>
              <a:spcBef>
                <a:spcPts val="0"/>
              </a:spcBef>
              <a:buNone/>
            </a:pPr>
            <a:r>
              <a:rPr lang="en-US" sz="1100" dirty="0">
                <a:latin typeface="Abadi" panose="020B0604020104020204" pitchFamily="34" charset="0"/>
              </a:rPr>
              <a:t>understood. Nighttime.</a:t>
            </a:r>
          </a:p>
          <a:p>
            <a:pPr marL="0" indent="0">
              <a:lnSpc>
                <a:spcPct val="120000"/>
              </a:lnSpc>
              <a:spcBef>
                <a:spcPts val="0"/>
              </a:spcBef>
              <a:buNone/>
            </a:pPr>
            <a:r>
              <a:rPr lang="en-US" sz="1100" dirty="0">
                <a:latin typeface="Abadi" panose="020B0604020104020204" pitchFamily="34" charset="0"/>
              </a:rPr>
              <a:t>Nan holding her with her good arm,</a:t>
            </a:r>
          </a:p>
          <a:p>
            <a:pPr marL="0" indent="0">
              <a:lnSpc>
                <a:spcPct val="120000"/>
              </a:lnSpc>
              <a:spcBef>
                <a:spcPts val="0"/>
              </a:spcBef>
              <a:buNone/>
            </a:pPr>
            <a:r>
              <a:rPr lang="en-US" sz="1100" dirty="0">
                <a:latin typeface="Abadi" panose="020B0604020104020204" pitchFamily="34" charset="0"/>
              </a:rPr>
              <a:t>waving the stump of the other in the air. "Telling</a:t>
            </a:r>
          </a:p>
          <a:p>
            <a:pPr marL="0" indent="0">
              <a:lnSpc>
                <a:spcPct val="120000"/>
              </a:lnSpc>
              <a:spcBef>
                <a:spcPts val="0"/>
              </a:spcBef>
              <a:buNone/>
            </a:pPr>
            <a:r>
              <a:rPr lang="en-US" sz="1100" dirty="0">
                <a:latin typeface="Abadi" panose="020B0604020104020204" pitchFamily="34" charset="0"/>
              </a:rPr>
              <a:t>you. I am telling you, small girl </a:t>
            </a:r>
            <a:r>
              <a:rPr lang="en-US" sz="1100" dirty="0" err="1">
                <a:latin typeface="Abadi" panose="020B0604020104020204" pitchFamily="34" charset="0"/>
              </a:rPr>
              <a:t>Sethe</a:t>
            </a:r>
            <a:r>
              <a:rPr lang="en-US" sz="1100" dirty="0">
                <a:latin typeface="Abadi" panose="020B0604020104020204" pitchFamily="34" charset="0"/>
              </a:rPr>
              <a:t>," and she</a:t>
            </a:r>
          </a:p>
          <a:p>
            <a:pPr marL="0" indent="0">
              <a:lnSpc>
                <a:spcPct val="120000"/>
              </a:lnSpc>
              <a:spcBef>
                <a:spcPts val="0"/>
              </a:spcBef>
              <a:buNone/>
            </a:pPr>
            <a:r>
              <a:rPr lang="en-US" sz="1100" dirty="0">
                <a:latin typeface="Abadi" panose="020B0604020104020204" pitchFamily="34" charset="0"/>
              </a:rPr>
              <a:t>did that. She told </a:t>
            </a:r>
            <a:r>
              <a:rPr lang="en-US" sz="1100" dirty="0" err="1">
                <a:latin typeface="Abadi" panose="020B0604020104020204" pitchFamily="34" charset="0"/>
              </a:rPr>
              <a:t>Sethe</a:t>
            </a:r>
            <a:r>
              <a:rPr lang="en-US" sz="1100" dirty="0">
                <a:latin typeface="Abadi" panose="020B0604020104020204" pitchFamily="34" charset="0"/>
              </a:rPr>
              <a:t> that her mother and Nan were together from the sea. Both were</a:t>
            </a:r>
          </a:p>
          <a:p>
            <a:pPr marL="0" indent="0">
              <a:lnSpc>
                <a:spcPct val="120000"/>
              </a:lnSpc>
              <a:spcBef>
                <a:spcPts val="0"/>
              </a:spcBef>
              <a:buNone/>
            </a:pPr>
            <a:r>
              <a:rPr lang="en-US" sz="1100" dirty="0">
                <a:latin typeface="Abadi" panose="020B0604020104020204" pitchFamily="34" charset="0"/>
              </a:rPr>
              <a:t>taken up many times by the crew. "She threw</a:t>
            </a:r>
          </a:p>
          <a:p>
            <a:pPr marL="0" indent="0">
              <a:lnSpc>
                <a:spcPct val="120000"/>
              </a:lnSpc>
              <a:spcBef>
                <a:spcPts val="0"/>
              </a:spcBef>
              <a:buNone/>
            </a:pPr>
            <a:r>
              <a:rPr lang="en-US" sz="1100" dirty="0">
                <a:latin typeface="Abadi" panose="020B0604020104020204" pitchFamily="34" charset="0"/>
              </a:rPr>
              <a:t>them all away but you. The one from the crew</a:t>
            </a:r>
          </a:p>
          <a:p>
            <a:pPr marL="0" indent="0">
              <a:lnSpc>
                <a:spcPct val="120000"/>
              </a:lnSpc>
              <a:spcBef>
                <a:spcPts val="0"/>
              </a:spcBef>
              <a:buNone/>
            </a:pPr>
            <a:r>
              <a:rPr lang="en-US" sz="1100" dirty="0">
                <a:latin typeface="Abadi" panose="020B0604020104020204" pitchFamily="34" charset="0"/>
              </a:rPr>
              <a:t>she threw away on the island. The others from</a:t>
            </a:r>
          </a:p>
          <a:p>
            <a:pPr marL="0" indent="0">
              <a:lnSpc>
                <a:spcPct val="120000"/>
              </a:lnSpc>
              <a:spcBef>
                <a:spcPts val="0"/>
              </a:spcBef>
              <a:buNone/>
            </a:pPr>
            <a:r>
              <a:rPr lang="en-US" sz="1100" dirty="0">
                <a:latin typeface="Abadi" panose="020B0604020104020204" pitchFamily="34" charset="0"/>
              </a:rPr>
              <a:t>more whites she also threw away. Without</a:t>
            </a:r>
          </a:p>
          <a:p>
            <a:pPr marL="0" indent="0">
              <a:lnSpc>
                <a:spcPct val="120000"/>
              </a:lnSpc>
              <a:spcBef>
                <a:spcPts val="0"/>
              </a:spcBef>
              <a:buNone/>
            </a:pPr>
            <a:r>
              <a:rPr lang="en-US" sz="1100" dirty="0">
                <a:latin typeface="Abadi" panose="020B0604020104020204" pitchFamily="34" charset="0"/>
              </a:rPr>
              <a:t>names, she threw them. You she gave the name</a:t>
            </a:r>
          </a:p>
          <a:p>
            <a:pPr marL="0" indent="0">
              <a:lnSpc>
                <a:spcPct val="120000"/>
              </a:lnSpc>
              <a:spcBef>
                <a:spcPts val="0"/>
              </a:spcBef>
              <a:buNone/>
            </a:pPr>
            <a:r>
              <a:rPr lang="en-US" sz="1100" dirty="0">
                <a:latin typeface="Abadi" panose="020B0604020104020204" pitchFamily="34" charset="0"/>
              </a:rPr>
              <a:t>of the black man.</a:t>
            </a:r>
          </a:p>
          <a:p>
            <a:pPr marL="0" indent="0">
              <a:lnSpc>
                <a:spcPct val="120000"/>
              </a:lnSpc>
              <a:spcBef>
                <a:spcPts val="0"/>
              </a:spcBef>
              <a:buNone/>
            </a:pPr>
            <a:r>
              <a:rPr lang="en-US" sz="1100" dirty="0">
                <a:latin typeface="Abadi" panose="020B0604020104020204" pitchFamily="34" charset="0"/>
              </a:rPr>
              <a:t>She put her arms around him. The others</a:t>
            </a:r>
          </a:p>
          <a:p>
            <a:pPr marL="0" indent="0">
              <a:lnSpc>
                <a:spcPct val="120000"/>
              </a:lnSpc>
              <a:spcBef>
                <a:spcPts val="0"/>
              </a:spcBef>
              <a:buNone/>
            </a:pPr>
            <a:r>
              <a:rPr lang="en-US" sz="1100" dirty="0">
                <a:latin typeface="Abadi" panose="020B0604020104020204" pitchFamily="34" charset="0"/>
              </a:rPr>
              <a:t>she did not put her arms around. Never. Never.</a:t>
            </a:r>
          </a:p>
          <a:p>
            <a:pPr marL="0" indent="0">
              <a:lnSpc>
                <a:spcPct val="120000"/>
              </a:lnSpc>
              <a:spcBef>
                <a:spcPts val="0"/>
              </a:spcBef>
              <a:buNone/>
            </a:pPr>
            <a:r>
              <a:rPr lang="en-US" sz="1100" dirty="0">
                <a:latin typeface="Abadi" panose="020B0604020104020204" pitchFamily="34" charset="0"/>
              </a:rPr>
              <a:t>Telling you. I am telling you, small girl </a:t>
            </a:r>
            <a:r>
              <a:rPr lang="en-US" sz="1100" dirty="0" err="1">
                <a:latin typeface="Abadi" panose="020B0604020104020204" pitchFamily="34" charset="0"/>
              </a:rPr>
              <a:t>Sethe</a:t>
            </a:r>
            <a:r>
              <a:rPr lang="en-US" sz="1100" dirty="0">
                <a:latin typeface="Abadi" panose="020B0604020104020204" pitchFamily="34" charset="0"/>
              </a:rPr>
              <a:t>."</a:t>
            </a:r>
          </a:p>
          <a:p>
            <a:pPr marL="0" indent="0">
              <a:lnSpc>
                <a:spcPct val="120000"/>
              </a:lnSpc>
              <a:spcBef>
                <a:spcPts val="0"/>
              </a:spcBef>
              <a:buNone/>
            </a:pPr>
            <a:r>
              <a:rPr lang="en-US" sz="1100" dirty="0">
                <a:latin typeface="Abadi" panose="020B0604020104020204" pitchFamily="34" charset="0"/>
              </a:rPr>
              <a:t>As small girl </a:t>
            </a:r>
            <a:r>
              <a:rPr lang="en-US" sz="1100" dirty="0" err="1">
                <a:latin typeface="Abadi" panose="020B0604020104020204" pitchFamily="34" charset="0"/>
              </a:rPr>
              <a:t>Sethe</a:t>
            </a:r>
            <a:r>
              <a:rPr lang="en-US" sz="1100" dirty="0">
                <a:latin typeface="Abadi" panose="020B0604020104020204" pitchFamily="34" charset="0"/>
              </a:rPr>
              <a:t>, she was unimpressed.</a:t>
            </a:r>
          </a:p>
          <a:p>
            <a:pPr marL="0" indent="0">
              <a:lnSpc>
                <a:spcPct val="120000"/>
              </a:lnSpc>
              <a:spcBef>
                <a:spcPts val="0"/>
              </a:spcBef>
              <a:buNone/>
            </a:pPr>
            <a:r>
              <a:rPr lang="en-US" sz="1100" dirty="0">
                <a:latin typeface="Abadi" panose="020B0604020104020204" pitchFamily="34" charset="0"/>
              </a:rPr>
              <a:t>As grown-up woman </a:t>
            </a:r>
            <a:r>
              <a:rPr lang="en-US" sz="1100" dirty="0" err="1">
                <a:latin typeface="Abadi" panose="020B0604020104020204" pitchFamily="34" charset="0"/>
              </a:rPr>
              <a:t>Sethe</a:t>
            </a:r>
            <a:r>
              <a:rPr lang="en-US" sz="1100" dirty="0">
                <a:latin typeface="Abadi" panose="020B0604020104020204" pitchFamily="34" charset="0"/>
              </a:rPr>
              <a:t> she was angry, but</a:t>
            </a:r>
          </a:p>
          <a:p>
            <a:pPr marL="0" indent="0">
              <a:lnSpc>
                <a:spcPct val="120000"/>
              </a:lnSpc>
              <a:spcBef>
                <a:spcPts val="0"/>
              </a:spcBef>
              <a:buNone/>
            </a:pPr>
            <a:r>
              <a:rPr lang="en-US" sz="1100" dirty="0">
                <a:latin typeface="Abadi" panose="020B0604020104020204" pitchFamily="34" charset="0"/>
              </a:rPr>
              <a:t>not certain at what. A mighty wish for Baby</a:t>
            </a:r>
          </a:p>
          <a:p>
            <a:pPr marL="0" indent="0">
              <a:lnSpc>
                <a:spcPct val="120000"/>
              </a:lnSpc>
              <a:spcBef>
                <a:spcPts val="0"/>
              </a:spcBef>
              <a:buNone/>
            </a:pPr>
            <a:r>
              <a:rPr lang="en-US" sz="1100" dirty="0">
                <a:latin typeface="Abadi" panose="020B0604020104020204" pitchFamily="34" charset="0"/>
              </a:rPr>
              <a:t>Suggs broke over her like surf. In the quiet</a:t>
            </a:r>
          </a:p>
          <a:p>
            <a:pPr marL="0" indent="0">
              <a:lnSpc>
                <a:spcPct val="120000"/>
              </a:lnSpc>
              <a:spcBef>
                <a:spcPts val="0"/>
              </a:spcBef>
              <a:buNone/>
            </a:pPr>
            <a:r>
              <a:rPr lang="en-US" sz="1100" dirty="0">
                <a:latin typeface="Abadi" panose="020B0604020104020204" pitchFamily="34" charset="0"/>
              </a:rPr>
              <a:t>following its splash, </a:t>
            </a:r>
            <a:r>
              <a:rPr lang="en-US" sz="1100" dirty="0" err="1">
                <a:latin typeface="Abadi" panose="020B0604020104020204" pitchFamily="34" charset="0"/>
              </a:rPr>
              <a:t>Sethe</a:t>
            </a:r>
            <a:r>
              <a:rPr lang="en-US" sz="1100" dirty="0">
                <a:latin typeface="Abadi" panose="020B0604020104020204" pitchFamily="34" charset="0"/>
              </a:rPr>
              <a:t> looked at the two</a:t>
            </a:r>
          </a:p>
          <a:p>
            <a:pPr marL="0" indent="0">
              <a:lnSpc>
                <a:spcPct val="120000"/>
              </a:lnSpc>
              <a:spcBef>
                <a:spcPts val="0"/>
              </a:spcBef>
              <a:buNone/>
            </a:pPr>
            <a:r>
              <a:rPr lang="en-US" sz="1100" dirty="0">
                <a:latin typeface="Abadi" panose="020B0604020104020204" pitchFamily="34" charset="0"/>
              </a:rPr>
              <a:t>girls sitting by the stove: her sickly,</a:t>
            </a:r>
          </a:p>
          <a:p>
            <a:pPr marL="0" indent="0">
              <a:lnSpc>
                <a:spcPct val="120000"/>
              </a:lnSpc>
              <a:spcBef>
                <a:spcPts val="0"/>
              </a:spcBef>
              <a:buNone/>
            </a:pPr>
            <a:r>
              <a:rPr lang="en-US" sz="1100" dirty="0">
                <a:latin typeface="Abadi" panose="020B0604020104020204" pitchFamily="34" charset="0"/>
              </a:rPr>
              <a:t>shallow-minded boarder, her irritable, lonely</a:t>
            </a:r>
          </a:p>
          <a:p>
            <a:pPr marL="0" indent="0">
              <a:lnSpc>
                <a:spcPct val="120000"/>
              </a:lnSpc>
              <a:spcBef>
                <a:spcPts val="0"/>
              </a:spcBef>
              <a:buNone/>
            </a:pPr>
            <a:r>
              <a:rPr lang="en-US" sz="1100" dirty="0">
                <a:latin typeface="Abadi" panose="020B0604020104020204" pitchFamily="34" charset="0"/>
              </a:rPr>
              <a:t>daughter. They seemed little and far away.</a:t>
            </a:r>
            <a:endParaRPr lang="en-GB" sz="1400" dirty="0"/>
          </a:p>
        </p:txBody>
      </p:sp>
    </p:spTree>
    <p:extLst>
      <p:ext uri="{BB962C8B-B14F-4D97-AF65-F5344CB8AC3E}">
        <p14:creationId xmlns:p14="http://schemas.microsoft.com/office/powerpoint/2010/main" val="3052217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E5396-51A0-46B3-B19E-9009930B62A0}"/>
              </a:ext>
            </a:extLst>
          </p:cNvPr>
          <p:cNvSpPr>
            <a:spLocks noGrp="1"/>
          </p:cNvSpPr>
          <p:nvPr>
            <p:ph type="title"/>
          </p:nvPr>
        </p:nvSpPr>
        <p:spPr/>
        <p:txBody>
          <a:bodyPr/>
          <a:lstStyle/>
          <a:p>
            <a:r>
              <a:rPr lang="en-GB" dirty="0"/>
              <a:t>Sum it up! </a:t>
            </a:r>
          </a:p>
        </p:txBody>
      </p:sp>
      <p:sp>
        <p:nvSpPr>
          <p:cNvPr id="3" name="Content Placeholder 2">
            <a:extLst>
              <a:ext uri="{FF2B5EF4-FFF2-40B4-BE49-F238E27FC236}">
                <a16:creationId xmlns:a16="http://schemas.microsoft.com/office/drawing/2014/main" id="{1037EA45-653B-47CA-B14D-F5FE857157F7}"/>
              </a:ext>
            </a:extLst>
          </p:cNvPr>
          <p:cNvSpPr>
            <a:spLocks noGrp="1"/>
          </p:cNvSpPr>
          <p:nvPr>
            <p:ph idx="1"/>
          </p:nvPr>
        </p:nvSpPr>
        <p:spPr/>
        <p:txBody>
          <a:bodyPr>
            <a:normAutofit/>
          </a:bodyPr>
          <a:lstStyle/>
          <a:p>
            <a:pPr marL="0" indent="0">
              <a:buNone/>
            </a:pPr>
            <a:r>
              <a:rPr lang="en-GB" sz="2800" b="1" dirty="0"/>
              <a:t>In what ways does the past intrude into the present in </a:t>
            </a:r>
            <a:r>
              <a:rPr lang="en-GB" sz="2800" b="1" i="1" dirty="0"/>
              <a:t>Beloved</a:t>
            </a:r>
            <a:r>
              <a:rPr lang="en-GB" sz="2800" b="1" dirty="0"/>
              <a:t>? </a:t>
            </a:r>
          </a:p>
        </p:txBody>
      </p:sp>
    </p:spTree>
    <p:extLst>
      <p:ext uri="{BB962C8B-B14F-4D97-AF65-F5344CB8AC3E}">
        <p14:creationId xmlns:p14="http://schemas.microsoft.com/office/powerpoint/2010/main" val="2015176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a:extLst>
              <a:ext uri="{FF2B5EF4-FFF2-40B4-BE49-F238E27FC236}">
                <a16:creationId xmlns:a16="http://schemas.microsoft.com/office/drawing/2014/main" id="{4A4FA1A4-2514-4BB7-B071-ADF5E621927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4332" y="1822365"/>
            <a:ext cx="4806271" cy="32081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0CE6496-5456-4B21-A732-C6D4C4AA474C}"/>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tretch>
            <a:fillRect/>
          </a:stretch>
        </p:blipFill>
        <p:spPr bwMode="auto">
          <a:xfrm>
            <a:off x="6581390" y="2002600"/>
            <a:ext cx="4806271" cy="2847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407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65692FC-5580-411D-A431-3956F863557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4332" y="814354"/>
            <a:ext cx="4806271" cy="52242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1D27FC2-0C2F-4A57-A253-AB872F24188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81390" y="1570036"/>
            <a:ext cx="4806271" cy="3712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126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1B83E-9CDE-43A3-9223-F241AEA621E7}"/>
              </a:ext>
            </a:extLst>
          </p:cNvPr>
          <p:cNvSpPr>
            <a:spLocks noGrp="1"/>
          </p:cNvSpPr>
          <p:nvPr>
            <p:ph type="title"/>
          </p:nvPr>
        </p:nvSpPr>
        <p:spPr/>
        <p:txBody>
          <a:bodyPr/>
          <a:lstStyle/>
          <a:p>
            <a:r>
              <a:rPr lang="en-GB" dirty="0"/>
              <a:t>Starter: mind-map the protagonists! </a:t>
            </a:r>
          </a:p>
        </p:txBody>
      </p:sp>
      <p:sp>
        <p:nvSpPr>
          <p:cNvPr id="3" name="Content Placeholder 2">
            <a:extLst>
              <a:ext uri="{FF2B5EF4-FFF2-40B4-BE49-F238E27FC236}">
                <a16:creationId xmlns:a16="http://schemas.microsoft.com/office/drawing/2014/main" id="{D7D3F773-0BDD-45D5-BC56-3F38C07D7F51}"/>
              </a:ext>
            </a:extLst>
          </p:cNvPr>
          <p:cNvSpPr>
            <a:spLocks noGrp="1"/>
          </p:cNvSpPr>
          <p:nvPr>
            <p:ph idx="1"/>
          </p:nvPr>
        </p:nvSpPr>
        <p:spPr/>
        <p:txBody>
          <a:bodyPr>
            <a:normAutofit/>
          </a:bodyPr>
          <a:lstStyle/>
          <a:p>
            <a:r>
              <a:rPr lang="en-GB" sz="1800" b="1" dirty="0">
                <a:latin typeface="Calibri" panose="020F0502020204030204" pitchFamily="34" charset="0"/>
                <a:ea typeface="MS Mincho" panose="02020609040205080304" pitchFamily="49" charset="-128"/>
                <a:cs typeface="Times New Roman" panose="02020603050405020304" pitchFamily="18" charset="0"/>
              </a:rPr>
              <a:t>Inside the figure: </a:t>
            </a:r>
            <a:r>
              <a:rPr lang="en-GB" sz="1800" dirty="0">
                <a:latin typeface="Calibri" panose="020F0502020204030204" pitchFamily="34" charset="0"/>
                <a:ea typeface="MS Mincho" panose="02020609040205080304" pitchFamily="49" charset="-128"/>
                <a:cs typeface="Times New Roman" panose="02020603050405020304" pitchFamily="18" charset="0"/>
              </a:rPr>
              <a:t>What </a:t>
            </a:r>
            <a:r>
              <a:rPr lang="en-GB" sz="1800" b="1" dirty="0">
                <a:latin typeface="Calibri" panose="020F0502020204030204" pitchFamily="34" charset="0"/>
                <a:ea typeface="MS Mincho" panose="02020609040205080304" pitchFamily="49" charset="-128"/>
                <a:cs typeface="Times New Roman" panose="02020603050405020304" pitchFamily="18" charset="0"/>
              </a:rPr>
              <a:t>desires</a:t>
            </a:r>
            <a:r>
              <a:rPr lang="en-GB" sz="1800" dirty="0">
                <a:latin typeface="Calibri" panose="020F0502020204030204" pitchFamily="34" charset="0"/>
                <a:ea typeface="MS Mincho" panose="02020609040205080304" pitchFamily="49" charset="-128"/>
                <a:cs typeface="Times New Roman" panose="02020603050405020304" pitchFamily="18" charset="0"/>
              </a:rPr>
              <a:t> does the character have / What does the character wish for?</a:t>
            </a:r>
          </a:p>
          <a:p>
            <a:r>
              <a:rPr lang="en-GB" sz="1800" b="1" dirty="0">
                <a:latin typeface="Calibri" panose="020F0502020204030204" pitchFamily="34" charset="0"/>
                <a:ea typeface="MS Mincho" panose="02020609040205080304" pitchFamily="49" charset="-128"/>
                <a:cs typeface="Times New Roman" panose="02020603050405020304" pitchFamily="18" charset="0"/>
              </a:rPr>
              <a:t>Inside the figure</a:t>
            </a:r>
            <a:r>
              <a:rPr lang="en-GB" sz="1800" dirty="0">
                <a:latin typeface="Calibri" panose="020F0502020204030204" pitchFamily="34" charset="0"/>
                <a:ea typeface="MS Mincho" panose="02020609040205080304" pitchFamily="49" charset="-128"/>
                <a:cs typeface="Times New Roman" panose="02020603050405020304" pitchFamily="18" charset="0"/>
              </a:rPr>
              <a:t>: What are their main </a:t>
            </a:r>
            <a:r>
              <a:rPr lang="en-GB" sz="1800" b="1" dirty="0">
                <a:latin typeface="Calibri" panose="020F0502020204030204" pitchFamily="34" charset="0"/>
                <a:ea typeface="MS Mincho" panose="02020609040205080304" pitchFamily="49" charset="-128"/>
                <a:cs typeface="Times New Roman" panose="02020603050405020304" pitchFamily="18" charset="0"/>
              </a:rPr>
              <a:t>fears or traumata?  </a:t>
            </a:r>
          </a:p>
          <a:p>
            <a:r>
              <a:rPr lang="en-GB" sz="1800" b="1" dirty="0">
                <a:latin typeface="Calibri" panose="020F0502020204030204" pitchFamily="34" charset="0"/>
                <a:ea typeface="MS Mincho" panose="02020609040205080304" pitchFamily="49" charset="-128"/>
                <a:cs typeface="Times New Roman" panose="02020603050405020304" pitchFamily="18" charset="0"/>
              </a:rPr>
              <a:t>Inside the figure: </a:t>
            </a:r>
            <a:r>
              <a:rPr lang="en-GB" sz="1800" dirty="0">
                <a:latin typeface="Calibri" panose="020F0502020204030204" pitchFamily="34" charset="0"/>
                <a:ea typeface="MS Mincho" panose="02020609040205080304" pitchFamily="49" charset="-128"/>
                <a:cs typeface="Times New Roman" panose="02020603050405020304" pitchFamily="18" charset="0"/>
              </a:rPr>
              <a:t>How would you describe their </a:t>
            </a:r>
            <a:r>
              <a:rPr lang="en-GB" sz="1800" b="1" dirty="0">
                <a:latin typeface="Calibri" panose="020F0502020204030204" pitchFamily="34" charset="0"/>
                <a:ea typeface="MS Mincho" panose="02020609040205080304" pitchFamily="49" charset="-128"/>
                <a:cs typeface="Times New Roman" panose="02020603050405020304" pitchFamily="18" charset="0"/>
              </a:rPr>
              <a:t>personality</a:t>
            </a:r>
            <a:r>
              <a:rPr lang="en-GB" sz="1800" dirty="0">
                <a:latin typeface="Calibri" panose="020F0502020204030204" pitchFamily="34" charset="0"/>
                <a:ea typeface="MS Mincho" panose="02020609040205080304" pitchFamily="49" charset="-128"/>
                <a:cs typeface="Times New Roman" panose="02020603050405020304" pitchFamily="18" charset="0"/>
              </a:rPr>
              <a:t>? </a:t>
            </a:r>
          </a:p>
          <a:p>
            <a:r>
              <a:rPr lang="en-GB" sz="1800" b="1" dirty="0">
                <a:latin typeface="Calibri" panose="020F0502020204030204" pitchFamily="34" charset="0"/>
                <a:ea typeface="MS Mincho" panose="02020609040205080304" pitchFamily="49" charset="-128"/>
                <a:cs typeface="Times New Roman" panose="02020603050405020304" pitchFamily="18" charset="0"/>
              </a:rPr>
              <a:t>Outside the figure: </a:t>
            </a:r>
            <a:r>
              <a:rPr lang="en-GB" sz="1800" dirty="0">
                <a:latin typeface="Calibri" panose="020F0502020204030204" pitchFamily="34" charset="0"/>
                <a:ea typeface="MS Mincho" panose="02020609040205080304" pitchFamily="49" charset="-128"/>
                <a:cs typeface="Times New Roman" panose="02020603050405020304" pitchFamily="18" charset="0"/>
              </a:rPr>
              <a:t>What is their </a:t>
            </a:r>
            <a:r>
              <a:rPr lang="en-GB" sz="1800" b="1" dirty="0">
                <a:latin typeface="Calibri" panose="020F0502020204030204" pitchFamily="34" charset="0"/>
                <a:ea typeface="MS Mincho" panose="02020609040205080304" pitchFamily="49" charset="-128"/>
                <a:cs typeface="Times New Roman" panose="02020603050405020304" pitchFamily="18" charset="0"/>
              </a:rPr>
              <a:t>situation and environment </a:t>
            </a:r>
            <a:r>
              <a:rPr lang="en-GB" sz="1800" dirty="0">
                <a:latin typeface="Calibri" panose="020F0502020204030204" pitchFamily="34" charset="0"/>
                <a:ea typeface="MS Mincho" panose="02020609040205080304" pitchFamily="49" charset="-128"/>
                <a:cs typeface="Times New Roman" panose="02020603050405020304" pitchFamily="18" charset="0"/>
              </a:rPr>
              <a:t>like? Add </a:t>
            </a:r>
            <a:r>
              <a:rPr lang="en-GB" sz="1800" b="1" dirty="0">
                <a:latin typeface="Calibri" panose="020F0502020204030204" pitchFamily="34" charset="0"/>
                <a:ea typeface="MS Mincho" panose="02020609040205080304" pitchFamily="49" charset="-128"/>
                <a:cs typeface="Times New Roman" panose="02020603050405020304" pitchFamily="18" charset="0"/>
              </a:rPr>
              <a:t>contextual ideas </a:t>
            </a:r>
            <a:r>
              <a:rPr lang="en-GB" sz="1800" dirty="0">
                <a:latin typeface="Calibri" panose="020F0502020204030204" pitchFamily="34" charset="0"/>
                <a:ea typeface="MS Mincho" panose="02020609040205080304" pitchFamily="49" charset="-128"/>
                <a:cs typeface="Times New Roman" panose="02020603050405020304" pitchFamily="18" charset="0"/>
              </a:rPr>
              <a:t>(key words: slavery, underground railroad, Margaret Garner, Middle Passage / triangle trade, abolition, fugitive slave acts)</a:t>
            </a:r>
          </a:p>
          <a:p>
            <a:r>
              <a:rPr lang="en-GB" sz="1800" b="1" dirty="0">
                <a:latin typeface="Calibri" panose="020F0502020204030204" pitchFamily="34" charset="0"/>
                <a:ea typeface="MS Mincho" panose="02020609040205080304" pitchFamily="49" charset="-128"/>
                <a:cs typeface="Times New Roman" panose="02020603050405020304" pitchFamily="18" charset="0"/>
              </a:rPr>
              <a:t>On the ‘skin’ / border between inside and outside: </a:t>
            </a:r>
            <a:r>
              <a:rPr lang="en-GB" sz="1800" dirty="0">
                <a:latin typeface="Calibri" panose="020F0502020204030204" pitchFamily="34" charset="0"/>
                <a:ea typeface="MS Mincho" panose="02020609040205080304" pitchFamily="49" charset="-128"/>
                <a:cs typeface="Times New Roman" panose="02020603050405020304" pitchFamily="18" charset="0"/>
              </a:rPr>
              <a:t>What </a:t>
            </a:r>
            <a:r>
              <a:rPr lang="en-GB" sz="1800" b="1" dirty="0">
                <a:latin typeface="Calibri" panose="020F0502020204030204" pitchFamily="34" charset="0"/>
                <a:ea typeface="MS Mincho" panose="02020609040205080304" pitchFamily="49" charset="-128"/>
                <a:cs typeface="Times New Roman" panose="02020603050405020304" pitchFamily="18" charset="0"/>
              </a:rPr>
              <a:t>conflicts and struggles </a:t>
            </a:r>
            <a:r>
              <a:rPr lang="en-GB" sz="1800" dirty="0">
                <a:latin typeface="Calibri" panose="020F0502020204030204" pitchFamily="34" charset="0"/>
                <a:ea typeface="MS Mincho" panose="02020609040205080304" pitchFamily="49" charset="-128"/>
                <a:cs typeface="Times New Roman" panose="02020603050405020304" pitchFamily="18" charset="0"/>
              </a:rPr>
              <a:t>emerge from this? </a:t>
            </a:r>
          </a:p>
          <a:p>
            <a:pPr marL="0" indent="0">
              <a:buNone/>
            </a:pPr>
            <a:endParaRPr lang="en-GB" dirty="0"/>
          </a:p>
        </p:txBody>
      </p:sp>
    </p:spTree>
    <p:extLst>
      <p:ext uri="{BB962C8B-B14F-4D97-AF65-F5344CB8AC3E}">
        <p14:creationId xmlns:p14="http://schemas.microsoft.com/office/powerpoint/2010/main" val="2220721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C78E3E1-BBBA-4058-AAEB-714F04B025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3" name="Oval 22">
              <a:extLst>
                <a:ext uri="{FF2B5EF4-FFF2-40B4-BE49-F238E27FC236}">
                  <a16:creationId xmlns:a16="http://schemas.microsoft.com/office/drawing/2014/main" id="{86860FA5-CE2B-4019-8FD1-031D7D84E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4" name="Oval 23">
              <a:extLst>
                <a:ext uri="{FF2B5EF4-FFF2-40B4-BE49-F238E27FC236}">
                  <a16:creationId xmlns:a16="http://schemas.microsoft.com/office/drawing/2014/main" id="{392DF474-2C37-4DC7-B889-E88EAADEA6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6" name="Rectangle 25">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4">
              <a:alphaModFix amt="60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EF7EBA40-8A85-4652-8A5A-3A63EFC93339}"/>
              </a:ext>
            </a:extLst>
          </p:cNvPr>
          <p:cNvSpPr>
            <a:spLocks noGrp="1"/>
          </p:cNvSpPr>
          <p:nvPr>
            <p:ph type="title"/>
          </p:nvPr>
        </p:nvSpPr>
        <p:spPr>
          <a:xfrm>
            <a:off x="8156350" y="484632"/>
            <a:ext cx="3544035" cy="1609344"/>
          </a:xfrm>
          <a:ln>
            <a:noFill/>
          </a:ln>
        </p:spPr>
        <p:txBody>
          <a:bodyPr vert="horz" lIns="91440" tIns="45720" rIns="91440" bIns="45720" rtlCol="0" anchor="ctr">
            <a:normAutofit/>
          </a:bodyPr>
          <a:lstStyle/>
          <a:p>
            <a:r>
              <a:rPr lang="en-US"/>
              <a:t>Sethe </a:t>
            </a:r>
          </a:p>
        </p:txBody>
      </p:sp>
      <p:pic>
        <p:nvPicPr>
          <p:cNvPr id="17" name="Picture 4" descr="Figure outline | Body template, Body outline, Free human body">
            <a:extLst>
              <a:ext uri="{FF2B5EF4-FFF2-40B4-BE49-F238E27FC236}">
                <a16:creationId xmlns:a16="http://schemas.microsoft.com/office/drawing/2014/main" id="{2A48ACD7-64A6-46FD-BF07-F57AC286C1A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524435" y="640080"/>
            <a:ext cx="3101396" cy="55881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A44CDFC-3F2E-4850-B46E-F520461606B0}"/>
              </a:ext>
            </a:extLst>
          </p:cNvPr>
          <p:cNvSpPr txBox="1"/>
          <p:nvPr/>
        </p:nvSpPr>
        <p:spPr>
          <a:xfrm>
            <a:off x="8156351" y="2121408"/>
            <a:ext cx="3544034" cy="4050792"/>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
                <a:srgbClr val="D34817">
                  <a:lumMod val="75000"/>
                </a:srgbClr>
              </a:buClr>
              <a:buSzPct val="85000"/>
              <a:buFontTx/>
              <a:buNone/>
              <a:tabLst/>
              <a:defRPr/>
            </a:pPr>
            <a:r>
              <a:rPr kumimoji="0" lang="en-US" sz="1600" b="0" i="0" u="none" strike="noStrike" kern="1200" cap="none" spc="0" normalizeH="0" baseline="0" noProof="0" dirty="0">
                <a:ln>
                  <a:noFill/>
                </a:ln>
                <a:solidFill>
                  <a:prstClr val="black"/>
                </a:solidFill>
                <a:effectLst/>
                <a:uLnTx/>
                <a:uFillTx/>
                <a:latin typeface="Rockwell" panose="02060603020205020403"/>
                <a:ea typeface="+mn-ea"/>
                <a:cs typeface="+mn-cs"/>
              </a:rPr>
              <a:t>Halle's girl--the one with iron eyes and backbone to match.  […]A face too still for comfort; irises the same color as her skin, which, in that still face, used to make him think of a mask with mercifully punched out eyes. […] Even in that tiny shack, leaning so close to the fire you could smell the heat in her dress, her eyes did not pick up a flicker of light. They were like two wells into which he had trouble gazing. Even punched out they needed to be covered, lidded, marked with some sign to warn folks of what that emptiness held.</a:t>
            </a:r>
          </a:p>
        </p:txBody>
      </p:sp>
      <p:grpSp>
        <p:nvGrpSpPr>
          <p:cNvPr id="28" name="Group 27">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9" name="Oval 28">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0" name="Oval 29">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076705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EC218-6EB0-471A-B461-13DC83C82451}"/>
              </a:ext>
            </a:extLst>
          </p:cNvPr>
          <p:cNvSpPr>
            <a:spLocks noGrp="1"/>
          </p:cNvSpPr>
          <p:nvPr>
            <p:ph type="title"/>
          </p:nvPr>
        </p:nvSpPr>
        <p:spPr>
          <a:xfrm>
            <a:off x="7865806" y="484632"/>
            <a:ext cx="3677264" cy="1609344"/>
          </a:xfrm>
        </p:spPr>
        <p:txBody>
          <a:bodyPr>
            <a:normAutofit/>
          </a:bodyPr>
          <a:lstStyle/>
          <a:p>
            <a:r>
              <a:rPr lang="en-GB" sz="3600"/>
              <a:t>Paul D</a:t>
            </a:r>
          </a:p>
        </p:txBody>
      </p:sp>
      <p:pic>
        <p:nvPicPr>
          <p:cNvPr id="1028" name="Picture 4" descr="Figure outline | Body template, Body outline, Free human body">
            <a:extLst>
              <a:ext uri="{FF2B5EF4-FFF2-40B4-BE49-F238E27FC236}">
                <a16:creationId xmlns:a16="http://schemas.microsoft.com/office/drawing/2014/main" id="{76B254C8-14EB-4E16-957D-296658B2C96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39409" y="640080"/>
            <a:ext cx="3101396" cy="558810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06ABE27-DAF0-4CDD-B463-1CB9306D1C71}"/>
              </a:ext>
            </a:extLst>
          </p:cNvPr>
          <p:cNvSpPr>
            <a:spLocks noGrp="1"/>
          </p:cNvSpPr>
          <p:nvPr>
            <p:ph idx="1"/>
          </p:nvPr>
        </p:nvSpPr>
        <p:spPr>
          <a:xfrm>
            <a:off x="7865805" y="2121408"/>
            <a:ext cx="3677263" cy="4092579"/>
          </a:xfrm>
        </p:spPr>
        <p:txBody>
          <a:bodyPr>
            <a:normAutofit/>
          </a:bodyPr>
          <a:lstStyle/>
          <a:p>
            <a:pPr marL="0" indent="0">
              <a:buNone/>
            </a:pPr>
            <a:r>
              <a:rPr lang="en-US" sz="1600"/>
              <a:t>For a man with an immobile face it was amazing how ready it was to smile, or blaze or be sorry with you. As though all you had to do was get his attention and right away he produced the feeling you were feeling. With less than a blink, his face seemed to change—underneath it lay the activity.</a:t>
            </a:r>
          </a:p>
          <a:p>
            <a:pPr marL="0" indent="0">
              <a:buNone/>
            </a:pPr>
            <a:endParaRPr lang="en-GB" sz="1600"/>
          </a:p>
        </p:txBody>
      </p:sp>
    </p:spTree>
    <p:extLst>
      <p:ext uri="{BB962C8B-B14F-4D97-AF65-F5344CB8AC3E}">
        <p14:creationId xmlns:p14="http://schemas.microsoft.com/office/powerpoint/2010/main" val="717259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56D41-F6C2-4C72-A268-15F4DC132CAF}"/>
              </a:ext>
            </a:extLst>
          </p:cNvPr>
          <p:cNvSpPr>
            <a:spLocks noGrp="1"/>
          </p:cNvSpPr>
          <p:nvPr>
            <p:ph type="title"/>
          </p:nvPr>
        </p:nvSpPr>
        <p:spPr>
          <a:xfrm>
            <a:off x="7865806" y="484632"/>
            <a:ext cx="3677264" cy="1609344"/>
          </a:xfrm>
        </p:spPr>
        <p:txBody>
          <a:bodyPr vert="horz" lIns="91440" tIns="45720" rIns="91440" bIns="45720" rtlCol="0" anchor="ctr">
            <a:normAutofit/>
          </a:bodyPr>
          <a:lstStyle/>
          <a:p>
            <a:r>
              <a:rPr lang="en-US" sz="3600"/>
              <a:t>Baby Suggs</a:t>
            </a:r>
          </a:p>
        </p:txBody>
      </p:sp>
      <p:pic>
        <p:nvPicPr>
          <p:cNvPr id="4" name="Picture 4" descr="Figure outline | Body template, Body outline, Free human body">
            <a:extLst>
              <a:ext uri="{FF2B5EF4-FFF2-40B4-BE49-F238E27FC236}">
                <a16:creationId xmlns:a16="http://schemas.microsoft.com/office/drawing/2014/main" id="{EE3C231C-5830-4543-9F95-1F0B09DA9B4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539409" y="640080"/>
            <a:ext cx="3101396" cy="55881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6EA6D91-CB78-437C-938F-DCEC6645D8BD}"/>
              </a:ext>
            </a:extLst>
          </p:cNvPr>
          <p:cNvSpPr txBox="1"/>
          <p:nvPr/>
        </p:nvSpPr>
        <p:spPr>
          <a:xfrm>
            <a:off x="7865805" y="2121408"/>
            <a:ext cx="3677263" cy="4092579"/>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
                <a:srgbClr val="D34817">
                  <a:lumMod val="75000"/>
                </a:srgbClr>
              </a:buClr>
              <a:buSzPct val="85000"/>
              <a:buFontTx/>
              <a:buNone/>
              <a:tabLst/>
              <a:defRPr/>
            </a:pPr>
            <a:r>
              <a:rPr kumimoji="0" lang="en-US" sz="1600" b="0" i="0" u="none" strike="noStrike" kern="1200" cap="none" spc="0" normalizeH="0" baseline="0" noProof="0" dirty="0">
                <a:ln>
                  <a:noFill/>
                </a:ln>
                <a:solidFill>
                  <a:prstClr val="black"/>
                </a:solidFill>
                <a:effectLst/>
                <a:uLnTx/>
                <a:uFillTx/>
                <a:latin typeface="Rockwell" panose="02060603020205020403"/>
                <a:ea typeface="+mn-ea"/>
                <a:cs typeface="+mn-cs"/>
              </a:rPr>
              <a:t>Her past had been like her present--intolerable—and since she knew death was anything but forgetfulness, she used the little energy left her for pondering color. "Bring a little lavender in, if you got any. Pink, if you don’t.”</a:t>
            </a:r>
          </a:p>
        </p:txBody>
      </p:sp>
    </p:spTree>
    <p:extLst>
      <p:ext uri="{BB962C8B-B14F-4D97-AF65-F5344CB8AC3E}">
        <p14:creationId xmlns:p14="http://schemas.microsoft.com/office/powerpoint/2010/main" val="432578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B4719-826B-4966-BE34-07D10BC3F3D7}"/>
              </a:ext>
            </a:extLst>
          </p:cNvPr>
          <p:cNvSpPr>
            <a:spLocks noGrp="1"/>
          </p:cNvSpPr>
          <p:nvPr>
            <p:ph type="title"/>
          </p:nvPr>
        </p:nvSpPr>
        <p:spPr>
          <a:xfrm>
            <a:off x="7865806" y="484632"/>
            <a:ext cx="3677264" cy="1609344"/>
          </a:xfrm>
        </p:spPr>
        <p:txBody>
          <a:bodyPr>
            <a:normAutofit/>
          </a:bodyPr>
          <a:lstStyle/>
          <a:p>
            <a:r>
              <a:rPr lang="en-GB" sz="3600"/>
              <a:t>Denver</a:t>
            </a:r>
          </a:p>
        </p:txBody>
      </p:sp>
      <p:pic>
        <p:nvPicPr>
          <p:cNvPr id="4" name="Picture 4" descr="Figure outline | Body template, Body outline, Free human body">
            <a:extLst>
              <a:ext uri="{FF2B5EF4-FFF2-40B4-BE49-F238E27FC236}">
                <a16:creationId xmlns:a16="http://schemas.microsoft.com/office/drawing/2014/main" id="{59F180F1-F87C-4EE9-84AB-DEFBE8698BE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39409" y="640080"/>
            <a:ext cx="3101396" cy="558810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10C433F-C6CD-41D3-B250-DCBDC0F6A536}"/>
              </a:ext>
            </a:extLst>
          </p:cNvPr>
          <p:cNvSpPr>
            <a:spLocks noGrp="1"/>
          </p:cNvSpPr>
          <p:nvPr>
            <p:ph idx="1"/>
          </p:nvPr>
        </p:nvSpPr>
        <p:spPr>
          <a:xfrm>
            <a:off x="7865805" y="2121408"/>
            <a:ext cx="3677263" cy="4092579"/>
          </a:xfrm>
        </p:spPr>
        <p:txBody>
          <a:bodyPr>
            <a:normAutofit/>
          </a:bodyPr>
          <a:lstStyle/>
          <a:p>
            <a:pPr marL="0" indent="0">
              <a:buNone/>
            </a:pPr>
            <a:r>
              <a:rPr lang="en-US" sz="1600"/>
              <a:t>DENVER'S SECRETS were sweet. Accompanied every time by wild veronica until she discovered cologne. The first bottle was a gift, the next she stole from her mother and hid among boxwood until it froze and cracked. That was the year winter came in a hurry at suppertime and stayed eight months.</a:t>
            </a:r>
          </a:p>
          <a:p>
            <a:pPr marL="0" indent="0">
              <a:buNone/>
            </a:pPr>
            <a:endParaRPr lang="en-GB" sz="1600"/>
          </a:p>
        </p:txBody>
      </p:sp>
    </p:spTree>
    <p:extLst>
      <p:ext uri="{BB962C8B-B14F-4D97-AF65-F5344CB8AC3E}">
        <p14:creationId xmlns:p14="http://schemas.microsoft.com/office/powerpoint/2010/main" val="19145723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otalTime>0</TotalTime>
  <Words>4566</Words>
  <Application>Microsoft Office PowerPoint</Application>
  <PresentationFormat>Widescreen</PresentationFormat>
  <Paragraphs>382</Paragraphs>
  <Slides>24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Abadi</vt:lpstr>
      <vt:lpstr>Calibri</vt:lpstr>
      <vt:lpstr>Fort-Book</vt:lpstr>
      <vt:lpstr>Gill Sans MT</vt:lpstr>
      <vt:lpstr>Rockwell</vt:lpstr>
      <vt:lpstr>Rockwell Extra Bold</vt:lpstr>
      <vt:lpstr>Times New Roman</vt:lpstr>
      <vt:lpstr>Tw Cen MT</vt:lpstr>
      <vt:lpstr>Wingdings</vt:lpstr>
      <vt:lpstr>Wood Type</vt:lpstr>
      <vt:lpstr>The past intrudes into the present </vt:lpstr>
      <vt:lpstr>PowerPoint Presentation</vt:lpstr>
      <vt:lpstr>PowerPoint Presentation</vt:lpstr>
      <vt:lpstr>PowerPoint Presentation</vt:lpstr>
      <vt:lpstr>Starter: mind-map the protagonists! </vt:lpstr>
      <vt:lpstr>Sethe </vt:lpstr>
      <vt:lpstr>Paul D</vt:lpstr>
      <vt:lpstr>Baby Suggs</vt:lpstr>
      <vt:lpstr>Denver</vt:lpstr>
      <vt:lpstr>Sixo</vt:lpstr>
      <vt:lpstr>Who’s Beloved? </vt:lpstr>
      <vt:lpstr>What is memory?</vt:lpstr>
      <vt:lpstr>How does Toni Morrison Approach memory?  The black book </vt:lpstr>
      <vt:lpstr>Cultural Memory: Contested Memory</vt:lpstr>
      <vt:lpstr>So how does Toni Morrison present the past and memory? </vt:lpstr>
      <vt:lpstr>Annotate your extract! </vt:lpstr>
      <vt:lpstr>The Past intrudes into the Present: Excerpt 1, p. 4 </vt:lpstr>
      <vt:lpstr>The Past intrudes into the Present: Excerpt 2, p. 6</vt:lpstr>
      <vt:lpstr>The Past intrudes into the Present: Excerpt 4, p. 19 </vt:lpstr>
      <vt:lpstr>The Past intrudes into the Present: Excerpt 7, p. 35-36</vt:lpstr>
      <vt:lpstr>The Past intrudes into the Present: Excerpt 7, p. 43</vt:lpstr>
      <vt:lpstr>The Past intrudes into the Present: Excerpt 10, p. 69</vt:lpstr>
      <vt:lpstr>The Past intrudes into the Present: Excerpt 11, p. 73</vt:lpstr>
      <vt:lpstr>Sum it up!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past intrudes into the present </dc:title>
  <dc:creator>Katharina Donn</dc:creator>
  <cp:lastModifiedBy>HALL, EMMA (PGR)</cp:lastModifiedBy>
  <cp:revision>3</cp:revision>
  <dcterms:created xsi:type="dcterms:W3CDTF">2022-07-13T14:46:59Z</dcterms:created>
  <dcterms:modified xsi:type="dcterms:W3CDTF">2023-10-14T15:49:49Z</dcterms:modified>
</cp:coreProperties>
</file>